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70" r:id="rId2"/>
    <p:sldId id="387" r:id="rId3"/>
    <p:sldId id="347" r:id="rId4"/>
    <p:sldId id="359" r:id="rId5"/>
    <p:sldId id="397" r:id="rId6"/>
    <p:sldId id="364" r:id="rId7"/>
    <p:sldId id="260" r:id="rId8"/>
    <p:sldId id="259" r:id="rId9"/>
    <p:sldId id="261" r:id="rId10"/>
    <p:sldId id="262" r:id="rId11"/>
    <p:sldId id="317" r:id="rId12"/>
    <p:sldId id="264" r:id="rId13"/>
    <p:sldId id="318" r:id="rId14"/>
    <p:sldId id="266" r:id="rId15"/>
    <p:sldId id="269" r:id="rId16"/>
    <p:sldId id="301" r:id="rId17"/>
    <p:sldId id="358" r:id="rId18"/>
    <p:sldId id="368" r:id="rId19"/>
    <p:sldId id="278" r:id="rId20"/>
    <p:sldId id="303" r:id="rId21"/>
    <p:sldId id="353" r:id="rId22"/>
    <p:sldId id="377" r:id="rId23"/>
    <p:sldId id="381" r:id="rId24"/>
    <p:sldId id="382" r:id="rId25"/>
    <p:sldId id="354" r:id="rId26"/>
    <p:sldId id="372" r:id="rId27"/>
    <p:sldId id="285" r:id="rId28"/>
    <p:sldId id="385" r:id="rId29"/>
    <p:sldId id="360" r:id="rId30"/>
    <p:sldId id="386" r:id="rId31"/>
    <p:sldId id="399" r:id="rId32"/>
    <p:sldId id="400" r:id="rId33"/>
    <p:sldId id="401" r:id="rId34"/>
    <p:sldId id="402" r:id="rId35"/>
    <p:sldId id="403" r:id="rId36"/>
    <p:sldId id="404" r:id="rId37"/>
    <p:sldId id="405" r:id="rId38"/>
    <p:sldId id="406" r:id="rId39"/>
    <p:sldId id="375" r:id="rId40"/>
    <p:sldId id="398" r:id="rId41"/>
    <p:sldId id="393" r:id="rId42"/>
    <p:sldId id="300" r:id="rId43"/>
    <p:sldId id="279" r:id="rId44"/>
    <p:sldId id="378" r:id="rId45"/>
    <p:sldId id="379" r:id="rId46"/>
    <p:sldId id="326" r:id="rId47"/>
    <p:sldId id="327" r:id="rId48"/>
    <p:sldId id="328" r:id="rId49"/>
    <p:sldId id="329" r:id="rId50"/>
    <p:sldId id="337" r:id="rId51"/>
    <p:sldId id="339" r:id="rId52"/>
    <p:sldId id="338" r:id="rId53"/>
    <p:sldId id="341" r:id="rId54"/>
    <p:sldId id="344" r:id="rId55"/>
    <p:sldId id="346" r:id="rId56"/>
    <p:sldId id="282" r:id="rId57"/>
    <p:sldId id="283" r:id="rId58"/>
    <p:sldId id="304" r:id="rId59"/>
    <p:sldId id="309" r:id="rId60"/>
    <p:sldId id="284" r:id="rId61"/>
    <p:sldId id="325" r:id="rId62"/>
    <p:sldId id="334" r:id="rId63"/>
    <p:sldId id="335" r:id="rId64"/>
    <p:sldId id="324" r:id="rId65"/>
    <p:sldId id="310" r:id="rId66"/>
    <p:sldId id="268" r:id="rId67"/>
    <p:sldId id="332" r:id="rId68"/>
    <p:sldId id="321" r:id="rId69"/>
    <p:sldId id="320" r:id="rId70"/>
    <p:sldId id="312" r:id="rId71"/>
    <p:sldId id="296" r:id="rId72"/>
    <p:sldId id="298" r:id="rId73"/>
    <p:sldId id="336" r:id="rId74"/>
    <p:sldId id="276" r:id="rId75"/>
    <p:sldId id="307" r:id="rId76"/>
    <p:sldId id="290" r:id="rId77"/>
    <p:sldId id="302" r:id="rId78"/>
    <p:sldId id="291" r:id="rId79"/>
    <p:sldId id="281" r:id="rId80"/>
    <p:sldId id="292" r:id="rId81"/>
    <p:sldId id="293" r:id="rId82"/>
    <p:sldId id="294" r:id="rId83"/>
    <p:sldId id="29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BB5C"/>
    <a:srgbClr val="CF51CE"/>
    <a:srgbClr val="4B42BE"/>
    <a:srgbClr val="A0FC24"/>
    <a:srgbClr val="5AD6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65" autoAdjust="0"/>
    <p:restoredTop sz="70575" autoAdjust="0"/>
  </p:normalViewPr>
  <p:slideViewPr>
    <p:cSldViewPr snapToGrid="0">
      <p:cViewPr>
        <p:scale>
          <a:sx n="77" d="100"/>
          <a:sy n="77" d="100"/>
        </p:scale>
        <p:origin x="480"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DE48C-26C8-5D49-825A-8AB76C7CD49C}"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n-US"/>
        </a:p>
      </dgm:t>
    </dgm:pt>
    <dgm:pt modelId="{5C2C3FB8-7E83-6249-8250-B40D57F3044A}">
      <dgm:prSet phldrT="[Text]"/>
      <dgm:spPr/>
      <dgm:t>
        <a:bodyPr/>
        <a:lstStyle/>
        <a:p>
          <a:r>
            <a:rPr lang="en-US" dirty="0"/>
            <a:t>Rescue mission</a:t>
          </a:r>
        </a:p>
      </dgm:t>
    </dgm:pt>
    <dgm:pt modelId="{6BBB11EE-3C0F-E542-B754-CE4B90D2A6CB}" type="parTrans" cxnId="{95370268-B764-9240-AFB6-119C6A977451}">
      <dgm:prSet/>
      <dgm:spPr/>
      <dgm:t>
        <a:bodyPr/>
        <a:lstStyle/>
        <a:p>
          <a:endParaRPr lang="en-US"/>
        </a:p>
      </dgm:t>
    </dgm:pt>
    <dgm:pt modelId="{47A6C25B-CF24-0946-BC59-A53D645CEC94}" type="sibTrans" cxnId="{95370268-B764-9240-AFB6-119C6A977451}">
      <dgm:prSet/>
      <dgm:spPr/>
      <dgm:t>
        <a:bodyPr/>
        <a:lstStyle/>
        <a:p>
          <a:r>
            <a:rPr lang="en-US" dirty="0"/>
            <a:t>Agriculture</a:t>
          </a:r>
        </a:p>
      </dgm:t>
    </dgm:pt>
    <dgm:pt modelId="{43E77ED0-036D-9549-9997-99148E185A34}">
      <dgm:prSet phldrT="[Text]"/>
      <dgm:spPr>
        <a:solidFill>
          <a:schemeClr val="accent6">
            <a:lumMod val="50000"/>
          </a:schemeClr>
        </a:solidFill>
      </dgm:spPr>
      <dgm:t>
        <a:bodyPr/>
        <a:lstStyle/>
        <a:p>
          <a:r>
            <a:rPr lang="en-US" dirty="0"/>
            <a:t>Drones</a:t>
          </a:r>
        </a:p>
        <a:p>
          <a:r>
            <a:rPr lang="en-US" dirty="0"/>
            <a:t>&amp; </a:t>
          </a:r>
        </a:p>
        <a:p>
          <a:r>
            <a:rPr lang="en-US" dirty="0"/>
            <a:t>MAVs</a:t>
          </a:r>
        </a:p>
      </dgm:t>
    </dgm:pt>
    <dgm:pt modelId="{F7747A30-10E9-8D4F-B298-957AB4D990E2}" type="parTrans" cxnId="{A9B68B13-F3BD-A248-B9E3-13C2082D85C7}">
      <dgm:prSet/>
      <dgm:spPr/>
      <dgm:t>
        <a:bodyPr/>
        <a:lstStyle/>
        <a:p>
          <a:endParaRPr lang="en-US"/>
        </a:p>
      </dgm:t>
    </dgm:pt>
    <dgm:pt modelId="{28B2F029-9252-F840-9071-04895269574E}" type="sibTrans" cxnId="{A9B68B13-F3BD-A248-B9E3-13C2082D85C7}">
      <dgm:prSet/>
      <dgm:spPr/>
      <dgm:t>
        <a:bodyPr/>
        <a:lstStyle/>
        <a:p>
          <a:r>
            <a:rPr lang="en-US" dirty="0"/>
            <a:t>Deliveries</a:t>
          </a:r>
        </a:p>
      </dgm:t>
    </dgm:pt>
    <dgm:pt modelId="{1F179321-EE29-614A-AEBE-E7F8E16770EA}">
      <dgm:prSet phldrT="[Text]"/>
      <dgm:spPr/>
      <dgm:t>
        <a:bodyPr/>
        <a:lstStyle/>
        <a:p>
          <a:r>
            <a:rPr lang="en-US" dirty="0"/>
            <a:t>Research</a:t>
          </a:r>
        </a:p>
      </dgm:t>
    </dgm:pt>
    <dgm:pt modelId="{60F5511F-49E7-3C48-87C5-345C6BBFDAC8}" type="parTrans" cxnId="{E5907255-764F-FB40-B347-D10ACCD3DE94}">
      <dgm:prSet/>
      <dgm:spPr/>
      <dgm:t>
        <a:bodyPr/>
        <a:lstStyle/>
        <a:p>
          <a:endParaRPr lang="en-US"/>
        </a:p>
      </dgm:t>
    </dgm:pt>
    <dgm:pt modelId="{2FA01278-BA0F-8248-8FB2-B925FA180CD4}" type="sibTrans" cxnId="{E5907255-764F-FB40-B347-D10ACCD3DE94}">
      <dgm:prSet/>
      <dgm:spPr/>
      <dgm:t>
        <a:bodyPr/>
        <a:lstStyle/>
        <a:p>
          <a:r>
            <a:rPr lang="en-US" dirty="0"/>
            <a:t>Photography</a:t>
          </a:r>
        </a:p>
      </dgm:t>
    </dgm:pt>
    <dgm:pt modelId="{6F2A95E9-D8ED-9544-B86A-D96F7641FDA9}">
      <dgm:prSet/>
      <dgm:spPr/>
      <dgm:t>
        <a:bodyPr/>
        <a:lstStyle/>
        <a:p>
          <a:endParaRPr lang="en-US" dirty="0"/>
        </a:p>
      </dgm:t>
    </dgm:pt>
    <dgm:pt modelId="{72940CE0-CB88-6246-BAC7-6BACF4DED40A}" type="parTrans" cxnId="{66721530-A15F-7245-8674-B923B1E898CF}">
      <dgm:prSet/>
      <dgm:spPr/>
      <dgm:t>
        <a:bodyPr/>
        <a:lstStyle/>
        <a:p>
          <a:endParaRPr lang="en-US"/>
        </a:p>
      </dgm:t>
    </dgm:pt>
    <dgm:pt modelId="{0C912CFA-69B2-6E45-88F0-F73BA90050C8}" type="sibTrans" cxnId="{66721530-A15F-7245-8674-B923B1E898CF}">
      <dgm:prSet/>
      <dgm:spPr>
        <a:solidFill>
          <a:schemeClr val="bg1"/>
        </a:solidFill>
      </dgm:spPr>
      <dgm:t>
        <a:bodyPr/>
        <a:lstStyle/>
        <a:p>
          <a:endParaRPr lang="en-US" dirty="0"/>
        </a:p>
      </dgm:t>
    </dgm:pt>
    <dgm:pt modelId="{46F313CA-2F97-9C4A-A670-22A5B9B8C9E6}" type="pres">
      <dgm:prSet presAssocID="{764DE48C-26C8-5D49-825A-8AB76C7CD49C}" presName="Name0" presStyleCnt="0">
        <dgm:presLayoutVars>
          <dgm:chMax/>
          <dgm:chPref/>
          <dgm:dir/>
          <dgm:animLvl val="lvl"/>
        </dgm:presLayoutVars>
      </dgm:prSet>
      <dgm:spPr/>
    </dgm:pt>
    <dgm:pt modelId="{F96932AB-DAF1-FB4C-8EC7-0147F2C87FDE}" type="pres">
      <dgm:prSet presAssocID="{5C2C3FB8-7E83-6249-8250-B40D57F3044A}" presName="composite" presStyleCnt="0"/>
      <dgm:spPr/>
    </dgm:pt>
    <dgm:pt modelId="{46C86D72-35D6-2C46-BC17-2DFAB0F003C6}" type="pres">
      <dgm:prSet presAssocID="{5C2C3FB8-7E83-6249-8250-B40D57F3044A}" presName="Parent1" presStyleLbl="node1" presStyleIdx="0" presStyleCnt="8">
        <dgm:presLayoutVars>
          <dgm:chMax val="1"/>
          <dgm:chPref val="1"/>
          <dgm:bulletEnabled val="1"/>
        </dgm:presLayoutVars>
      </dgm:prSet>
      <dgm:spPr/>
    </dgm:pt>
    <dgm:pt modelId="{FE3F1238-894F-B54D-BA97-812D98EC70E0}" type="pres">
      <dgm:prSet presAssocID="{5C2C3FB8-7E83-6249-8250-B40D57F3044A}" presName="Childtext1" presStyleLbl="revTx" presStyleIdx="0" presStyleCnt="4">
        <dgm:presLayoutVars>
          <dgm:chMax val="0"/>
          <dgm:chPref val="0"/>
          <dgm:bulletEnabled val="1"/>
        </dgm:presLayoutVars>
      </dgm:prSet>
      <dgm:spPr/>
    </dgm:pt>
    <dgm:pt modelId="{DE326762-B203-334D-98DA-775EB9D328F2}" type="pres">
      <dgm:prSet presAssocID="{5C2C3FB8-7E83-6249-8250-B40D57F3044A}" presName="BalanceSpacing" presStyleCnt="0"/>
      <dgm:spPr/>
    </dgm:pt>
    <dgm:pt modelId="{AA3503DF-FB7D-5743-87E8-F31061E4DD1B}" type="pres">
      <dgm:prSet presAssocID="{5C2C3FB8-7E83-6249-8250-B40D57F3044A}" presName="BalanceSpacing1" presStyleCnt="0"/>
      <dgm:spPr/>
    </dgm:pt>
    <dgm:pt modelId="{1D387935-E973-4841-B350-2BD36A144864}" type="pres">
      <dgm:prSet presAssocID="{47A6C25B-CF24-0946-BC59-A53D645CEC94}" presName="Accent1Text" presStyleLbl="node1" presStyleIdx="1" presStyleCnt="8"/>
      <dgm:spPr/>
    </dgm:pt>
    <dgm:pt modelId="{44E98DBC-3B19-FB4D-A14C-B221C6DE9C21}" type="pres">
      <dgm:prSet presAssocID="{47A6C25B-CF24-0946-BC59-A53D645CEC94}" presName="spaceBetweenRectangles" presStyleCnt="0"/>
      <dgm:spPr/>
    </dgm:pt>
    <dgm:pt modelId="{9563EEDA-A43A-7844-9727-FA1B57A9CFBB}" type="pres">
      <dgm:prSet presAssocID="{43E77ED0-036D-9549-9997-99148E185A34}" presName="composite" presStyleCnt="0"/>
      <dgm:spPr/>
    </dgm:pt>
    <dgm:pt modelId="{4622A45A-2C29-B141-B48F-F54D587DFC70}" type="pres">
      <dgm:prSet presAssocID="{43E77ED0-036D-9549-9997-99148E185A34}" presName="Parent1" presStyleLbl="node1" presStyleIdx="2" presStyleCnt="8">
        <dgm:presLayoutVars>
          <dgm:chMax val="1"/>
          <dgm:chPref val="1"/>
          <dgm:bulletEnabled val="1"/>
        </dgm:presLayoutVars>
      </dgm:prSet>
      <dgm:spPr/>
    </dgm:pt>
    <dgm:pt modelId="{47547EBD-DE87-1A4D-B71A-2674A9AD2748}" type="pres">
      <dgm:prSet presAssocID="{43E77ED0-036D-9549-9997-99148E185A34}" presName="Childtext1" presStyleLbl="revTx" presStyleIdx="1" presStyleCnt="4">
        <dgm:presLayoutVars>
          <dgm:chMax val="0"/>
          <dgm:chPref val="0"/>
          <dgm:bulletEnabled val="1"/>
        </dgm:presLayoutVars>
      </dgm:prSet>
      <dgm:spPr/>
    </dgm:pt>
    <dgm:pt modelId="{53370AAF-0852-2C4E-AAA6-B1D23ADEED84}" type="pres">
      <dgm:prSet presAssocID="{43E77ED0-036D-9549-9997-99148E185A34}" presName="BalanceSpacing" presStyleCnt="0"/>
      <dgm:spPr/>
    </dgm:pt>
    <dgm:pt modelId="{B05C67BC-2180-A748-B303-568C64B19426}" type="pres">
      <dgm:prSet presAssocID="{43E77ED0-036D-9549-9997-99148E185A34}" presName="BalanceSpacing1" presStyleCnt="0"/>
      <dgm:spPr/>
    </dgm:pt>
    <dgm:pt modelId="{46FB148C-DD62-9C48-87B0-301B87531D4A}" type="pres">
      <dgm:prSet presAssocID="{28B2F029-9252-F840-9071-04895269574E}" presName="Accent1Text" presStyleLbl="node1" presStyleIdx="3" presStyleCnt="8"/>
      <dgm:spPr/>
    </dgm:pt>
    <dgm:pt modelId="{8FFA32A4-3F36-4442-9686-F3E3C2F338C2}" type="pres">
      <dgm:prSet presAssocID="{28B2F029-9252-F840-9071-04895269574E}" presName="spaceBetweenRectangles" presStyleCnt="0"/>
      <dgm:spPr/>
    </dgm:pt>
    <dgm:pt modelId="{AEEFC414-6559-7D44-A585-B73E7F5D7742}" type="pres">
      <dgm:prSet presAssocID="{1F179321-EE29-614A-AEBE-E7F8E16770EA}" presName="composite" presStyleCnt="0"/>
      <dgm:spPr/>
    </dgm:pt>
    <dgm:pt modelId="{C73E1FBD-CAC1-F041-AC4D-FE9D70B983AB}" type="pres">
      <dgm:prSet presAssocID="{1F179321-EE29-614A-AEBE-E7F8E16770EA}" presName="Parent1" presStyleLbl="node1" presStyleIdx="4" presStyleCnt="8">
        <dgm:presLayoutVars>
          <dgm:chMax val="1"/>
          <dgm:chPref val="1"/>
          <dgm:bulletEnabled val="1"/>
        </dgm:presLayoutVars>
      </dgm:prSet>
      <dgm:spPr/>
    </dgm:pt>
    <dgm:pt modelId="{B4722CC4-BAFA-4148-9A98-02857FA90F5A}" type="pres">
      <dgm:prSet presAssocID="{1F179321-EE29-614A-AEBE-E7F8E16770EA}" presName="Childtext1" presStyleLbl="revTx" presStyleIdx="2" presStyleCnt="4">
        <dgm:presLayoutVars>
          <dgm:chMax val="0"/>
          <dgm:chPref val="0"/>
          <dgm:bulletEnabled val="1"/>
        </dgm:presLayoutVars>
      </dgm:prSet>
      <dgm:spPr/>
    </dgm:pt>
    <dgm:pt modelId="{4EE476A9-553F-D240-B10E-9366EC5D3549}" type="pres">
      <dgm:prSet presAssocID="{1F179321-EE29-614A-AEBE-E7F8E16770EA}" presName="BalanceSpacing" presStyleCnt="0"/>
      <dgm:spPr/>
    </dgm:pt>
    <dgm:pt modelId="{CD08780F-36AE-3C41-AF33-C7DF20E8E269}" type="pres">
      <dgm:prSet presAssocID="{1F179321-EE29-614A-AEBE-E7F8E16770EA}" presName="BalanceSpacing1" presStyleCnt="0"/>
      <dgm:spPr/>
    </dgm:pt>
    <dgm:pt modelId="{F8548253-39F5-D04F-8ACE-D1931C5968DA}" type="pres">
      <dgm:prSet presAssocID="{2FA01278-BA0F-8248-8FB2-B925FA180CD4}" presName="Accent1Text" presStyleLbl="node1" presStyleIdx="5" presStyleCnt="8"/>
      <dgm:spPr/>
    </dgm:pt>
    <dgm:pt modelId="{9D1974A0-4546-FC48-BBFA-9B548C1FDD5D}" type="pres">
      <dgm:prSet presAssocID="{2FA01278-BA0F-8248-8FB2-B925FA180CD4}" presName="spaceBetweenRectangles" presStyleCnt="0"/>
      <dgm:spPr/>
    </dgm:pt>
    <dgm:pt modelId="{1513244C-3EA8-F641-9E3F-BF4D99B7CC22}" type="pres">
      <dgm:prSet presAssocID="{6F2A95E9-D8ED-9544-B86A-D96F7641FDA9}" presName="composite" presStyleCnt="0"/>
      <dgm:spPr/>
    </dgm:pt>
    <dgm:pt modelId="{FF604083-3310-5645-967E-9C556DF7ACFE}" type="pres">
      <dgm:prSet presAssocID="{6F2A95E9-D8ED-9544-B86A-D96F7641FDA9}" presName="Parent1" presStyleLbl="node1" presStyleIdx="6" presStyleCnt="8" custLinFactX="-5207" custLinFactY="-67806" custLinFactNeighborX="-100000" custLinFactNeighborY="-100000">
        <dgm:presLayoutVars>
          <dgm:chMax val="1"/>
          <dgm:chPref val="1"/>
          <dgm:bulletEnabled val="1"/>
        </dgm:presLayoutVars>
      </dgm:prSet>
      <dgm:spPr/>
    </dgm:pt>
    <dgm:pt modelId="{0612E709-9C9D-C247-9AC8-A821C3529606}" type="pres">
      <dgm:prSet presAssocID="{6F2A95E9-D8ED-9544-B86A-D96F7641FDA9}" presName="Childtext1" presStyleLbl="revTx" presStyleIdx="3" presStyleCnt="4">
        <dgm:presLayoutVars>
          <dgm:chMax val="0"/>
          <dgm:chPref val="0"/>
          <dgm:bulletEnabled val="1"/>
        </dgm:presLayoutVars>
      </dgm:prSet>
      <dgm:spPr/>
    </dgm:pt>
    <dgm:pt modelId="{8F118013-5DB5-8848-9938-E4B7FDA59A55}" type="pres">
      <dgm:prSet presAssocID="{6F2A95E9-D8ED-9544-B86A-D96F7641FDA9}" presName="BalanceSpacing" presStyleCnt="0"/>
      <dgm:spPr/>
    </dgm:pt>
    <dgm:pt modelId="{8F2D7B6A-F8F5-FC4B-A86B-56E1B8AE0221}" type="pres">
      <dgm:prSet presAssocID="{6F2A95E9-D8ED-9544-B86A-D96F7641FDA9}" presName="BalanceSpacing1" presStyleCnt="0"/>
      <dgm:spPr/>
    </dgm:pt>
    <dgm:pt modelId="{7A9183EE-5486-984F-811F-8159A61A71A3}" type="pres">
      <dgm:prSet presAssocID="{0C912CFA-69B2-6E45-88F0-F73BA90050C8}" presName="Accent1Text" presStyleLbl="node1" presStyleIdx="7" presStyleCnt="8" custLinFactX="15098" custLinFactNeighborX="100000" custLinFactNeighborY="-76744"/>
      <dgm:spPr/>
    </dgm:pt>
  </dgm:ptLst>
  <dgm:cxnLst>
    <dgm:cxn modelId="{C9477B0C-ADA0-BE43-8C4A-A76E166A80B9}" type="presOf" srcId="{5C2C3FB8-7E83-6249-8250-B40D57F3044A}" destId="{46C86D72-35D6-2C46-BC17-2DFAB0F003C6}" srcOrd="0" destOrd="0" presId="urn:microsoft.com/office/officeart/2008/layout/AlternatingHexagons"/>
    <dgm:cxn modelId="{A9B68B13-F3BD-A248-B9E3-13C2082D85C7}" srcId="{764DE48C-26C8-5D49-825A-8AB76C7CD49C}" destId="{43E77ED0-036D-9549-9997-99148E185A34}" srcOrd="1" destOrd="0" parTransId="{F7747A30-10E9-8D4F-B298-957AB4D990E2}" sibTransId="{28B2F029-9252-F840-9071-04895269574E}"/>
    <dgm:cxn modelId="{66721530-A15F-7245-8674-B923B1E898CF}" srcId="{764DE48C-26C8-5D49-825A-8AB76C7CD49C}" destId="{6F2A95E9-D8ED-9544-B86A-D96F7641FDA9}" srcOrd="3" destOrd="0" parTransId="{72940CE0-CB88-6246-BAC7-6BACF4DED40A}" sibTransId="{0C912CFA-69B2-6E45-88F0-F73BA90050C8}"/>
    <dgm:cxn modelId="{8378B937-E297-3F49-B081-E6107AA32DAA}" type="presOf" srcId="{28B2F029-9252-F840-9071-04895269574E}" destId="{46FB148C-DD62-9C48-87B0-301B87531D4A}" srcOrd="0" destOrd="0" presId="urn:microsoft.com/office/officeart/2008/layout/AlternatingHexagons"/>
    <dgm:cxn modelId="{486B1A51-79F7-0740-83F2-5656DF70DB51}" type="presOf" srcId="{2FA01278-BA0F-8248-8FB2-B925FA180CD4}" destId="{F8548253-39F5-D04F-8ACE-D1931C5968DA}" srcOrd="0" destOrd="0" presId="urn:microsoft.com/office/officeart/2008/layout/AlternatingHexagons"/>
    <dgm:cxn modelId="{E5907255-764F-FB40-B347-D10ACCD3DE94}" srcId="{764DE48C-26C8-5D49-825A-8AB76C7CD49C}" destId="{1F179321-EE29-614A-AEBE-E7F8E16770EA}" srcOrd="2" destOrd="0" parTransId="{60F5511F-49E7-3C48-87C5-345C6BBFDAC8}" sibTransId="{2FA01278-BA0F-8248-8FB2-B925FA180CD4}"/>
    <dgm:cxn modelId="{95370268-B764-9240-AFB6-119C6A977451}" srcId="{764DE48C-26C8-5D49-825A-8AB76C7CD49C}" destId="{5C2C3FB8-7E83-6249-8250-B40D57F3044A}" srcOrd="0" destOrd="0" parTransId="{6BBB11EE-3C0F-E542-B754-CE4B90D2A6CB}" sibTransId="{47A6C25B-CF24-0946-BC59-A53D645CEC94}"/>
    <dgm:cxn modelId="{F4AAB78F-A3CE-734D-9D30-AE89F68B26F0}" type="presOf" srcId="{1F179321-EE29-614A-AEBE-E7F8E16770EA}" destId="{C73E1FBD-CAC1-F041-AC4D-FE9D70B983AB}" srcOrd="0" destOrd="0" presId="urn:microsoft.com/office/officeart/2008/layout/AlternatingHexagons"/>
    <dgm:cxn modelId="{123201A9-A2A6-594C-B45B-57C07D8D3665}" type="presOf" srcId="{6F2A95E9-D8ED-9544-B86A-D96F7641FDA9}" destId="{FF604083-3310-5645-967E-9C556DF7ACFE}" srcOrd="0" destOrd="0" presId="urn:microsoft.com/office/officeart/2008/layout/AlternatingHexagons"/>
    <dgm:cxn modelId="{D143C7BB-EAF2-E147-8E15-484BA1CAE344}" type="presOf" srcId="{764DE48C-26C8-5D49-825A-8AB76C7CD49C}" destId="{46F313CA-2F97-9C4A-A670-22A5B9B8C9E6}" srcOrd="0" destOrd="0" presId="urn:microsoft.com/office/officeart/2008/layout/AlternatingHexagons"/>
    <dgm:cxn modelId="{DC687DD8-8E7C-4749-9341-4303A23F4DF4}" type="presOf" srcId="{0C912CFA-69B2-6E45-88F0-F73BA90050C8}" destId="{7A9183EE-5486-984F-811F-8159A61A71A3}" srcOrd="0" destOrd="0" presId="urn:microsoft.com/office/officeart/2008/layout/AlternatingHexagons"/>
    <dgm:cxn modelId="{AF5BFEE6-25C8-E241-A630-F960420E9451}" type="presOf" srcId="{47A6C25B-CF24-0946-BC59-A53D645CEC94}" destId="{1D387935-E973-4841-B350-2BD36A144864}" srcOrd="0" destOrd="0" presId="urn:microsoft.com/office/officeart/2008/layout/AlternatingHexagons"/>
    <dgm:cxn modelId="{2BEA43F8-DAB0-6949-8059-948AD168E83A}" type="presOf" srcId="{43E77ED0-036D-9549-9997-99148E185A34}" destId="{4622A45A-2C29-B141-B48F-F54D587DFC70}" srcOrd="0" destOrd="0" presId="urn:microsoft.com/office/officeart/2008/layout/AlternatingHexagons"/>
    <dgm:cxn modelId="{38E71337-9973-1C43-B9B4-3DF84306C7BF}" type="presParOf" srcId="{46F313CA-2F97-9C4A-A670-22A5B9B8C9E6}" destId="{F96932AB-DAF1-FB4C-8EC7-0147F2C87FDE}" srcOrd="0" destOrd="0" presId="urn:microsoft.com/office/officeart/2008/layout/AlternatingHexagons"/>
    <dgm:cxn modelId="{5F771181-179B-374E-9479-BC8BD9D41413}" type="presParOf" srcId="{F96932AB-DAF1-FB4C-8EC7-0147F2C87FDE}" destId="{46C86D72-35D6-2C46-BC17-2DFAB0F003C6}" srcOrd="0" destOrd="0" presId="urn:microsoft.com/office/officeart/2008/layout/AlternatingHexagons"/>
    <dgm:cxn modelId="{2A132972-7012-8741-B4B1-3BBDB1FA126C}" type="presParOf" srcId="{F96932AB-DAF1-FB4C-8EC7-0147F2C87FDE}" destId="{FE3F1238-894F-B54D-BA97-812D98EC70E0}" srcOrd="1" destOrd="0" presId="urn:microsoft.com/office/officeart/2008/layout/AlternatingHexagons"/>
    <dgm:cxn modelId="{979E51AA-5AC1-C043-B75A-9BAA3DFC2608}" type="presParOf" srcId="{F96932AB-DAF1-FB4C-8EC7-0147F2C87FDE}" destId="{DE326762-B203-334D-98DA-775EB9D328F2}" srcOrd="2" destOrd="0" presId="urn:microsoft.com/office/officeart/2008/layout/AlternatingHexagons"/>
    <dgm:cxn modelId="{2F619BB9-A872-AF45-ABF4-5E5BABAEDDDD}" type="presParOf" srcId="{F96932AB-DAF1-FB4C-8EC7-0147F2C87FDE}" destId="{AA3503DF-FB7D-5743-87E8-F31061E4DD1B}" srcOrd="3" destOrd="0" presId="urn:microsoft.com/office/officeart/2008/layout/AlternatingHexagons"/>
    <dgm:cxn modelId="{D011E183-41CC-5849-9E15-59341BF08A4B}" type="presParOf" srcId="{F96932AB-DAF1-FB4C-8EC7-0147F2C87FDE}" destId="{1D387935-E973-4841-B350-2BD36A144864}" srcOrd="4" destOrd="0" presId="urn:microsoft.com/office/officeart/2008/layout/AlternatingHexagons"/>
    <dgm:cxn modelId="{E47EFC8A-5CDF-BD48-B17E-C310DE4CC2DF}" type="presParOf" srcId="{46F313CA-2F97-9C4A-A670-22A5B9B8C9E6}" destId="{44E98DBC-3B19-FB4D-A14C-B221C6DE9C21}" srcOrd="1" destOrd="0" presId="urn:microsoft.com/office/officeart/2008/layout/AlternatingHexagons"/>
    <dgm:cxn modelId="{6A577EF8-C87B-CE4A-A88F-3E1194F14217}" type="presParOf" srcId="{46F313CA-2F97-9C4A-A670-22A5B9B8C9E6}" destId="{9563EEDA-A43A-7844-9727-FA1B57A9CFBB}" srcOrd="2" destOrd="0" presId="urn:microsoft.com/office/officeart/2008/layout/AlternatingHexagons"/>
    <dgm:cxn modelId="{A5320329-4B58-BB40-8FBA-BDB44F244691}" type="presParOf" srcId="{9563EEDA-A43A-7844-9727-FA1B57A9CFBB}" destId="{4622A45A-2C29-B141-B48F-F54D587DFC70}" srcOrd="0" destOrd="0" presId="urn:microsoft.com/office/officeart/2008/layout/AlternatingHexagons"/>
    <dgm:cxn modelId="{44D974B0-4507-A74A-A9A9-4FE0B33C0E0E}" type="presParOf" srcId="{9563EEDA-A43A-7844-9727-FA1B57A9CFBB}" destId="{47547EBD-DE87-1A4D-B71A-2674A9AD2748}" srcOrd="1" destOrd="0" presId="urn:microsoft.com/office/officeart/2008/layout/AlternatingHexagons"/>
    <dgm:cxn modelId="{BAE8083E-6D52-794F-97D2-82B4DE78FDE5}" type="presParOf" srcId="{9563EEDA-A43A-7844-9727-FA1B57A9CFBB}" destId="{53370AAF-0852-2C4E-AAA6-B1D23ADEED84}" srcOrd="2" destOrd="0" presId="urn:microsoft.com/office/officeart/2008/layout/AlternatingHexagons"/>
    <dgm:cxn modelId="{28489C9C-CFE7-2E48-9977-7220C59DE4D1}" type="presParOf" srcId="{9563EEDA-A43A-7844-9727-FA1B57A9CFBB}" destId="{B05C67BC-2180-A748-B303-568C64B19426}" srcOrd="3" destOrd="0" presId="urn:microsoft.com/office/officeart/2008/layout/AlternatingHexagons"/>
    <dgm:cxn modelId="{13D69757-6C41-0F48-9366-C5FA4D198B49}" type="presParOf" srcId="{9563EEDA-A43A-7844-9727-FA1B57A9CFBB}" destId="{46FB148C-DD62-9C48-87B0-301B87531D4A}" srcOrd="4" destOrd="0" presId="urn:microsoft.com/office/officeart/2008/layout/AlternatingHexagons"/>
    <dgm:cxn modelId="{5F1DEF80-41E0-B140-A953-BE69EC17D709}" type="presParOf" srcId="{46F313CA-2F97-9C4A-A670-22A5B9B8C9E6}" destId="{8FFA32A4-3F36-4442-9686-F3E3C2F338C2}" srcOrd="3" destOrd="0" presId="urn:microsoft.com/office/officeart/2008/layout/AlternatingHexagons"/>
    <dgm:cxn modelId="{FFE07AF4-F060-5C43-917E-3EDD0D8E4457}" type="presParOf" srcId="{46F313CA-2F97-9C4A-A670-22A5B9B8C9E6}" destId="{AEEFC414-6559-7D44-A585-B73E7F5D7742}" srcOrd="4" destOrd="0" presId="urn:microsoft.com/office/officeart/2008/layout/AlternatingHexagons"/>
    <dgm:cxn modelId="{DA282635-3191-D144-A748-393F04A99FFA}" type="presParOf" srcId="{AEEFC414-6559-7D44-A585-B73E7F5D7742}" destId="{C73E1FBD-CAC1-F041-AC4D-FE9D70B983AB}" srcOrd="0" destOrd="0" presId="urn:microsoft.com/office/officeart/2008/layout/AlternatingHexagons"/>
    <dgm:cxn modelId="{C58DA61C-E052-8741-AC16-224DEBD936AD}" type="presParOf" srcId="{AEEFC414-6559-7D44-A585-B73E7F5D7742}" destId="{B4722CC4-BAFA-4148-9A98-02857FA90F5A}" srcOrd="1" destOrd="0" presId="urn:microsoft.com/office/officeart/2008/layout/AlternatingHexagons"/>
    <dgm:cxn modelId="{4C088E37-1686-F14A-9FBD-FEB60AF8292E}" type="presParOf" srcId="{AEEFC414-6559-7D44-A585-B73E7F5D7742}" destId="{4EE476A9-553F-D240-B10E-9366EC5D3549}" srcOrd="2" destOrd="0" presId="urn:microsoft.com/office/officeart/2008/layout/AlternatingHexagons"/>
    <dgm:cxn modelId="{CE859118-BDC4-7048-897F-A4731D17D5CD}" type="presParOf" srcId="{AEEFC414-6559-7D44-A585-B73E7F5D7742}" destId="{CD08780F-36AE-3C41-AF33-C7DF20E8E269}" srcOrd="3" destOrd="0" presId="urn:microsoft.com/office/officeart/2008/layout/AlternatingHexagons"/>
    <dgm:cxn modelId="{3E02D75E-05B3-2D40-8D16-5D5C9A86DFCD}" type="presParOf" srcId="{AEEFC414-6559-7D44-A585-B73E7F5D7742}" destId="{F8548253-39F5-D04F-8ACE-D1931C5968DA}" srcOrd="4" destOrd="0" presId="urn:microsoft.com/office/officeart/2008/layout/AlternatingHexagons"/>
    <dgm:cxn modelId="{931269F9-1C7A-FB41-9044-65639481C59D}" type="presParOf" srcId="{46F313CA-2F97-9C4A-A670-22A5B9B8C9E6}" destId="{9D1974A0-4546-FC48-BBFA-9B548C1FDD5D}" srcOrd="5" destOrd="0" presId="urn:microsoft.com/office/officeart/2008/layout/AlternatingHexagons"/>
    <dgm:cxn modelId="{6C54B953-395E-5144-8A44-953EBEF97B21}" type="presParOf" srcId="{46F313CA-2F97-9C4A-A670-22A5B9B8C9E6}" destId="{1513244C-3EA8-F641-9E3F-BF4D99B7CC22}" srcOrd="6" destOrd="0" presId="urn:microsoft.com/office/officeart/2008/layout/AlternatingHexagons"/>
    <dgm:cxn modelId="{C946B59E-1CC9-864A-BA95-2ED4F3F8F054}" type="presParOf" srcId="{1513244C-3EA8-F641-9E3F-BF4D99B7CC22}" destId="{FF604083-3310-5645-967E-9C556DF7ACFE}" srcOrd="0" destOrd="0" presId="urn:microsoft.com/office/officeart/2008/layout/AlternatingHexagons"/>
    <dgm:cxn modelId="{39F0EC15-0779-5C4E-BEEF-AAF8BB478258}" type="presParOf" srcId="{1513244C-3EA8-F641-9E3F-BF4D99B7CC22}" destId="{0612E709-9C9D-C247-9AC8-A821C3529606}" srcOrd="1" destOrd="0" presId="urn:microsoft.com/office/officeart/2008/layout/AlternatingHexagons"/>
    <dgm:cxn modelId="{BE7824C5-BDAD-1A4B-80DC-DCA0BE9D5AEC}" type="presParOf" srcId="{1513244C-3EA8-F641-9E3F-BF4D99B7CC22}" destId="{8F118013-5DB5-8848-9938-E4B7FDA59A55}" srcOrd="2" destOrd="0" presId="urn:microsoft.com/office/officeart/2008/layout/AlternatingHexagons"/>
    <dgm:cxn modelId="{D799969E-95CE-794E-9B08-119A3CB0B994}" type="presParOf" srcId="{1513244C-3EA8-F641-9E3F-BF4D99B7CC22}" destId="{8F2D7B6A-F8F5-FC4B-A86B-56E1B8AE0221}" srcOrd="3" destOrd="0" presId="urn:microsoft.com/office/officeart/2008/layout/AlternatingHexagons"/>
    <dgm:cxn modelId="{E15A672F-D91B-554F-BA83-303C8F838BC1}" type="presParOf" srcId="{1513244C-3EA8-F641-9E3F-BF4D99B7CC22}" destId="{7A9183EE-5486-984F-811F-8159A61A71A3}"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E390E5-52F9-4BE9-B312-47C7587B509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2C36A9-D2C4-47FA-8AEB-E2A266EB9701}">
      <dgm:prSet phldrT="[Text]"/>
      <dgm:spPr>
        <a:solidFill>
          <a:schemeClr val="tx1">
            <a:lumMod val="65000"/>
            <a:lumOff val="35000"/>
          </a:schemeClr>
        </a:solidFill>
      </dgm:spPr>
      <dgm:t>
        <a:bodyPr/>
        <a:lstStyle/>
        <a:p>
          <a:r>
            <a:rPr lang="en-US" dirty="0"/>
            <a:t>Force measurement</a:t>
          </a:r>
        </a:p>
      </dgm:t>
    </dgm:pt>
    <dgm:pt modelId="{EB3DBE43-DB05-4B7C-AE79-A0D655113CAB}" type="parTrans" cxnId="{A1C6CD98-4C4A-40BD-8108-07EB66675C8D}">
      <dgm:prSet/>
      <dgm:spPr/>
      <dgm:t>
        <a:bodyPr/>
        <a:lstStyle/>
        <a:p>
          <a:endParaRPr lang="en-US"/>
        </a:p>
      </dgm:t>
    </dgm:pt>
    <dgm:pt modelId="{2830B8C8-4B34-419E-BE4E-96A475D61043}" type="sibTrans" cxnId="{A1C6CD98-4C4A-40BD-8108-07EB66675C8D}">
      <dgm:prSet/>
      <dgm:spPr/>
      <dgm:t>
        <a:bodyPr/>
        <a:lstStyle/>
        <a:p>
          <a:endParaRPr lang="en-US"/>
        </a:p>
      </dgm:t>
    </dgm:pt>
    <dgm:pt modelId="{0DC014E0-E464-4C8E-B393-4BBEE6B9CCBA}">
      <dgm:prSet phldrT="[Text]" custT="1"/>
      <dgm:spPr>
        <a:solidFill>
          <a:prstClr val="black">
            <a:lumMod val="65000"/>
            <a:lumOff val="35000"/>
          </a:prstClr>
        </a:solidFill>
        <a:ln w="12700" cap="flat" cmpd="sng" algn="ctr">
          <a:solidFill>
            <a:prstClr val="white">
              <a:hueOff val="0"/>
              <a:satOff val="0"/>
              <a:lumOff val="0"/>
              <a:alphaOff val="0"/>
            </a:prstClr>
          </a:solidFill>
          <a:prstDash val="solid"/>
          <a:miter lim="800000"/>
        </a:ln>
        <a:effectLst/>
      </dgm:spPr>
      <dgm:t>
        <a:bodyPr spcFirstLastPara="0" vert="horz" wrap="square" lIns="182880" tIns="182880" rIns="182880" bIns="182880" numCol="1" spcCol="1270" anchor="ctr" anchorCtr="0"/>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Qualitative flow viz.</a:t>
          </a:r>
        </a:p>
      </dgm:t>
    </dgm:pt>
    <dgm:pt modelId="{B01EC17B-67D9-4674-A9AE-947F9898851B}" type="parTrans" cxnId="{9DC392D8-6DE9-4C3D-B22D-354FC0DB32BE}">
      <dgm:prSet/>
      <dgm:spPr/>
      <dgm:t>
        <a:bodyPr/>
        <a:lstStyle/>
        <a:p>
          <a:endParaRPr lang="en-US"/>
        </a:p>
      </dgm:t>
    </dgm:pt>
    <dgm:pt modelId="{8A08B7A5-09C8-421C-8F36-B7BDE6F9B976}" type="sibTrans" cxnId="{9DC392D8-6DE9-4C3D-B22D-354FC0DB32BE}">
      <dgm:prSet/>
      <dgm:spPr/>
      <dgm:t>
        <a:bodyPr/>
        <a:lstStyle/>
        <a:p>
          <a:endParaRPr lang="en-US"/>
        </a:p>
      </dgm:t>
    </dgm:pt>
    <dgm:pt modelId="{F4F90139-F0E0-445B-8680-B5062D569AAC}">
      <dgm:prSet phldrT="[Text]" custT="1"/>
      <dgm:spPr>
        <a:solidFill>
          <a:prstClr val="black">
            <a:lumMod val="65000"/>
            <a:lumOff val="35000"/>
          </a:prstClr>
        </a:solidFill>
        <a:ln w="12700" cap="flat" cmpd="sng" algn="ctr">
          <a:solidFill>
            <a:prstClr val="white">
              <a:hueOff val="0"/>
              <a:satOff val="0"/>
              <a:lumOff val="0"/>
              <a:alphaOff val="0"/>
            </a:prstClr>
          </a:solidFill>
          <a:prstDash val="solid"/>
          <a:miter lim="800000"/>
        </a:ln>
        <a:effectLst/>
      </dgm:spPr>
      <dgm:t>
        <a:bodyPr spcFirstLastPara="0" vert="horz" wrap="square" lIns="182880" tIns="182880" rIns="182880" bIns="182880" numCol="1" spcCol="1270" anchor="ctr" anchorCtr="0"/>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Quantitative flow study</a:t>
          </a:r>
        </a:p>
      </dgm:t>
    </dgm:pt>
    <dgm:pt modelId="{2B5317AC-9A45-4105-8DD2-B83583C2B2B3}" type="parTrans" cxnId="{7E548162-6BBC-4B34-AC3E-7EA54FD62C86}">
      <dgm:prSet/>
      <dgm:spPr/>
      <dgm:t>
        <a:bodyPr/>
        <a:lstStyle/>
        <a:p>
          <a:endParaRPr lang="en-US"/>
        </a:p>
      </dgm:t>
    </dgm:pt>
    <dgm:pt modelId="{C50BCE0D-61FA-4349-BAFE-2F2BC4F63E59}" type="sibTrans" cxnId="{7E548162-6BBC-4B34-AC3E-7EA54FD62C86}">
      <dgm:prSet/>
      <dgm:spPr/>
      <dgm:t>
        <a:bodyPr/>
        <a:lstStyle/>
        <a:p>
          <a:endParaRPr lang="en-US"/>
        </a:p>
      </dgm:t>
    </dgm:pt>
    <dgm:pt modelId="{7EBB62FE-2038-42DB-B403-28DF9136E53E}">
      <dgm:prSet phldrT="[Text]" custT="1"/>
      <dgm:spPr>
        <a:solidFill>
          <a:prstClr val="black">
            <a:lumMod val="65000"/>
            <a:lumOff val="35000"/>
          </a:prstClr>
        </a:solidFill>
        <a:ln w="12700" cap="flat" cmpd="sng" algn="ctr">
          <a:solidFill>
            <a:prstClr val="white">
              <a:hueOff val="0"/>
              <a:satOff val="0"/>
              <a:lumOff val="0"/>
              <a:alphaOff val="0"/>
            </a:prstClr>
          </a:solidFill>
          <a:prstDash val="solid"/>
          <a:miter lim="800000"/>
        </a:ln>
        <a:effectLst/>
      </dgm:spPr>
      <dgm:t>
        <a:bodyPr spcFirstLastPara="0" vert="horz" wrap="square" lIns="182880" tIns="182880" rIns="182880" bIns="182880" numCol="1" spcCol="1270" anchor="ctr" anchorCtr="0"/>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Modeling</a:t>
          </a:r>
        </a:p>
      </dgm:t>
    </dgm:pt>
    <dgm:pt modelId="{33C8DE69-CFE7-4EA5-934C-9303BD6ECE26}" type="parTrans" cxnId="{2E86A209-DCC4-44CF-AD7F-E2CEEEC33144}">
      <dgm:prSet/>
      <dgm:spPr/>
      <dgm:t>
        <a:bodyPr/>
        <a:lstStyle/>
        <a:p>
          <a:endParaRPr lang="en-US"/>
        </a:p>
      </dgm:t>
    </dgm:pt>
    <dgm:pt modelId="{A45391BB-21CB-414B-83E6-76E30545C176}" type="sibTrans" cxnId="{2E86A209-DCC4-44CF-AD7F-E2CEEEC33144}">
      <dgm:prSet/>
      <dgm:spPr/>
      <dgm:t>
        <a:bodyPr/>
        <a:lstStyle/>
        <a:p>
          <a:endParaRPr lang="en-US"/>
        </a:p>
      </dgm:t>
    </dgm:pt>
    <dgm:pt modelId="{457D54E2-94AA-47E9-A2F6-7F00A2372A31}" type="pres">
      <dgm:prSet presAssocID="{41E390E5-52F9-4BE9-B312-47C7587B509D}" presName="diagram" presStyleCnt="0">
        <dgm:presLayoutVars>
          <dgm:dir/>
          <dgm:resizeHandles val="exact"/>
        </dgm:presLayoutVars>
      </dgm:prSet>
      <dgm:spPr/>
    </dgm:pt>
    <dgm:pt modelId="{73E7036E-2FE7-4F4D-8C47-43215F8D0600}" type="pres">
      <dgm:prSet presAssocID="{2E2C36A9-D2C4-47FA-8AEB-E2A266EB9701}" presName="node" presStyleLbl="node1" presStyleIdx="0" presStyleCnt="4">
        <dgm:presLayoutVars>
          <dgm:bulletEnabled val="1"/>
        </dgm:presLayoutVars>
      </dgm:prSet>
      <dgm:spPr/>
    </dgm:pt>
    <dgm:pt modelId="{F91A7BE6-1706-4898-B32E-4D500FD43E24}" type="pres">
      <dgm:prSet presAssocID="{2830B8C8-4B34-419E-BE4E-96A475D61043}" presName="sibTrans" presStyleCnt="0"/>
      <dgm:spPr/>
    </dgm:pt>
    <dgm:pt modelId="{C70E2D7D-A032-4170-8B35-9B760042BB36}" type="pres">
      <dgm:prSet presAssocID="{0DC014E0-E464-4C8E-B393-4BBEE6B9CCBA}" presName="node" presStyleLbl="node1" presStyleIdx="1" presStyleCnt="4">
        <dgm:presLayoutVars>
          <dgm:bulletEnabled val="1"/>
        </dgm:presLayoutVars>
      </dgm:prSet>
      <dgm:spPr>
        <a:xfrm>
          <a:off x="4257476" y="194138"/>
          <a:ext cx="3869531" cy="2321718"/>
        </a:xfrm>
        <a:prstGeom prst="rect">
          <a:avLst/>
        </a:prstGeom>
      </dgm:spPr>
    </dgm:pt>
    <dgm:pt modelId="{043D1B39-9303-43D5-8F85-F284F0E83DAF}" type="pres">
      <dgm:prSet presAssocID="{8A08B7A5-09C8-421C-8F36-B7BDE6F9B976}" presName="sibTrans" presStyleCnt="0"/>
      <dgm:spPr/>
    </dgm:pt>
    <dgm:pt modelId="{770FCA4F-D751-40F8-806A-FB7A73E2F516}" type="pres">
      <dgm:prSet presAssocID="{F4F90139-F0E0-445B-8680-B5062D569AAC}" presName="node" presStyleLbl="node1" presStyleIdx="2" presStyleCnt="4">
        <dgm:presLayoutVars>
          <dgm:bulletEnabled val="1"/>
        </dgm:presLayoutVars>
      </dgm:prSet>
      <dgm:spPr>
        <a:xfrm>
          <a:off x="992" y="2902810"/>
          <a:ext cx="3869531" cy="2321718"/>
        </a:xfrm>
        <a:prstGeom prst="rect">
          <a:avLst/>
        </a:prstGeom>
      </dgm:spPr>
    </dgm:pt>
    <dgm:pt modelId="{8E6C843D-B885-4193-95BB-8C6DE764AB6C}" type="pres">
      <dgm:prSet presAssocID="{C50BCE0D-61FA-4349-BAFE-2F2BC4F63E59}" presName="sibTrans" presStyleCnt="0"/>
      <dgm:spPr/>
    </dgm:pt>
    <dgm:pt modelId="{76E70D75-7637-4C61-8820-968816297B2D}" type="pres">
      <dgm:prSet presAssocID="{7EBB62FE-2038-42DB-B403-28DF9136E53E}" presName="node" presStyleLbl="node1" presStyleIdx="3" presStyleCnt="4">
        <dgm:presLayoutVars>
          <dgm:bulletEnabled val="1"/>
        </dgm:presLayoutVars>
      </dgm:prSet>
      <dgm:spPr>
        <a:xfrm>
          <a:off x="4257476" y="2902810"/>
          <a:ext cx="3869531" cy="2321718"/>
        </a:xfrm>
        <a:prstGeom prst="rect">
          <a:avLst/>
        </a:prstGeom>
      </dgm:spPr>
    </dgm:pt>
  </dgm:ptLst>
  <dgm:cxnLst>
    <dgm:cxn modelId="{2E86A209-DCC4-44CF-AD7F-E2CEEEC33144}" srcId="{41E390E5-52F9-4BE9-B312-47C7587B509D}" destId="{7EBB62FE-2038-42DB-B403-28DF9136E53E}" srcOrd="3" destOrd="0" parTransId="{33C8DE69-CFE7-4EA5-934C-9303BD6ECE26}" sibTransId="{A45391BB-21CB-414B-83E6-76E30545C176}"/>
    <dgm:cxn modelId="{6A18C01F-DF59-4993-8FB3-1E71B252AF31}" type="presOf" srcId="{2E2C36A9-D2C4-47FA-8AEB-E2A266EB9701}" destId="{73E7036E-2FE7-4F4D-8C47-43215F8D0600}" srcOrd="0" destOrd="0" presId="urn:microsoft.com/office/officeart/2005/8/layout/default"/>
    <dgm:cxn modelId="{E632F638-270C-486B-BDA7-C032EA040B79}" type="presOf" srcId="{41E390E5-52F9-4BE9-B312-47C7587B509D}" destId="{457D54E2-94AA-47E9-A2F6-7F00A2372A31}" srcOrd="0" destOrd="0" presId="urn:microsoft.com/office/officeart/2005/8/layout/default"/>
    <dgm:cxn modelId="{1612E143-50E0-400F-B56D-02D8211D2C31}" type="presOf" srcId="{0DC014E0-E464-4C8E-B393-4BBEE6B9CCBA}" destId="{C70E2D7D-A032-4170-8B35-9B760042BB36}" srcOrd="0" destOrd="0" presId="urn:microsoft.com/office/officeart/2005/8/layout/default"/>
    <dgm:cxn modelId="{7E548162-6BBC-4B34-AC3E-7EA54FD62C86}" srcId="{41E390E5-52F9-4BE9-B312-47C7587B509D}" destId="{F4F90139-F0E0-445B-8680-B5062D569AAC}" srcOrd="2" destOrd="0" parTransId="{2B5317AC-9A45-4105-8DD2-B83583C2B2B3}" sibTransId="{C50BCE0D-61FA-4349-BAFE-2F2BC4F63E59}"/>
    <dgm:cxn modelId="{A1C6CD98-4C4A-40BD-8108-07EB66675C8D}" srcId="{41E390E5-52F9-4BE9-B312-47C7587B509D}" destId="{2E2C36A9-D2C4-47FA-8AEB-E2A266EB9701}" srcOrd="0" destOrd="0" parTransId="{EB3DBE43-DB05-4B7C-AE79-A0D655113CAB}" sibTransId="{2830B8C8-4B34-419E-BE4E-96A475D61043}"/>
    <dgm:cxn modelId="{199845A6-61C3-46B6-9F93-DA6F3005AAD8}" type="presOf" srcId="{7EBB62FE-2038-42DB-B403-28DF9136E53E}" destId="{76E70D75-7637-4C61-8820-968816297B2D}" srcOrd="0" destOrd="0" presId="urn:microsoft.com/office/officeart/2005/8/layout/default"/>
    <dgm:cxn modelId="{1E26E8CD-381C-4EB9-990C-56AC18193ABD}" type="presOf" srcId="{F4F90139-F0E0-445B-8680-B5062D569AAC}" destId="{770FCA4F-D751-40F8-806A-FB7A73E2F516}" srcOrd="0" destOrd="0" presId="urn:microsoft.com/office/officeart/2005/8/layout/default"/>
    <dgm:cxn modelId="{9DC392D8-6DE9-4C3D-B22D-354FC0DB32BE}" srcId="{41E390E5-52F9-4BE9-B312-47C7587B509D}" destId="{0DC014E0-E464-4C8E-B393-4BBEE6B9CCBA}" srcOrd="1" destOrd="0" parTransId="{B01EC17B-67D9-4674-A9AE-947F9898851B}" sibTransId="{8A08B7A5-09C8-421C-8F36-B7BDE6F9B976}"/>
    <dgm:cxn modelId="{03DB7517-6498-4E40-90A6-7FA7EBAAD432}" type="presParOf" srcId="{457D54E2-94AA-47E9-A2F6-7F00A2372A31}" destId="{73E7036E-2FE7-4F4D-8C47-43215F8D0600}" srcOrd="0" destOrd="0" presId="urn:microsoft.com/office/officeart/2005/8/layout/default"/>
    <dgm:cxn modelId="{C6C53E95-DD38-45B8-A58A-9452B6F7CCF3}" type="presParOf" srcId="{457D54E2-94AA-47E9-A2F6-7F00A2372A31}" destId="{F91A7BE6-1706-4898-B32E-4D500FD43E24}" srcOrd="1" destOrd="0" presId="urn:microsoft.com/office/officeart/2005/8/layout/default"/>
    <dgm:cxn modelId="{9A5C3426-AC87-4C2D-9DCA-E6964D503778}" type="presParOf" srcId="{457D54E2-94AA-47E9-A2F6-7F00A2372A31}" destId="{C70E2D7D-A032-4170-8B35-9B760042BB36}" srcOrd="2" destOrd="0" presId="urn:microsoft.com/office/officeart/2005/8/layout/default"/>
    <dgm:cxn modelId="{ED83B21F-2586-43F7-9084-15A178592286}" type="presParOf" srcId="{457D54E2-94AA-47E9-A2F6-7F00A2372A31}" destId="{043D1B39-9303-43D5-8F85-F284F0E83DAF}" srcOrd="3" destOrd="0" presId="urn:microsoft.com/office/officeart/2005/8/layout/default"/>
    <dgm:cxn modelId="{4B42792E-6EBD-47EE-AA4A-E0F3255B3182}" type="presParOf" srcId="{457D54E2-94AA-47E9-A2F6-7F00A2372A31}" destId="{770FCA4F-D751-40F8-806A-FB7A73E2F516}" srcOrd="4" destOrd="0" presId="urn:microsoft.com/office/officeart/2005/8/layout/default"/>
    <dgm:cxn modelId="{8ACBA489-6549-4E80-93D3-3D9C511167B9}" type="presParOf" srcId="{457D54E2-94AA-47E9-A2F6-7F00A2372A31}" destId="{8E6C843D-B885-4193-95BB-8C6DE764AB6C}" srcOrd="5" destOrd="0" presId="urn:microsoft.com/office/officeart/2005/8/layout/default"/>
    <dgm:cxn modelId="{9CC5E1C2-4687-4AA1-8CF2-69FF4D27A15B}" type="presParOf" srcId="{457D54E2-94AA-47E9-A2F6-7F00A2372A31}" destId="{76E70D75-7637-4C61-8820-968816297B2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86D72-35D6-2C46-BC17-2DFAB0F003C6}">
      <dsp:nvSpPr>
        <dsp:cNvPr id="0" name=""/>
        <dsp:cNvSpPr/>
      </dsp:nvSpPr>
      <dsp:spPr>
        <a:xfrm rot="5400000">
          <a:off x="3640753" y="103023"/>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Rescue mission</a:t>
          </a:r>
        </a:p>
      </dsp:txBody>
      <dsp:txXfrm rot="-5400000">
        <a:off x="3946782" y="241614"/>
        <a:ext cx="913704" cy="1050233"/>
      </dsp:txXfrm>
    </dsp:sp>
    <dsp:sp modelId="{FE3F1238-894F-B54D-BA97-812D98EC70E0}">
      <dsp:nvSpPr>
        <dsp:cNvPr id="0" name=""/>
        <dsp:cNvSpPr/>
      </dsp:nvSpPr>
      <dsp:spPr>
        <a:xfrm>
          <a:off x="5107622" y="309001"/>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1D387935-E973-4841-B350-2BD36A144864}">
      <dsp:nvSpPr>
        <dsp:cNvPr id="0" name=""/>
        <dsp:cNvSpPr/>
      </dsp:nvSpPr>
      <dsp:spPr>
        <a:xfrm rot="5400000">
          <a:off x="2207145" y="103023"/>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Agriculture</a:t>
          </a:r>
        </a:p>
      </dsp:txBody>
      <dsp:txXfrm rot="-5400000">
        <a:off x="2513174" y="241614"/>
        <a:ext cx="913704" cy="1050233"/>
      </dsp:txXfrm>
    </dsp:sp>
    <dsp:sp modelId="{4622A45A-2C29-B141-B48F-F54D587DFC70}">
      <dsp:nvSpPr>
        <dsp:cNvPr id="0" name=""/>
        <dsp:cNvSpPr/>
      </dsp:nvSpPr>
      <dsp:spPr>
        <a:xfrm rot="5400000">
          <a:off x="2921202" y="1398092"/>
          <a:ext cx="1525763" cy="1327414"/>
        </a:xfrm>
        <a:prstGeom prst="hexagon">
          <a:avLst>
            <a:gd name="adj" fmla="val 25000"/>
            <a:gd name="vf" fmla="val 11547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Drones</a:t>
          </a:r>
        </a:p>
        <a:p>
          <a:pPr marL="0" lvl="0" indent="0" algn="ctr" defTabSz="711200">
            <a:lnSpc>
              <a:spcPct val="90000"/>
            </a:lnSpc>
            <a:spcBef>
              <a:spcPct val="0"/>
            </a:spcBef>
            <a:spcAft>
              <a:spcPct val="35000"/>
            </a:spcAft>
            <a:buNone/>
          </a:pPr>
          <a:r>
            <a:rPr lang="en-US" sz="1600" kern="1200" dirty="0"/>
            <a:t>&amp; </a:t>
          </a:r>
        </a:p>
        <a:p>
          <a:pPr marL="0" lvl="0" indent="0" algn="ctr" defTabSz="711200">
            <a:lnSpc>
              <a:spcPct val="90000"/>
            </a:lnSpc>
            <a:spcBef>
              <a:spcPct val="0"/>
            </a:spcBef>
            <a:spcAft>
              <a:spcPct val="35000"/>
            </a:spcAft>
            <a:buNone/>
          </a:pPr>
          <a:r>
            <a:rPr lang="en-US" sz="1600" kern="1200" dirty="0"/>
            <a:t>MAVs</a:t>
          </a:r>
        </a:p>
      </dsp:txBody>
      <dsp:txXfrm rot="-5400000">
        <a:off x="3227231" y="1536683"/>
        <a:ext cx="913704" cy="1050233"/>
      </dsp:txXfrm>
    </dsp:sp>
    <dsp:sp modelId="{47547EBD-DE87-1A4D-B71A-2674A9AD2748}">
      <dsp:nvSpPr>
        <dsp:cNvPr id="0" name=""/>
        <dsp:cNvSpPr/>
      </dsp:nvSpPr>
      <dsp:spPr>
        <a:xfrm>
          <a:off x="1317625" y="1604070"/>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46FB148C-DD62-9C48-87B0-301B87531D4A}">
      <dsp:nvSpPr>
        <dsp:cNvPr id="0" name=""/>
        <dsp:cNvSpPr/>
      </dsp:nvSpPr>
      <dsp:spPr>
        <a:xfrm rot="5400000">
          <a:off x="4354810" y="1398092"/>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Deliveries</a:t>
          </a:r>
        </a:p>
      </dsp:txBody>
      <dsp:txXfrm rot="-5400000">
        <a:off x="4660839" y="1536683"/>
        <a:ext cx="913704" cy="1050233"/>
      </dsp:txXfrm>
    </dsp:sp>
    <dsp:sp modelId="{C73E1FBD-CAC1-F041-AC4D-FE9D70B983AB}">
      <dsp:nvSpPr>
        <dsp:cNvPr id="0" name=""/>
        <dsp:cNvSpPr/>
      </dsp:nvSpPr>
      <dsp:spPr>
        <a:xfrm rot="5400000">
          <a:off x="3640753" y="2693160"/>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Research</a:t>
          </a:r>
        </a:p>
      </dsp:txBody>
      <dsp:txXfrm rot="-5400000">
        <a:off x="3946782" y="2831751"/>
        <a:ext cx="913704" cy="1050233"/>
      </dsp:txXfrm>
    </dsp:sp>
    <dsp:sp modelId="{B4722CC4-BAFA-4148-9A98-02857FA90F5A}">
      <dsp:nvSpPr>
        <dsp:cNvPr id="0" name=""/>
        <dsp:cNvSpPr/>
      </dsp:nvSpPr>
      <dsp:spPr>
        <a:xfrm>
          <a:off x="5107622" y="2899138"/>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F8548253-39F5-D04F-8ACE-D1931C5968DA}">
      <dsp:nvSpPr>
        <dsp:cNvPr id="0" name=""/>
        <dsp:cNvSpPr/>
      </dsp:nvSpPr>
      <dsp:spPr>
        <a:xfrm rot="5400000">
          <a:off x="2207145" y="2693160"/>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Photography</a:t>
          </a:r>
        </a:p>
      </dsp:txBody>
      <dsp:txXfrm rot="-5400000">
        <a:off x="2513174" y="2831751"/>
        <a:ext cx="913704" cy="1050233"/>
      </dsp:txXfrm>
    </dsp:sp>
    <dsp:sp modelId="{FF604083-3310-5645-967E-9C556DF7ACFE}">
      <dsp:nvSpPr>
        <dsp:cNvPr id="0" name=""/>
        <dsp:cNvSpPr/>
      </dsp:nvSpPr>
      <dsp:spPr>
        <a:xfrm rot="5400000">
          <a:off x="1524669" y="1427905"/>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1830698" y="1566496"/>
        <a:ext cx="913704" cy="1050233"/>
      </dsp:txXfrm>
    </dsp:sp>
    <dsp:sp modelId="{0612E709-9C9D-C247-9AC8-A821C3529606}">
      <dsp:nvSpPr>
        <dsp:cNvPr id="0" name=""/>
        <dsp:cNvSpPr/>
      </dsp:nvSpPr>
      <dsp:spPr>
        <a:xfrm>
          <a:off x="1317625" y="4194206"/>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7A9183EE-5486-984F-811F-8159A61A71A3}">
      <dsp:nvSpPr>
        <dsp:cNvPr id="0" name=""/>
        <dsp:cNvSpPr/>
      </dsp:nvSpPr>
      <dsp:spPr>
        <a:xfrm rot="5400000">
          <a:off x="5882638" y="2817296"/>
          <a:ext cx="1525763" cy="1327414"/>
        </a:xfrm>
        <a:prstGeom prst="hexagon">
          <a:avLst>
            <a:gd name="adj" fmla="val 25000"/>
            <a:gd name="vf" fmla="val 11547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6188667" y="2955887"/>
        <a:ext cx="913704" cy="1050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7036E-2FE7-4F4D-8C47-43215F8D0600}">
      <dsp:nvSpPr>
        <dsp:cNvPr id="0" name=""/>
        <dsp:cNvSpPr/>
      </dsp:nvSpPr>
      <dsp:spPr>
        <a:xfrm>
          <a:off x="992" y="194138"/>
          <a:ext cx="3869531" cy="2321718"/>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Force measurement</a:t>
          </a:r>
        </a:p>
      </dsp:txBody>
      <dsp:txXfrm>
        <a:off x="992" y="194138"/>
        <a:ext cx="3869531" cy="2321718"/>
      </dsp:txXfrm>
    </dsp:sp>
    <dsp:sp modelId="{C70E2D7D-A032-4170-8B35-9B760042BB36}">
      <dsp:nvSpPr>
        <dsp:cNvPr id="0" name=""/>
        <dsp:cNvSpPr/>
      </dsp:nvSpPr>
      <dsp:spPr>
        <a:xfrm>
          <a:off x="4257476" y="194138"/>
          <a:ext cx="3869531" cy="2321718"/>
        </a:xfrm>
        <a:prstGeom prst="rect">
          <a:avLst/>
        </a:prstGeom>
        <a:solidFill>
          <a:prstClr val="black">
            <a:lumMod val="65000"/>
            <a:lumOff val="35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Qualitative flow viz.</a:t>
          </a:r>
        </a:p>
      </dsp:txBody>
      <dsp:txXfrm>
        <a:off x="4257476" y="194138"/>
        <a:ext cx="3869531" cy="2321718"/>
      </dsp:txXfrm>
    </dsp:sp>
    <dsp:sp modelId="{770FCA4F-D751-40F8-806A-FB7A73E2F516}">
      <dsp:nvSpPr>
        <dsp:cNvPr id="0" name=""/>
        <dsp:cNvSpPr/>
      </dsp:nvSpPr>
      <dsp:spPr>
        <a:xfrm>
          <a:off x="992" y="2902810"/>
          <a:ext cx="3869531" cy="2321718"/>
        </a:xfrm>
        <a:prstGeom prst="rect">
          <a:avLst/>
        </a:prstGeom>
        <a:solidFill>
          <a:prstClr val="black">
            <a:lumMod val="65000"/>
            <a:lumOff val="35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Quantitative flow study</a:t>
          </a:r>
        </a:p>
      </dsp:txBody>
      <dsp:txXfrm>
        <a:off x="992" y="2902810"/>
        <a:ext cx="3869531" cy="2321718"/>
      </dsp:txXfrm>
    </dsp:sp>
    <dsp:sp modelId="{76E70D75-7637-4C61-8820-968816297B2D}">
      <dsp:nvSpPr>
        <dsp:cNvPr id="0" name=""/>
        <dsp:cNvSpPr/>
      </dsp:nvSpPr>
      <dsp:spPr>
        <a:xfrm>
          <a:off x="4257476" y="2902810"/>
          <a:ext cx="3869531" cy="2321718"/>
        </a:xfrm>
        <a:prstGeom prst="rect">
          <a:avLst/>
        </a:prstGeom>
        <a:solidFill>
          <a:prstClr val="black">
            <a:lumMod val="65000"/>
            <a:lumOff val="35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prstClr val="white"/>
              </a:solidFill>
              <a:latin typeface="Calibri" panose="020F0502020204030204"/>
              <a:ea typeface="+mn-ea"/>
              <a:cs typeface="+mn-cs"/>
            </a:rPr>
            <a:t>Modeling</a:t>
          </a:r>
        </a:p>
      </dsp:txBody>
      <dsp:txXfrm>
        <a:off x="4257476" y="2902810"/>
        <a:ext cx="3869531" cy="232171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96446-9D64-440D-AC37-CCA1BD7A9970}" type="datetimeFigureOut">
              <a:rPr lang="en-US" smtClean="0"/>
              <a:t>9/28/22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6F947-CBA3-4C02-8CFE-9A8639FFF36F}" type="slidenum">
              <a:rPr lang="en-US" smtClean="0"/>
              <a:t>‹#›</a:t>
            </a:fld>
            <a:endParaRPr lang="en-US"/>
          </a:p>
        </p:txBody>
      </p:sp>
    </p:spTree>
    <p:extLst>
      <p:ext uri="{BB962C8B-B14F-4D97-AF65-F5344CB8AC3E}">
        <p14:creationId xmlns:p14="http://schemas.microsoft.com/office/powerpoint/2010/main" val="3967810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a:t>
            </a:fld>
            <a:endParaRPr lang="en-US" dirty="0"/>
          </a:p>
        </p:txBody>
      </p:sp>
    </p:spTree>
    <p:extLst>
      <p:ext uri="{BB962C8B-B14F-4D97-AF65-F5344CB8AC3E}">
        <p14:creationId xmlns:p14="http://schemas.microsoft.com/office/powerpoint/2010/main" val="1770089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There are two main contributions to the lift force on the wing: </a:t>
            </a:r>
          </a:p>
          <a:p>
            <a:endParaRPr lang="en-US" dirty="0"/>
          </a:p>
          <a:p>
            <a:r>
              <a:rPr lang="en-US" dirty="0"/>
              <a:t>-&gt;inertial lift… which is present during the wing acceleration. When the wing accelerates, it accelerates the fluid surrounding it. </a:t>
            </a:r>
          </a:p>
          <a:p>
            <a:endParaRPr lang="en-US" dirty="0"/>
          </a:p>
          <a:p>
            <a:r>
              <a:rPr lang="en-US" dirty="0"/>
              <a:t>-&gt; That accelerating fluid gives force to the wing which is called the inertial force. Inertial lift can be calculated simply using potential flow theory. It includes wing kinematic and geometric parameters that are known to us already.</a:t>
            </a:r>
          </a:p>
          <a:p>
            <a:endParaRPr lang="en-US" dirty="0"/>
          </a:p>
          <a:p>
            <a:r>
              <a:rPr lang="en-US" dirty="0"/>
              <a:t>-&gt;  2</a:t>
            </a:r>
            <a:r>
              <a:rPr lang="en-US" baseline="30000" dirty="0"/>
              <a:t>nd</a:t>
            </a:r>
            <a:r>
              <a:rPr lang="en-US" dirty="0"/>
              <a:t> contribution</a:t>
            </a:r>
            <a:r>
              <a:rPr lang="en-US" baseline="0" dirty="0"/>
              <a:t> to the lift is the vortex force or circulatory force. Modeling circulatory force is challenging. </a:t>
            </a:r>
          </a:p>
          <a:p>
            <a:endParaRPr lang="en-US" baseline="0" dirty="0"/>
          </a:p>
          <a:p>
            <a:r>
              <a:rPr lang="en-US" baseline="0" dirty="0"/>
              <a:t>To find circulatory force, I need -&gt; the loop circulation, </a:t>
            </a:r>
          </a:p>
          <a:p>
            <a:r>
              <a:rPr lang="en-US" baseline="0" dirty="0"/>
              <a:t>and loop area on the horizontal plane, </a:t>
            </a:r>
          </a:p>
          <a:p>
            <a:r>
              <a:rPr lang="en-US" baseline="0" dirty="0"/>
              <a:t>which is given by -&gt; this formula. Phi is angle of rotation.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10</a:t>
            </a:fld>
            <a:endParaRPr lang="en-US"/>
          </a:p>
        </p:txBody>
      </p:sp>
    </p:spTree>
    <p:extLst>
      <p:ext uri="{BB962C8B-B14F-4D97-AF65-F5344CB8AC3E}">
        <p14:creationId xmlns:p14="http://schemas.microsoft.com/office/powerpoint/2010/main" val="177939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Sullivan et al. showed that …the momentum of the volume of fluid displaced by a piston ….</a:t>
            </a:r>
          </a:p>
          <a:p>
            <a:r>
              <a:rPr lang="en-US" baseline="0" dirty="0"/>
              <a:t>is approximately equal ….</a:t>
            </a:r>
          </a:p>
          <a:p>
            <a:r>
              <a:rPr lang="en-US" baseline="0" dirty="0"/>
              <a:t>to the impulse of the vortex ring generated by the piston motion.</a:t>
            </a:r>
          </a:p>
          <a:p>
            <a:endParaRPr lang="en-US" baseline="0" dirty="0"/>
          </a:p>
          <a:p>
            <a:r>
              <a:rPr lang="en-US" baseline="0" dirty="0"/>
              <a:t>The impulse of a thin -&gt; 3D vortex loop can be found from this relation. </a:t>
            </a:r>
          </a:p>
          <a:p>
            <a:endParaRPr lang="en-US" baseline="0" dirty="0"/>
          </a:p>
          <a:p>
            <a:r>
              <a:rPr lang="en-US" dirty="0"/>
              <a:t>Drawing an analogy to the rotating wing-flow -&gt;…..</a:t>
            </a:r>
          </a:p>
          <a:p>
            <a:r>
              <a:rPr lang="en-US" dirty="0"/>
              <a:t>I equated the -&gt; angular momentum of the volume of fluid </a:t>
            </a:r>
          </a:p>
          <a:p>
            <a:r>
              <a:rPr lang="en-US" dirty="0"/>
              <a:t>displaced by the motion of the wing….</a:t>
            </a:r>
          </a:p>
          <a:p>
            <a:r>
              <a:rPr lang="en-US" dirty="0"/>
              <a:t>-&gt; to the angular impulse of the vortex loop….about the axis of rotation.</a:t>
            </a:r>
          </a:p>
          <a:p>
            <a:endParaRPr lang="en-US" dirty="0"/>
          </a:p>
          <a:p>
            <a:r>
              <a:rPr lang="en-US" dirty="0"/>
              <a:t>Definition of each symbol is given on the right.</a:t>
            </a:r>
          </a:p>
          <a:p>
            <a:endParaRPr lang="en-US" dirty="0"/>
          </a:p>
          <a:p>
            <a:r>
              <a:rPr lang="en-US" dirty="0"/>
              <a:t>Two things are unknown in the momentum balance equation: </a:t>
            </a:r>
          </a:p>
          <a:p>
            <a:r>
              <a:rPr lang="en-US" dirty="0"/>
              <a:t>-&gt; the loop circulation</a:t>
            </a:r>
            <a:r>
              <a:rPr lang="en-US" baseline="0" dirty="0"/>
              <a:t> and -&gt;the loop area </a:t>
            </a:r>
          </a:p>
          <a:p>
            <a:r>
              <a:rPr lang="en-US" baseline="0" dirty="0"/>
              <a:t>-&gt; projected onto the vertical plane.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11</a:t>
            </a:fld>
            <a:endParaRPr lang="en-US"/>
          </a:p>
        </p:txBody>
      </p:sp>
    </p:spTree>
    <p:extLst>
      <p:ext uri="{BB962C8B-B14F-4D97-AF65-F5344CB8AC3E}">
        <p14:creationId xmlns:p14="http://schemas.microsoft.com/office/powerpoint/2010/main" val="308446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-&gt;From the planar loop</a:t>
            </a:r>
            <a:r>
              <a:rPr lang="en-US" baseline="0" dirty="0"/>
              <a:t> geometry, S vertical -&gt; can be expressed as this.</a:t>
            </a:r>
          </a:p>
          <a:p>
            <a:endParaRPr lang="en-US" baseline="0" dirty="0"/>
          </a:p>
          <a:p>
            <a:r>
              <a:rPr lang="en-US" baseline="0" dirty="0"/>
              <a:t>Once </a:t>
            </a:r>
            <a:r>
              <a:rPr lang="en-US" baseline="0" dirty="0" err="1"/>
              <a:t>S_vertical</a:t>
            </a:r>
            <a:r>
              <a:rPr lang="en-US" baseline="0" dirty="0"/>
              <a:t> is -&gt;substituted in the momentum balance, </a:t>
            </a:r>
          </a:p>
          <a:p>
            <a:r>
              <a:rPr lang="en-US" baseline="0" dirty="0"/>
              <a:t>we get a -&gt; simplified form for the loop circulation.</a:t>
            </a:r>
          </a:p>
          <a:p>
            <a:endParaRPr lang="en-US" baseline="0" dirty="0"/>
          </a:p>
          <a:p>
            <a:r>
              <a:rPr lang="en-US" baseline="0" dirty="0"/>
              <a:t>So essentially it becomes a problem of finding the loop angle, theta. </a:t>
            </a:r>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12</a:t>
            </a:fld>
            <a:endParaRPr lang="en-US"/>
          </a:p>
        </p:txBody>
      </p:sp>
    </p:spTree>
    <p:extLst>
      <p:ext uri="{BB962C8B-B14F-4D97-AF65-F5344CB8AC3E}">
        <p14:creationId xmlns:p14="http://schemas.microsoft.com/office/powerpoint/2010/main" val="659727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Finding the loop angle was challenging as the loop structure is very much three dimensional. </a:t>
            </a:r>
          </a:p>
          <a:p>
            <a:endParaRPr lang="en-US" baseline="0" dirty="0"/>
          </a:p>
          <a:p>
            <a:r>
              <a:rPr lang="en-US" baseline="0" dirty="0"/>
              <a:t>In the interest of time, I will skip the details. </a:t>
            </a:r>
            <a:r>
              <a:rPr lang="en-US" baseline="0" dirty="0" err="1"/>
              <a:t>But..briefly</a:t>
            </a:r>
            <a:r>
              <a:rPr lang="en-US" baseline="0" dirty="0"/>
              <a:t>…</a:t>
            </a:r>
          </a:p>
          <a:p>
            <a:endParaRPr lang="en-US" baseline="0" dirty="0"/>
          </a:p>
          <a:p>
            <a:r>
              <a:rPr lang="en-US" baseline="0" dirty="0"/>
              <a:t>I used the concept of -&gt; </a:t>
            </a:r>
          </a:p>
          <a:p>
            <a:r>
              <a:rPr lang="en-US" baseline="0" dirty="0"/>
              <a:t>modified angle of attack by the near wake flow ….</a:t>
            </a:r>
          </a:p>
          <a:p>
            <a:r>
              <a:rPr lang="en-US" baseline="0" dirty="0"/>
              <a:t>-&gt; and downwash, </a:t>
            </a:r>
          </a:p>
          <a:p>
            <a:r>
              <a:rPr lang="en-US" baseline="0" dirty="0"/>
              <a:t>-&gt; to find tan theta. </a:t>
            </a:r>
          </a:p>
          <a:p>
            <a:r>
              <a:rPr lang="en-US" baseline="0" dirty="0"/>
              <a:t>Everything in this term is known from either geometry or kinematics. </a:t>
            </a:r>
          </a:p>
          <a:p>
            <a:endParaRPr lang="en-US" baseline="0" dirty="0"/>
          </a:p>
          <a:p>
            <a:r>
              <a:rPr lang="en-US" baseline="0" dirty="0"/>
              <a:t>Therefore -&gt; plugging all these, lift can be found. </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13</a:t>
            </a:fld>
            <a:endParaRPr lang="en-US"/>
          </a:p>
        </p:txBody>
      </p:sp>
    </p:spTree>
    <p:extLst>
      <p:ext uri="{BB962C8B-B14F-4D97-AF65-F5344CB8AC3E}">
        <p14:creationId xmlns:p14="http://schemas.microsoft.com/office/powerpoint/2010/main" val="3528609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took a variety of cases from different research groups to compare my model with…</a:t>
            </a:r>
          </a:p>
          <a:p>
            <a:r>
              <a:rPr lang="en-US" sz="1200" kern="1200" dirty="0">
                <a:solidFill>
                  <a:schemeClr val="tx1"/>
                </a:solidFill>
                <a:effectLst/>
                <a:latin typeface="+mn-lt"/>
                <a:ea typeface="+mn-ea"/>
                <a:cs typeface="+mn-cs"/>
              </a:rPr>
              <a:t>for example, UB2 3 4 are the experimental results from our group. </a:t>
            </a:r>
          </a:p>
          <a:p>
            <a:r>
              <a:rPr lang="en-US" sz="1200" kern="1200" dirty="0">
                <a:solidFill>
                  <a:schemeClr val="tx1"/>
                </a:solidFill>
                <a:effectLst/>
                <a:latin typeface="+mn-lt"/>
                <a:ea typeface="+mn-ea"/>
                <a:cs typeface="+mn-cs"/>
              </a:rPr>
              <a:t>The others are: TU Delft, UMD, RVC, and AFRL.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-&gt;They have different ARs, Reynolds numbers, root cutouts, </a:t>
            </a:r>
          </a:p>
          <a:p>
            <a:r>
              <a:rPr lang="en-US" sz="1200" kern="1200" dirty="0">
                <a:solidFill>
                  <a:schemeClr val="tx1"/>
                </a:solidFill>
                <a:effectLst/>
                <a:latin typeface="+mn-lt"/>
                <a:ea typeface="+mn-ea"/>
                <a:cs typeface="+mn-cs"/>
              </a:rPr>
              <a:t>-&gt; and accelerations.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a:t>
            </a:r>
            <a:r>
              <a:rPr lang="en-US" sz="1200" kern="1200" baseline="0" dirty="0">
                <a:solidFill>
                  <a:schemeClr val="tx1"/>
                </a:solidFill>
                <a:effectLst/>
                <a:latin typeface="+mn-lt"/>
                <a:ea typeface="+mn-ea"/>
                <a:cs typeface="+mn-cs"/>
              </a:rPr>
              <a:t> the motion profiles, you can see that the wing at first accelerates </a:t>
            </a:r>
          </a:p>
          <a:p>
            <a:r>
              <a:rPr lang="en-US" sz="1200" kern="1200" baseline="0" dirty="0">
                <a:solidFill>
                  <a:schemeClr val="tx1"/>
                </a:solidFill>
                <a:effectLst/>
                <a:latin typeface="+mn-lt"/>
                <a:ea typeface="+mn-ea"/>
                <a:cs typeface="+mn-cs"/>
              </a:rPr>
              <a:t>over certain rotation angles, </a:t>
            </a:r>
          </a:p>
          <a:p>
            <a:r>
              <a:rPr lang="en-US" sz="1200" kern="1200" baseline="0" dirty="0">
                <a:solidFill>
                  <a:schemeClr val="tx1"/>
                </a:solidFill>
                <a:effectLst/>
                <a:latin typeface="+mn-lt"/>
                <a:ea typeface="+mn-ea"/>
                <a:cs typeface="+mn-cs"/>
              </a:rPr>
              <a:t>then rotates at a constant angular velocity. </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force plots, X axis is angle of rotation….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is representative of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y axis is lift co-efficient.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In general the lift trend has a peak due to acceleration,</a:t>
            </a:r>
          </a:p>
          <a:p>
            <a:r>
              <a:rPr lang="en-US" sz="1200" kern="1200" baseline="0" dirty="0">
                <a:solidFill>
                  <a:schemeClr val="tx1"/>
                </a:solidFill>
                <a:effectLst/>
                <a:latin typeface="+mn-lt"/>
                <a:ea typeface="+mn-ea"/>
                <a:cs typeface="+mn-cs"/>
              </a:rPr>
              <a:t> and then over time saturates. </a:t>
            </a:r>
          </a:p>
          <a:p>
            <a:endParaRPr lang="en-US" sz="1200" kern="1200" baseline="0" dirty="0">
              <a:solidFill>
                <a:schemeClr val="tx1"/>
              </a:solidFill>
              <a:effectLst/>
              <a:latin typeface="+mn-lt"/>
              <a:ea typeface="+mn-ea"/>
              <a:cs typeface="+mn-cs"/>
            </a:endParaRPr>
          </a:p>
          <a:p>
            <a:r>
              <a:rPr lang="en-US" sz="1200" dirty="0"/>
              <a:t>There is -&gt; overall good agreement. </a:t>
            </a:r>
          </a:p>
          <a:p>
            <a:r>
              <a:rPr lang="en-US" sz="1200" dirty="0"/>
              <a:t>-&gt;</a:t>
            </a:r>
            <a:r>
              <a:rPr lang="en-US" sz="1200" b="0" i="0" u="none" strike="noStrike" kern="1200" baseline="0" dirty="0">
                <a:solidFill>
                  <a:schemeClr val="tx1"/>
                </a:solidFill>
                <a:latin typeface="+mn-lt"/>
                <a:ea typeface="+mn-ea"/>
                <a:cs typeface="+mn-cs"/>
              </a:rPr>
              <a:t>The model reasonably predicts lift co-efficient ….</a:t>
            </a:r>
          </a:p>
          <a:p>
            <a:r>
              <a:rPr lang="en-US" sz="1200" b="0" i="0" u="none" strike="noStrike" kern="1200" baseline="0" dirty="0">
                <a:solidFill>
                  <a:schemeClr val="tx1"/>
                </a:solidFill>
                <a:latin typeface="+mn-lt"/>
                <a:ea typeface="+mn-ea"/>
                <a:cs typeface="+mn-cs"/>
              </a:rPr>
              <a:t>within 18% of the experimental results during the wing’s steady motion.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trend is also captured well.</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It is not always effective at capturing -&gt; the startup-acceleration peak, </a:t>
            </a:r>
          </a:p>
          <a:p>
            <a:r>
              <a:rPr lang="en-US" sz="1200" b="0" i="0" u="none" strike="noStrike" kern="1200" baseline="0" dirty="0">
                <a:solidFill>
                  <a:schemeClr val="tx1"/>
                </a:solidFill>
                <a:latin typeface="+mn-lt"/>
                <a:ea typeface="+mn-ea"/>
                <a:cs typeface="+mn-cs"/>
              </a:rPr>
              <a:t>and the deviation is more than 20% of the experimental results. </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However, -&gt; it gives a reasonable estimate of the peak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when compared with the numerical simulation.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mean lift, -&gt; t</a:t>
            </a:r>
            <a:r>
              <a:rPr lang="en-US" sz="1200" dirty="0"/>
              <a:t>he deviation is within 20%, </a:t>
            </a:r>
          </a:p>
          <a:p>
            <a:r>
              <a:rPr lang="en-US" sz="1200" dirty="0"/>
              <a:t>for some cases it is below 10%. </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14</a:t>
            </a:fld>
            <a:endParaRPr lang="en-US"/>
          </a:p>
        </p:txBody>
      </p:sp>
    </p:spTree>
    <p:extLst>
      <p:ext uri="{BB962C8B-B14F-4D97-AF65-F5344CB8AC3E}">
        <p14:creationId xmlns:p14="http://schemas.microsoft.com/office/powerpoint/2010/main" val="3436693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Dickinson et al. measured the steady lift for a robotic fruit-fly wing …..rotating from rest ….for angles of attack ranging from 0 to 90.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used a rectangular geometry, but matched the wing area and Rossby number for my model.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compared two things with Dickinson’s experimental results: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mathematically derived a stead-state equation …from the unsteady model I talked about earlier….solid line shows the steady state model. And also the formula is very simple.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took another approach: I averaged the CL from the unsteady model… over 150 degrees to 250 degrees of rotation angle. It’s shown with asterisk symbol on the plot.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both approaches have an excellent match with the experimental data.</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15</a:t>
            </a:fld>
            <a:endParaRPr lang="en-US"/>
          </a:p>
        </p:txBody>
      </p:sp>
    </p:spTree>
    <p:extLst>
      <p:ext uri="{BB962C8B-B14F-4D97-AF65-F5344CB8AC3E}">
        <p14:creationId xmlns:p14="http://schemas.microsoft.com/office/powerpoint/2010/main" val="1374714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have been looking into various kinds of gust responses… in attached</a:t>
            </a:r>
            <a:r>
              <a:rPr lang="en-US" baseline="0" dirty="0"/>
              <a:t> or separated flows.</a:t>
            </a:r>
          </a:p>
          <a:p>
            <a:endParaRPr lang="en-US" baseline="0" dirty="0"/>
          </a:p>
          <a:p>
            <a:r>
              <a:rPr lang="en-US" baseline="0" dirty="0"/>
              <a:t>For transverse gust, the gust velocity acts perpendicular to the wing velocity. </a:t>
            </a:r>
          </a:p>
          <a:p>
            <a:r>
              <a:rPr lang="en-US" baseline="0" dirty="0"/>
              <a:t>Two types of velocity functions: a square wave function , and a sine wave variation. </a:t>
            </a:r>
          </a:p>
          <a:p>
            <a:endParaRPr lang="en-US" baseline="0" dirty="0"/>
          </a:p>
          <a:p>
            <a:r>
              <a:rPr lang="en-US" baseline="0" dirty="0"/>
              <a:t>A wing can also experience vortex gusts. </a:t>
            </a:r>
          </a:p>
          <a:p>
            <a:endParaRPr lang="en-US" baseline="0" dirty="0"/>
          </a:p>
          <a:p>
            <a:r>
              <a:rPr lang="en-US" baseline="0" dirty="0"/>
              <a:t>I looked into streamwise gusts where gust velocity acts along the wing velocity: we are using step velocity functions….</a:t>
            </a:r>
          </a:p>
          <a:p>
            <a:endParaRPr lang="en-US" baseline="0" dirty="0"/>
          </a:p>
          <a:p>
            <a:r>
              <a:rPr lang="en-US" baseline="0" dirty="0"/>
              <a:t>another group is looking into periodic streamwise gusts.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16</a:t>
            </a:fld>
            <a:endParaRPr lang="en-US"/>
          </a:p>
        </p:txBody>
      </p:sp>
    </p:spTree>
    <p:extLst>
      <p:ext uri="{BB962C8B-B14F-4D97-AF65-F5344CB8AC3E}">
        <p14:creationId xmlns:p14="http://schemas.microsoft.com/office/powerpoint/2010/main" val="1086021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Streamwise gust means there is a sudden increase or decrease in velocity in the streamwise direction. </a:t>
            </a:r>
          </a:p>
          <a:p>
            <a:r>
              <a:rPr lang="en-US" dirty="0"/>
              <a:t>For our case, we increase the speed by 50% for </a:t>
            </a:r>
            <a:r>
              <a:rPr lang="en-US" dirty="0" err="1"/>
              <a:t>stepup</a:t>
            </a:r>
            <a:r>
              <a:rPr lang="en-US" dirty="0"/>
              <a:t> and decrease the same amount for stepdown, over 1 chord distance during wing’s travel. </a:t>
            </a:r>
          </a:p>
          <a:p>
            <a:endParaRPr lang="en-US" dirty="0"/>
          </a:p>
          <a:p>
            <a:r>
              <a:rPr lang="en-US" dirty="0"/>
              <a:t>The gust starts at 21 chords distance from the start of the wing motion. </a:t>
            </a:r>
          </a:p>
          <a:p>
            <a:endParaRPr lang="en-US" dirty="0"/>
          </a:p>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17</a:t>
            </a:fld>
            <a:endParaRPr lang="en-US"/>
          </a:p>
        </p:txBody>
      </p:sp>
    </p:spTree>
    <p:extLst>
      <p:ext uri="{BB962C8B-B14F-4D97-AF65-F5344CB8AC3E}">
        <p14:creationId xmlns:p14="http://schemas.microsoft.com/office/powerpoint/2010/main" val="1922329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step-up gust, the wing starts out with the panel </a:t>
            </a:r>
            <a:r>
              <a:rPr lang="en-US" dirty="0" err="1"/>
              <a:t>extended..calling</a:t>
            </a:r>
            <a:r>
              <a:rPr lang="en-US" dirty="0"/>
              <a:t> that “static sweep” , then after actuating the tip inward it becomes a rectangular shape. </a:t>
            </a:r>
          </a:p>
          <a:p>
            <a:endParaRPr lang="en-US" dirty="0"/>
          </a:p>
          <a:p>
            <a:r>
              <a:rPr lang="en-US" dirty="0"/>
              <a:t>The opposite is true for stepdown. Starts out as a rectangular wing, then after actuating the tip outward, becomes </a:t>
            </a:r>
            <a:r>
              <a:rPr lang="en-US" dirty="0" err="1"/>
              <a:t>staticsweep</a:t>
            </a:r>
            <a:r>
              <a:rPr lang="en-US" dirty="0"/>
              <a:t>. </a:t>
            </a:r>
          </a:p>
          <a:p>
            <a:endParaRPr lang="en-US" dirty="0"/>
          </a:p>
          <a:p>
            <a:r>
              <a:rPr lang="en-US" dirty="0"/>
              <a:t>I use AR 4</a:t>
            </a:r>
            <a:r>
              <a:rPr lang="en-US" b="1" dirty="0"/>
              <a:t> for rectangular shape, 6 with the panel extended. Angle of attack 45 deg., sweep angle 45 when extended.</a:t>
            </a:r>
          </a:p>
          <a:p>
            <a:endParaRPr lang="en-US" b="1" dirty="0"/>
          </a:p>
        </p:txBody>
      </p:sp>
      <p:sp>
        <p:nvSpPr>
          <p:cNvPr id="4" name="Slide Number Placeholder 3"/>
          <p:cNvSpPr>
            <a:spLocks noGrp="1"/>
          </p:cNvSpPr>
          <p:nvPr>
            <p:ph type="sldNum" sz="quarter" idx="5"/>
          </p:nvPr>
        </p:nvSpPr>
        <p:spPr/>
        <p:txBody>
          <a:bodyPr/>
          <a:lstStyle/>
          <a:p>
            <a:fld id="{9546F947-CBA3-4C02-8CFE-9A8639FFF36F}" type="slidenum">
              <a:rPr lang="en-US" smtClean="0"/>
              <a:t>18</a:t>
            </a:fld>
            <a:endParaRPr lang="en-US"/>
          </a:p>
        </p:txBody>
      </p:sp>
    </p:spTree>
    <p:extLst>
      <p:ext uri="{BB962C8B-B14F-4D97-AF65-F5344CB8AC3E}">
        <p14:creationId xmlns:p14="http://schemas.microsoft.com/office/powerpoint/2010/main" val="256511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the experimental facility. </a:t>
            </a:r>
          </a:p>
          <a:p>
            <a:r>
              <a:rPr lang="en-US" dirty="0"/>
              <a:t>-&gt;We installed a</a:t>
            </a:r>
            <a:r>
              <a:rPr lang="en-US" baseline="0" dirty="0"/>
              <a:t> 3m long linear stage on this glass water tank. </a:t>
            </a:r>
          </a:p>
          <a:p>
            <a:r>
              <a:rPr lang="en-US" baseline="0" dirty="0"/>
              <a:t>-&gt;The wing is suspended vertically from the linear stage. </a:t>
            </a:r>
          </a:p>
          <a:p>
            <a:r>
              <a:rPr lang="en-US" baseline="0" dirty="0"/>
              <a:t>-&gt;The rectangular flat plate wing has a tip panel attached via pivot at the wing tip. </a:t>
            </a:r>
          </a:p>
          <a:p>
            <a:pPr marL="171450" indent="-171450">
              <a:buFont typeface="Arial" panose="020B0604020202020204" pitchFamily="34" charset="0"/>
              <a:buChar char="•"/>
            </a:pPr>
            <a:r>
              <a:rPr lang="en-US" baseline="0" dirty="0"/>
              <a:t>That panel can be rotated in and out of the wing… </a:t>
            </a:r>
          </a:p>
          <a:p>
            <a:r>
              <a:rPr lang="en-US" baseline="0" dirty="0"/>
              <a:t>-&gt; using a control rod that goes through the inside of the wing. The other end of it is attached to a motor arm. </a:t>
            </a:r>
          </a:p>
          <a:p>
            <a:pPr marL="171450" indent="-171450">
              <a:buFont typeface="Arial" panose="020B0604020202020204" pitchFamily="34" charset="0"/>
              <a:buChar char="•"/>
            </a:pPr>
            <a:r>
              <a:rPr lang="en-US" baseline="0" dirty="0"/>
              <a:t>This motor and the linear stage work in sync with the help of a programmable controller. </a:t>
            </a:r>
          </a:p>
          <a:p>
            <a:pPr marL="171450" indent="-171450">
              <a:buFont typeface="Arial" panose="020B0604020202020204" pitchFamily="34" charset="0"/>
              <a:buChar char="•"/>
            </a:pPr>
            <a:r>
              <a:rPr lang="en-US" baseline="0" dirty="0"/>
              <a:t>For force measurement, a transducer is attached at the base of the wing.</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19</a:t>
            </a:fld>
            <a:endParaRPr lang="en-US"/>
          </a:p>
        </p:txBody>
      </p:sp>
    </p:spTree>
    <p:extLst>
      <p:ext uri="{BB962C8B-B14F-4D97-AF65-F5344CB8AC3E}">
        <p14:creationId xmlns:p14="http://schemas.microsoft.com/office/powerpoint/2010/main" val="420087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research in unsteady vortex flows important? This type of flow is seen in abundance in the nature. One example is fish swimming. An understanding of the vortical structures and vortex breakdown is essential for the development of air vehicles of different scales and maneuvering capabilities.</a:t>
            </a:r>
          </a:p>
        </p:txBody>
      </p:sp>
      <p:sp>
        <p:nvSpPr>
          <p:cNvPr id="4" name="Slide Number Placeholder 3"/>
          <p:cNvSpPr>
            <a:spLocks noGrp="1"/>
          </p:cNvSpPr>
          <p:nvPr>
            <p:ph type="sldNum" sz="quarter" idx="5"/>
          </p:nvPr>
        </p:nvSpPr>
        <p:spPr/>
        <p:txBody>
          <a:bodyPr/>
          <a:lstStyle/>
          <a:p>
            <a:fld id="{9546F947-CBA3-4C02-8CFE-9A8639FFF36F}" type="slidenum">
              <a:rPr lang="en-US" smtClean="0"/>
              <a:t>2</a:t>
            </a:fld>
            <a:endParaRPr lang="en-US" dirty="0"/>
          </a:p>
        </p:txBody>
      </p:sp>
    </p:spTree>
    <p:extLst>
      <p:ext uri="{BB962C8B-B14F-4D97-AF65-F5344CB8AC3E}">
        <p14:creationId xmlns:p14="http://schemas.microsoft.com/office/powerpoint/2010/main" val="3640396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dye viz experiments, white backgrounds are added and the wing is painted white </a:t>
            </a:r>
            <a:r>
              <a:rPr lang="en-US" baseline="0" dirty="0"/>
              <a:t>for better contrast. </a:t>
            </a:r>
          </a:p>
          <a:p>
            <a:pPr marL="171450" indent="-171450">
              <a:buFont typeface="Arial" panose="020B0604020202020204" pitchFamily="34" charset="0"/>
              <a:buChar char="•"/>
            </a:pPr>
            <a:r>
              <a:rPr lang="en-US" baseline="0" dirty="0"/>
              <a:t>3 dye tubes are internally embedded and one is externally attached. These tubes feed dye to the points of interest. </a:t>
            </a:r>
          </a:p>
          <a:p>
            <a:pPr marL="171450" indent="-171450">
              <a:buFont typeface="Arial" panose="020B0604020202020204" pitchFamily="34" charset="0"/>
              <a:buChar char="•"/>
            </a:pPr>
            <a:r>
              <a:rPr lang="en-US" dirty="0"/>
              <a:t>The</a:t>
            </a:r>
            <a:r>
              <a:rPr lang="en-US" baseline="0" dirty="0"/>
              <a:t> n</a:t>
            </a:r>
            <a:r>
              <a:rPr lang="en-US" dirty="0"/>
              <a:t>eutrally buoyant dye is prepared in-house.</a:t>
            </a:r>
            <a:endParaRPr lang="en-US" baseline="0" dirty="0"/>
          </a:p>
          <a:p>
            <a:pPr marL="171450" indent="-171450">
              <a:buFont typeface="Arial" panose="020B0604020202020204" pitchFamily="34" charset="0"/>
              <a:buChar char="•"/>
            </a:pPr>
            <a:r>
              <a:rPr lang="en-US" baseline="0" dirty="0"/>
              <a:t>The dye is delivered through the gravity feed system. </a:t>
            </a:r>
          </a:p>
          <a:p>
            <a:pPr marL="171450" indent="-171450">
              <a:buFont typeface="Arial" panose="020B0604020202020204" pitchFamily="34" charset="0"/>
              <a:buChar char="•"/>
            </a:pPr>
            <a:r>
              <a:rPr lang="en-US" baseline="0" dirty="0"/>
              <a:t>3 orthogonal camera views were captured to have a better visualization of the flow. </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20</a:t>
            </a:fld>
            <a:endParaRPr lang="en-US"/>
          </a:p>
        </p:txBody>
      </p:sp>
    </p:spTree>
    <p:extLst>
      <p:ext uri="{BB962C8B-B14F-4D97-AF65-F5344CB8AC3E}">
        <p14:creationId xmlns:p14="http://schemas.microsoft.com/office/powerpoint/2010/main" val="1064852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For PTV experiment, 4 high speed 4MP cameras are arranged in a linear fashion.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 dual head laser is used for illuminating the measurement volume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100 microns fluorescent particles were chosen as tracer particles.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For </a:t>
            </a:r>
            <a:r>
              <a:rPr lang="en-US" baseline="0" dirty="0" err="1"/>
              <a:t>stepup</a:t>
            </a:r>
            <a:r>
              <a:rPr lang="en-US" baseline="0" dirty="0"/>
              <a:t> gust, the camera records at 155 Hz, and for stepdown, at 66 Hz.</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For limitations regarding the camera arrangement and spatial resolution, at a time only a certain measurement volume size could be used. But I staggered the wing start position to cover larger portion of the wing path.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In this video you are seeing particle tracks. I was blown away when I saw this for the first time. To be able to visualize real vortices like this is amazing!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From PTV, we get </a:t>
            </a:r>
            <a:r>
              <a:rPr lang="en-US" baseline="0" dirty="0" err="1"/>
              <a:t>lagrangian</a:t>
            </a:r>
            <a:r>
              <a:rPr lang="en-US" baseline="0" dirty="0"/>
              <a:t> velocity, that is then converted to Eulerian velocity.</a:t>
            </a:r>
          </a:p>
        </p:txBody>
      </p:sp>
      <p:sp>
        <p:nvSpPr>
          <p:cNvPr id="4" name="Slide Number Placeholder 3"/>
          <p:cNvSpPr>
            <a:spLocks noGrp="1"/>
          </p:cNvSpPr>
          <p:nvPr>
            <p:ph type="sldNum" sz="quarter" idx="10"/>
          </p:nvPr>
        </p:nvSpPr>
        <p:spPr/>
        <p:txBody>
          <a:bodyPr/>
          <a:lstStyle/>
          <a:p>
            <a:fld id="{9546F947-CBA3-4C02-8CFE-9A8639FFF36F}" type="slidenum">
              <a:rPr lang="en-US" smtClean="0"/>
              <a:t>21</a:t>
            </a:fld>
            <a:endParaRPr lang="en-US"/>
          </a:p>
        </p:txBody>
      </p:sp>
    </p:spTree>
    <p:extLst>
      <p:ext uri="{BB962C8B-B14F-4D97-AF65-F5344CB8AC3E}">
        <p14:creationId xmlns:p14="http://schemas.microsoft.com/office/powerpoint/2010/main" val="1417085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both gust types, </a:t>
            </a:r>
            <a:r>
              <a:rPr lang="en-US" baseline="0" dirty="0"/>
              <a:t>step up and step down, I changed velocity ramps to explore, only for force measurements though: </a:t>
            </a:r>
          </a:p>
          <a:p>
            <a:pPr marL="171450" indent="-171450">
              <a:buFont typeface="Arial" panose="020B0604020202020204" pitchFamily="34" charset="0"/>
              <a:buChar char="•"/>
            </a:pPr>
            <a:r>
              <a:rPr lang="en-US" baseline="0" dirty="0"/>
              <a:t>Red 1c, green 3c, blue 6c</a:t>
            </a:r>
          </a:p>
          <a:p>
            <a:pPr marL="171450" indent="-171450">
              <a:buFont typeface="Arial" panose="020B0604020202020204" pitchFamily="34" charset="0"/>
              <a:buChar char="•"/>
            </a:pPr>
            <a:r>
              <a:rPr lang="en-US" baseline="0" dirty="0"/>
              <a:t>For step-up gust, the lift co-efficient increases dramatically and for step-down, it decreases significantly.</a:t>
            </a:r>
          </a:p>
          <a:p>
            <a:pPr marL="171450" indent="-171450">
              <a:buFont typeface="Arial" panose="020B0604020202020204" pitchFamily="34" charset="0"/>
              <a:buChar char="•"/>
            </a:pPr>
            <a:r>
              <a:rPr lang="en-US" baseline="0" dirty="0"/>
              <a:t>You can see the changes in lift when compared with the no-gust level- the dashed curves.</a:t>
            </a:r>
          </a:p>
          <a:p>
            <a:pPr marL="171450" indent="-171450">
              <a:buFont typeface="Arial" panose="020B0604020202020204" pitchFamily="34" charset="0"/>
              <a:buChar char="•"/>
            </a:pPr>
            <a:r>
              <a:rPr lang="en-US" baseline="0" dirty="0"/>
              <a:t>Compare the red curve with the green and blue curves: the lift changes are higher for higher acceleration or deceleration due to gusts. The effects persist even after the gust ends.</a:t>
            </a:r>
          </a:p>
          <a:p>
            <a:pPr marL="171450" marR="0" indent="-171450" algn="l" defTabSz="914400" rtl="0" eaLnBrk="1" fontAlgn="auto" latinLnBrk="0" hangingPunct="1">
              <a:lnSpc>
                <a:spcPts val="2400"/>
              </a:lnSpc>
              <a:spcBef>
                <a:spcPts val="600"/>
              </a:spcBef>
              <a:spcAft>
                <a:spcPts val="0"/>
              </a:spcAft>
              <a:buClrTx/>
              <a:buSzTx/>
              <a:buFont typeface="Arial" panose="020B0604020202020204" pitchFamily="34" charset="0"/>
              <a:buChar char="•"/>
              <a:tabLst/>
              <a:defRPr/>
            </a:pPr>
            <a:r>
              <a:rPr lang="en-US" sz="1200" dirty="0"/>
              <a:t>Step-up </a:t>
            </a:r>
            <a:r>
              <a:rPr lang="en-US" sz="1200" dirty="0">
                <a:solidFill>
                  <a:srgbClr val="FF0000"/>
                </a:solidFill>
              </a:rPr>
              <a:t>1c</a:t>
            </a:r>
            <a:r>
              <a:rPr lang="en-US" sz="1200" dirty="0"/>
              <a:t> ramp shows 2 distinct circ.-force peaks.  The 2</a:t>
            </a:r>
            <a:r>
              <a:rPr lang="en-US" sz="1200" baseline="30000" dirty="0"/>
              <a:t>nd</a:t>
            </a:r>
            <a:r>
              <a:rPr lang="en-US" sz="1200" dirty="0"/>
              <a:t> peak is present for </a:t>
            </a:r>
            <a:r>
              <a:rPr lang="en-US" sz="1200" dirty="0">
                <a:solidFill>
                  <a:srgbClr val="00B050"/>
                </a:solidFill>
              </a:rPr>
              <a:t>3c</a:t>
            </a:r>
            <a:r>
              <a:rPr lang="en-US" sz="1200" dirty="0"/>
              <a:t> ramp but not for </a:t>
            </a:r>
            <a:r>
              <a:rPr lang="en-US" sz="1200" dirty="0">
                <a:solidFill>
                  <a:srgbClr val="3536FF"/>
                </a:solidFill>
              </a:rPr>
              <a:t>6c</a:t>
            </a:r>
            <a:r>
              <a:rPr lang="en-US" sz="1200" dirty="0">
                <a:solidFill>
                  <a:schemeClr val="tx1"/>
                </a:solidFill>
              </a:rPr>
              <a:t>.</a:t>
            </a:r>
            <a:r>
              <a:rPr lang="en-US" sz="1200" baseline="0" dirty="0">
                <a:solidFill>
                  <a:schemeClr val="tx1"/>
                </a:solidFill>
              </a:rPr>
              <a:t> </a:t>
            </a:r>
          </a:p>
          <a:p>
            <a:pPr marL="171450" marR="0" indent="-171450" algn="l" defTabSz="914400" rtl="0" eaLnBrk="1" fontAlgn="auto" latinLnBrk="0" hangingPunct="1">
              <a:lnSpc>
                <a:spcPts val="2400"/>
              </a:lnSpc>
              <a:spcBef>
                <a:spcPts val="600"/>
              </a:spcBef>
              <a:spcAft>
                <a:spcPts val="0"/>
              </a:spcAft>
              <a:buClrTx/>
              <a:buSzTx/>
              <a:buFont typeface="Arial" panose="020B0604020202020204" pitchFamily="34" charset="0"/>
              <a:buChar char="•"/>
              <a:tabLst/>
              <a:defRPr/>
            </a:pPr>
            <a:r>
              <a:rPr lang="en-US" sz="1200" baseline="0" dirty="0">
                <a:solidFill>
                  <a:schemeClr val="tx1"/>
                </a:solidFill>
              </a:rPr>
              <a:t>Those circulatory lift peaks are due to the formation of LEVs. When the LEV sheds there’s a drop in lift. </a:t>
            </a:r>
          </a:p>
          <a:p>
            <a:pPr marL="171450" marR="0" indent="-171450" algn="l" defTabSz="914400" rtl="0" eaLnBrk="1" fontAlgn="auto" latinLnBrk="0" hangingPunct="1">
              <a:lnSpc>
                <a:spcPts val="2400"/>
              </a:lnSpc>
              <a:spcBef>
                <a:spcPts val="600"/>
              </a:spcBef>
              <a:spcAft>
                <a:spcPts val="0"/>
              </a:spcAft>
              <a:buClrTx/>
              <a:buSzTx/>
              <a:buFont typeface="Arial" panose="020B0604020202020204" pitchFamily="34" charset="0"/>
              <a:buChar char="•"/>
              <a:tabLst/>
              <a:defRPr/>
            </a:pPr>
            <a:r>
              <a:rPr lang="en-US" sz="1200" dirty="0"/>
              <a:t>The drop in lift for Step-down is due to the prior wake impingement and interaction with the</a:t>
            </a:r>
            <a:r>
              <a:rPr lang="en-US" sz="1200" baseline="0" dirty="0"/>
              <a:t> </a:t>
            </a:r>
            <a:r>
              <a:rPr lang="en-US" sz="1200" dirty="0"/>
              <a:t>wing.</a:t>
            </a:r>
            <a:r>
              <a:rPr lang="en-US" sz="1200" baseline="0" dirty="0"/>
              <a:t> Impinging wake disrupts the tip vortex flow. </a:t>
            </a:r>
          </a:p>
          <a:p>
            <a:pPr marL="171450" marR="0" indent="-171450" algn="l" defTabSz="914400" rtl="0" eaLnBrk="1" fontAlgn="auto" latinLnBrk="0" hangingPunct="1">
              <a:lnSpc>
                <a:spcPts val="2400"/>
              </a:lnSpc>
              <a:spcBef>
                <a:spcPts val="600"/>
              </a:spcBef>
              <a:spcAft>
                <a:spcPts val="0"/>
              </a:spcAft>
              <a:buClrTx/>
              <a:buSzTx/>
              <a:buFont typeface="Arial" panose="020B0604020202020204" pitchFamily="34" charset="0"/>
              <a:buChar char="•"/>
              <a:tabLst/>
              <a:defRPr/>
            </a:pPr>
            <a:r>
              <a:rPr lang="en-US" sz="1200" baseline="0" dirty="0"/>
              <a:t>Notice how the wake for stepdown looks different from the </a:t>
            </a:r>
            <a:r>
              <a:rPr lang="en-US" sz="1200" baseline="0" dirty="0" err="1"/>
              <a:t>stepup</a:t>
            </a:r>
            <a:r>
              <a:rPr lang="en-US" sz="1200" baseline="0" dirty="0"/>
              <a:t> case. The wake is wider in the span and chordwise direction.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mn-cs"/>
              </a:rPr>
              <a:t>The LE shear layer is deflected upward. The overall wake angle increases dramatically, which could explain the lift force drop. </a:t>
            </a:r>
          </a:p>
          <a:p>
            <a:pPr marL="171450" marR="0" indent="-171450" algn="l" defTabSz="914400" rtl="0" eaLnBrk="1" fontAlgn="auto" latinLnBrk="0" hangingPunct="1">
              <a:lnSpc>
                <a:spcPts val="2400"/>
              </a:lnSpc>
              <a:spcBef>
                <a:spcPts val="600"/>
              </a:spcBef>
              <a:spcAft>
                <a:spcPts val="0"/>
              </a:spcAft>
              <a:buClrTx/>
              <a:buSzTx/>
              <a:buFont typeface="Arial" panose="020B0604020202020204" pitchFamily="34" charset="0"/>
              <a:buChar char="•"/>
              <a:tabLst/>
              <a:defRPr/>
            </a:pPr>
            <a:r>
              <a:rPr lang="en-US" sz="1200" baseline="0" dirty="0"/>
              <a:t>But finally </a:t>
            </a:r>
            <a:r>
              <a:rPr lang="en-US" sz="1200" dirty="0"/>
              <a:t>the CL recovers to a circ. peak for all cases.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p:txBody>
      </p:sp>
      <p:sp>
        <p:nvSpPr>
          <p:cNvPr id="4" name="Slide Number Placeholder 3"/>
          <p:cNvSpPr>
            <a:spLocks noGrp="1"/>
          </p:cNvSpPr>
          <p:nvPr>
            <p:ph type="sldNum" sz="quarter" idx="5"/>
          </p:nvPr>
        </p:nvSpPr>
        <p:spPr/>
        <p:txBody>
          <a:bodyPr/>
          <a:lstStyle/>
          <a:p>
            <a:fld id="{233C56A0-F39C-0D45-8BD4-2611E3E9E6DA}" type="slidenum">
              <a:rPr lang="en-US" smtClean="0"/>
              <a:t>22</a:t>
            </a:fld>
            <a:endParaRPr lang="en-US"/>
          </a:p>
        </p:txBody>
      </p:sp>
    </p:spTree>
    <p:extLst>
      <p:ext uri="{BB962C8B-B14F-4D97-AF65-F5344CB8AC3E}">
        <p14:creationId xmlns:p14="http://schemas.microsoft.com/office/powerpoint/2010/main" val="495384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tip is actuated inward for the step-up gust. Before actuation, the wing is a static sweep configuration, after actuation, it becomes rectangular. </a:t>
            </a:r>
          </a:p>
          <a:p>
            <a:pPr marL="171450" indent="-171450">
              <a:buFont typeface="Arial" panose="020B0604020202020204" pitchFamily="34" charset="0"/>
              <a:buChar char="•"/>
            </a:pPr>
            <a:r>
              <a:rPr lang="en-US" dirty="0"/>
              <a:t>Lift co-efficient is calculated using instantaneous velocity and time varying wing area. </a:t>
            </a:r>
          </a:p>
          <a:p>
            <a:pPr marL="171450" indent="-171450">
              <a:buFont typeface="Arial" panose="020B0604020202020204" pitchFamily="34" charset="0"/>
              <a:buChar char="•"/>
            </a:pPr>
            <a:r>
              <a:rPr lang="en-US" dirty="0"/>
              <a:t>Earlier</a:t>
            </a:r>
            <a:r>
              <a:rPr lang="en-US" baseline="0" dirty="0"/>
              <a:t> w</a:t>
            </a:r>
            <a:r>
              <a:rPr lang="en-US" dirty="0"/>
              <a:t>e saw that</a:t>
            </a:r>
            <a:r>
              <a:rPr lang="en-US" baseline="0" dirty="0"/>
              <a:t> </a:t>
            </a:r>
            <a:r>
              <a:rPr lang="en-US" dirty="0"/>
              <a:t>due to the step-up gust, the</a:t>
            </a:r>
            <a:r>
              <a:rPr lang="en-US" baseline="0" dirty="0"/>
              <a:t> lift co-efficient increases, this amount of increase varies with gust ramp distances and also aspect ratios. </a:t>
            </a:r>
          </a:p>
          <a:p>
            <a:pPr marL="171450" indent="-171450">
              <a:buFont typeface="Arial" panose="020B0604020202020204" pitchFamily="34" charset="0"/>
              <a:buChar char="•"/>
            </a:pPr>
            <a:r>
              <a:rPr lang="en-US" baseline="0" dirty="0"/>
              <a:t>So our aim is to bring the lift co-efficient down, closer to the no-gust CL level. </a:t>
            </a:r>
          </a:p>
          <a:p>
            <a:pPr marL="171450" indent="-171450">
              <a:buFont typeface="Arial" panose="020B0604020202020204" pitchFamily="34" charset="0"/>
              <a:buChar char="•"/>
            </a:pPr>
            <a:r>
              <a:rPr lang="en-US" baseline="0" dirty="0"/>
              <a:t>Two reference static shapes : rectangular and </a:t>
            </a:r>
            <a:r>
              <a:rPr lang="en-US" baseline="0" dirty="0" err="1"/>
              <a:t>staticsweep</a:t>
            </a:r>
            <a:r>
              <a:rPr lang="en-US" baseline="0" dirty="0"/>
              <a:t>, are taken for comparisons</a:t>
            </a:r>
          </a:p>
          <a:p>
            <a:pPr marL="171450" indent="-171450">
              <a:buFont typeface="Arial" panose="020B0604020202020204" pitchFamily="34" charset="0"/>
              <a:buChar char="•"/>
            </a:pPr>
            <a:r>
              <a:rPr lang="en-US" baseline="0" dirty="0"/>
              <a:t>-&gt; 21.5c actuation lowers lift in the first vortex dominated peak, </a:t>
            </a:r>
          </a:p>
          <a:p>
            <a:pPr marL="171450" indent="-171450">
              <a:buFont typeface="Arial" panose="020B0604020202020204" pitchFamily="34" charset="0"/>
              <a:buChar char="•"/>
            </a:pPr>
            <a:r>
              <a:rPr lang="en-US" baseline="0" dirty="0"/>
              <a:t>“point 1c added mass” this is added mass dominated peak, the actuation doesn’t have any effect on that.</a:t>
            </a:r>
          </a:p>
          <a:p>
            <a:pPr marL="171450" indent="-171450">
              <a:buFont typeface="Arial" panose="020B0604020202020204" pitchFamily="34" charset="0"/>
              <a:buChar char="•"/>
            </a:pPr>
            <a:r>
              <a:rPr lang="en-US" baseline="0" dirty="0"/>
              <a:t>AR2 shows more pronounced effect for actuation, than AR4, because of the larger panel area change </a:t>
            </a:r>
            <a:r>
              <a:rPr lang="en-US" baseline="0" dirty="0" err="1"/>
              <a:t>w.r.t</a:t>
            </a:r>
            <a:r>
              <a:rPr lang="en-US" baseline="0" dirty="0"/>
              <a:t> the main wing area</a:t>
            </a:r>
          </a:p>
          <a:p>
            <a:pPr marL="171450" indent="-171450">
              <a:buFont typeface="Arial" panose="020B0604020202020204" pitchFamily="34" charset="0"/>
              <a:buChar char="•"/>
            </a:pPr>
            <a:r>
              <a:rPr lang="en-US" baseline="0" dirty="0"/>
              <a:t>-&gt;When the tip is actuated at 50% gust ramp, the actuation has more prolonged benefit. </a:t>
            </a:r>
          </a:p>
          <a:p>
            <a:pPr marL="171450" indent="-171450">
              <a:buFont typeface="Arial" panose="020B0604020202020204" pitchFamily="34" charset="0"/>
              <a:buChar char="•"/>
            </a:pPr>
            <a:r>
              <a:rPr lang="en-US" baseline="0" dirty="0"/>
              <a:t>For 1c ramp, 21.5c actuation is the 50% ramp actuation. </a:t>
            </a:r>
          </a:p>
          <a:p>
            <a:pPr marL="171450" indent="-171450">
              <a:buFont typeface="Arial" panose="020B0604020202020204" pitchFamily="34" charset="0"/>
              <a:buChar char="•"/>
            </a:pPr>
            <a:r>
              <a:rPr lang="en-US" dirty="0"/>
              <a:t>To put things into perspective, an air vehicle will experience lower lift as the wing area is reduced. In these charts, that effect is not included. The changes you see here is coming from purely vortex dynamics changes. In reality, the net effect will be greater than what you see in these charts. </a:t>
            </a:r>
          </a:p>
        </p:txBody>
      </p:sp>
      <p:sp>
        <p:nvSpPr>
          <p:cNvPr id="4" name="Slide Number Placeholder 3"/>
          <p:cNvSpPr>
            <a:spLocks noGrp="1"/>
          </p:cNvSpPr>
          <p:nvPr>
            <p:ph type="sldNum" sz="quarter" idx="5"/>
          </p:nvPr>
        </p:nvSpPr>
        <p:spPr/>
        <p:txBody>
          <a:bodyPr/>
          <a:lstStyle/>
          <a:p>
            <a:fld id="{233C56A0-F39C-0D45-8BD4-2611E3E9E6DA}" type="slidenum">
              <a:rPr lang="en-US" smtClean="0"/>
              <a:t>23</a:t>
            </a:fld>
            <a:endParaRPr lang="en-US"/>
          </a:p>
        </p:txBody>
      </p:sp>
    </p:spTree>
    <p:extLst>
      <p:ext uri="{BB962C8B-B14F-4D97-AF65-F5344CB8AC3E}">
        <p14:creationId xmlns:p14="http://schemas.microsoft.com/office/powerpoint/2010/main" val="2084099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24</a:t>
            </a:fld>
            <a:endParaRPr lang="en-US"/>
          </a:p>
        </p:txBody>
      </p:sp>
    </p:spTree>
    <p:extLst>
      <p:ext uri="{BB962C8B-B14F-4D97-AF65-F5344CB8AC3E}">
        <p14:creationId xmlns:p14="http://schemas.microsoft.com/office/powerpoint/2010/main" val="4035997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To study the differences in </a:t>
            </a:r>
            <a:r>
              <a:rPr lang="en-US" sz="1200" b="0" i="0" u="none" strike="noStrike" kern="1200" baseline="0" dirty="0" err="1">
                <a:solidFill>
                  <a:schemeClr val="tx1"/>
                </a:solidFill>
                <a:latin typeface="+mn-lt"/>
                <a:ea typeface="+mn-ea"/>
                <a:cs typeface="+mn-cs"/>
              </a:rPr>
              <a:t>flowfield</a:t>
            </a:r>
            <a:r>
              <a:rPr lang="en-US" sz="1200" b="0" i="0" u="none" strike="noStrike" kern="1200" baseline="0" dirty="0">
                <a:solidFill>
                  <a:schemeClr val="tx1"/>
                </a:solidFill>
                <a:latin typeface="+mn-lt"/>
                <a:ea typeface="+mn-ea"/>
                <a:cs typeface="+mn-cs"/>
              </a:rPr>
              <a:t> for the two types of gusts and also variation in wing shapes, I focused on total positive circulation near the wing.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It is calculated using the positive spanwise vorticity, </a:t>
            </a:r>
            <a:r>
              <a:rPr lang="en-US" sz="1200" b="0" i="1" u="none" strike="noStrike" kern="1200" baseline="0" dirty="0" err="1">
                <a:solidFill>
                  <a:schemeClr val="tx1"/>
                </a:solidFill>
                <a:latin typeface="+mn-lt"/>
                <a:ea typeface="+mn-ea"/>
                <a:cs typeface="+mn-cs"/>
              </a:rPr>
              <a:t>omega_</a:t>
            </a:r>
            <a:r>
              <a:rPr lang="en-US" sz="1200" b="0" i="0" u="none" strike="noStrike" kern="1200" baseline="0" dirty="0" err="1">
                <a:solidFill>
                  <a:schemeClr val="tx1"/>
                </a:solidFill>
                <a:latin typeface="+mn-lt"/>
                <a:ea typeface="+mn-ea"/>
                <a:cs typeface="+mn-cs"/>
              </a:rPr>
              <a:t>z</a:t>
            </a:r>
            <a:r>
              <a:rPr lang="en-US" sz="1200" b="0" i="0" u="none" strike="noStrike" kern="1200" baseline="0" dirty="0">
                <a:solidFill>
                  <a:schemeClr val="tx1"/>
                </a:solidFill>
                <a:latin typeface="+mn-lt"/>
                <a:ea typeface="+mn-ea"/>
                <a:cs typeface="+mn-cs"/>
              </a:rPr>
              <a:t> in the 1c by 1c square region as indicated by the black box using that formula. </a:t>
            </a:r>
            <a:r>
              <a:rPr lang="en-US" sz="1200" b="0" i="0" kern="1200" dirty="0">
                <a:solidFill>
                  <a:schemeClr val="tx1"/>
                </a:solidFill>
                <a:effectLst/>
                <a:latin typeface="+mn-lt"/>
                <a:ea typeface="+mn-ea"/>
                <a:cs typeface="+mn-cs"/>
              </a:rPr>
              <a:t>The positive </a:t>
            </a:r>
            <a:r>
              <a:rPr lang="en-US" sz="1200" b="0" i="0" kern="1200" dirty="0" err="1">
                <a:solidFill>
                  <a:schemeClr val="tx1"/>
                </a:solidFill>
                <a:effectLst/>
                <a:latin typeface="+mn-lt"/>
                <a:ea typeface="+mn-ea"/>
                <a:cs typeface="+mn-cs"/>
              </a:rPr>
              <a:t>ωz</a:t>
            </a:r>
            <a:r>
              <a:rPr lang="en-US" sz="1200" b="0" i="0" kern="1200" dirty="0">
                <a:solidFill>
                  <a:schemeClr val="tx1"/>
                </a:solidFill>
                <a:effectLst/>
                <a:latin typeface="+mn-lt"/>
                <a:ea typeface="+mn-ea"/>
                <a:cs typeface="+mn-cs"/>
              </a:rPr>
              <a:t> is contained in the LEV and the negative in the TEV.</a:t>
            </a:r>
            <a:endParaRPr lang="en-US" dirty="0"/>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plot on the right hand side shows total positive circulation calculated in the box, vs chords distance traveled by the wing.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box moves with the wing as it translates. Essentially, the box contains all LEVs that are close to the wing, and are likely to contribute to the lift force on the wing.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25</a:t>
            </a:fld>
            <a:endParaRPr lang="en-US"/>
          </a:p>
        </p:txBody>
      </p:sp>
    </p:spTree>
    <p:extLst>
      <p:ext uri="{BB962C8B-B14F-4D97-AF65-F5344CB8AC3E}">
        <p14:creationId xmlns:p14="http://schemas.microsoft.com/office/powerpoint/2010/main" val="2438424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compared 21.5c actuation-in with the rectangular and </a:t>
            </a:r>
            <a:r>
              <a:rPr lang="en-US" sz="1200" b="0" i="0" kern="1200" dirty="0" err="1">
                <a:solidFill>
                  <a:schemeClr val="tx1"/>
                </a:solidFill>
                <a:effectLst/>
                <a:latin typeface="+mn-lt"/>
                <a:ea typeface="+mn-ea"/>
                <a:cs typeface="+mn-cs"/>
              </a:rPr>
              <a:t>staticsweep</a:t>
            </a:r>
            <a:r>
              <a:rPr lang="en-US" sz="1200" b="0" i="0" kern="1200" dirty="0">
                <a:solidFill>
                  <a:schemeClr val="tx1"/>
                </a:solidFill>
                <a:effectLst/>
                <a:latin typeface="+mn-lt"/>
                <a:ea typeface="+mn-ea"/>
                <a:cs typeface="+mn-cs"/>
              </a:rPr>
              <a:t> cases for step-up</a:t>
            </a:r>
            <a:r>
              <a:rPr lang="en-US" sz="1200" b="0" i="0" kern="1200" baseline="0" dirty="0">
                <a:solidFill>
                  <a:schemeClr val="tx1"/>
                </a:solidFill>
                <a:effectLst/>
                <a:latin typeface="+mn-lt"/>
                <a:ea typeface="+mn-ea"/>
                <a:cs typeface="+mn-cs"/>
              </a:rPr>
              <a:t> gust </a:t>
            </a:r>
            <a:r>
              <a:rPr lang="en-US" sz="1200" b="0" i="0" kern="1200" dirty="0">
                <a:solidFill>
                  <a:schemeClr val="tx1"/>
                </a:solidFill>
                <a:effectLst/>
                <a:latin typeface="+mn-lt"/>
                <a:ea typeface="+mn-ea"/>
                <a:cs typeface="+mn-cs"/>
              </a:rPr>
              <a:t>in terms of total positive circulation near the wing.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Since this is a planar treatment,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different spanwise locations</a:t>
            </a:r>
            <a:r>
              <a:rPr lang="en-US" sz="1200" b="0" i="0" kern="1200" baseline="0" dirty="0">
                <a:solidFill>
                  <a:schemeClr val="tx1"/>
                </a:solidFill>
                <a:effectLst/>
                <a:latin typeface="+mn-lt"/>
                <a:ea typeface="+mn-ea"/>
                <a:cs typeface="+mn-cs"/>
              </a:rPr>
              <a:t> are chosen: we have </a:t>
            </a:r>
            <a:r>
              <a:rPr lang="en-US" sz="1200" b="0" i="0" kern="1200" dirty="0">
                <a:solidFill>
                  <a:schemeClr val="tx1"/>
                </a:solidFill>
                <a:effectLst/>
                <a:latin typeface="+mn-lt"/>
                <a:ea typeface="+mn-ea"/>
                <a:cs typeface="+mn-cs"/>
              </a:rPr>
              <a:t>65%, 75%, 90%, and 105%.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Overall the total circulation on the wing increases and then decreases. A similar pattern is observed in lift between 21 and 26 chords traveled.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the static sweep (gray curve) is higher than rectangular case in some parts of the wing travel after the gust.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actuation, that is before 21.5c traveled, , all 3 cases are similar, except for 105% span. Then actuation-in (red curve) eventually drops to the rectangular level (the black curve), and in some cases even lower than the rectangular wing, ….especially for 65% span, even though the wing attained the same rectangular shape after the actuation.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effects are reflected in the lift-coefficient.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thing to notice is the the total circulation for actuation-in case starts to deviate from that of the static sweep earlier outboard, such as at 105% span, later inboard as expected.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26</a:t>
            </a:fld>
            <a:endParaRPr lang="en-US"/>
          </a:p>
        </p:txBody>
      </p:sp>
    </p:spTree>
    <p:extLst>
      <p:ext uri="{BB962C8B-B14F-4D97-AF65-F5344CB8AC3E}">
        <p14:creationId xmlns:p14="http://schemas.microsoft.com/office/powerpoint/2010/main" val="2762388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Stepdown gust is basically slowing down. Therefore, we observed that the wing loses lift depending on the gust ramps. </a:t>
            </a:r>
          </a:p>
          <a:p>
            <a:pPr marL="171450" indent="-171450">
              <a:buFont typeface="Arial" panose="020B0604020202020204" pitchFamily="34" charset="0"/>
              <a:buChar char="•"/>
            </a:pPr>
            <a:r>
              <a:rPr lang="en-US" baseline="0" dirty="0"/>
              <a:t>For the gust mitigation purpose, we have to produce more lift to overcome the the lift loss. </a:t>
            </a:r>
          </a:p>
          <a:p>
            <a:pPr marL="171450" indent="-171450">
              <a:buFont typeface="Arial" panose="020B0604020202020204" pitchFamily="34" charset="0"/>
              <a:buChar char="•"/>
            </a:pPr>
            <a:r>
              <a:rPr lang="en-US" baseline="0" dirty="0"/>
              <a:t>So the tip is rotated outward during the gust. </a:t>
            </a:r>
          </a:p>
          <a:p>
            <a:r>
              <a:rPr lang="en-US" baseline="0" dirty="0"/>
              <a:t>-&gt;And we do achieve lift boost by doing so…as you can see the red curves are higher than the rectangular and static sweep cases overall.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21.5c actuation seems a bit too early for 3c and 6c ramps to alter the gust force. </a:t>
            </a:r>
          </a:p>
          <a:p>
            <a:pPr marL="171450" indent="-171450">
              <a:buFont typeface="Arial" panose="020B0604020202020204" pitchFamily="34" charset="0"/>
              <a:buChar char="•"/>
            </a:pPr>
            <a:r>
              <a:rPr lang="en-US" baseline="0" dirty="0"/>
              <a:t>-&gt; Tip actuation outward at 50% gust ramp also reduces the lift drop significantly for all cases. </a:t>
            </a:r>
          </a:p>
          <a:p>
            <a:pPr marL="171450" indent="-171450">
              <a:buFont typeface="Arial" panose="020B0604020202020204" pitchFamily="34" charset="0"/>
              <a:buChar char="•"/>
            </a:pPr>
            <a:r>
              <a:rPr lang="en-US" baseline="0" dirty="0"/>
              <a:t>Actuation is more effective in mitigating gust for AR=2 …as expected because of greater planform change. </a:t>
            </a:r>
          </a:p>
          <a:p>
            <a:pPr marL="171450" indent="-171450">
              <a:buFont typeface="Arial" panose="020B0604020202020204" pitchFamily="34" charset="0"/>
              <a:buChar char="•"/>
            </a:pPr>
            <a:r>
              <a:rPr lang="en-US" baseline="0" dirty="0"/>
              <a:t>For the actuation out case, post-actuation CL is closer to that of the rectangular wing than the static sweep case although its post actuation shape is same as the static sweep.</a:t>
            </a:r>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27</a:t>
            </a:fld>
            <a:endParaRPr lang="en-US"/>
          </a:p>
        </p:txBody>
      </p:sp>
    </p:spTree>
    <p:extLst>
      <p:ext uri="{BB962C8B-B14F-4D97-AF65-F5344CB8AC3E}">
        <p14:creationId xmlns:p14="http://schemas.microsoft.com/office/powerpoint/2010/main" val="94362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stepdown gust, the total circulation decreases with chords travel. </a:t>
            </a:r>
          </a:p>
          <a:p>
            <a:pPr marL="171450" indent="-171450">
              <a:buFont typeface="Arial" panose="020B0604020202020204" pitchFamily="34" charset="0"/>
              <a:buChar char="•"/>
            </a:pPr>
            <a:r>
              <a:rPr lang="en-US" dirty="0"/>
              <a:t>It could be partly because the vortices are leaving the box where I calculate the total circulation as you can see in this movie. </a:t>
            </a:r>
          </a:p>
          <a:p>
            <a:pPr marL="171450" indent="-171450">
              <a:buFont typeface="Arial" panose="020B0604020202020204" pitchFamily="34" charset="0"/>
              <a:buChar char="•"/>
            </a:pPr>
            <a:r>
              <a:rPr lang="en-US" dirty="0"/>
              <a:t>Due to slowing down, the LEVs rapidly shed. </a:t>
            </a:r>
          </a:p>
          <a:p>
            <a:pPr marL="171450" indent="-171450">
              <a:buFont typeface="Arial" panose="020B0604020202020204" pitchFamily="34" charset="0"/>
              <a:buChar char="•"/>
            </a:pPr>
            <a:r>
              <a:rPr lang="en-US" dirty="0"/>
              <a:t>For 115% and 130% span, the red curve goes up that is because, the tip panel has been actuated out, so there’s a new surface where new vorticities will be created.  That definitely helps this case to overcome some lift loss. </a:t>
            </a:r>
          </a:p>
          <a:p>
            <a:pPr marL="171450" indent="-171450">
              <a:buFont typeface="Arial" panose="020B0604020202020204" pitchFamily="34" charset="0"/>
              <a:buChar char="•"/>
            </a:pPr>
            <a:r>
              <a:rPr lang="en-US" dirty="0"/>
              <a:t>Also, overall, in places, the red curve is higher than both the rectangular and static sweep cases, especially for inboard locations. </a:t>
            </a:r>
          </a:p>
          <a:p>
            <a:pPr marL="171450" indent="-171450">
              <a:buFont typeface="Arial" panose="020B0604020202020204" pitchFamily="34" charset="0"/>
              <a:buChar char="•"/>
            </a:pPr>
            <a:r>
              <a:rPr lang="en-US" dirty="0"/>
              <a:t>-&gt;Which explains why the lift coefficient is higher and more sustained. </a:t>
            </a:r>
          </a:p>
          <a:p>
            <a:pPr marL="171450" indent="-171450">
              <a:buFont typeface="Arial" panose="020B0604020202020204" pitchFamily="34" charset="0"/>
              <a:buChar char="•"/>
            </a:pPr>
            <a:r>
              <a:rPr lang="en-US" dirty="0"/>
              <a:t>Before actuation-out, the total circulation for the actuation out is similar to that of the rectangular case since they had the same shapes. But after actuation, though the wing shape resembles static sweep case, the total circulation is somewhat higher than that.</a:t>
            </a:r>
          </a:p>
          <a:p>
            <a:pPr marL="171450" indent="-171450">
              <a:buFont typeface="Arial" panose="020B0604020202020204" pitchFamily="34" charset="0"/>
              <a:buChar char="•"/>
            </a:pPr>
            <a:r>
              <a:rPr lang="en-US" dirty="0"/>
              <a:t>In </a:t>
            </a:r>
            <a:r>
              <a:rPr lang="en-US" dirty="0" err="1"/>
              <a:t>stepup</a:t>
            </a:r>
            <a:r>
              <a:rPr lang="en-US" dirty="0"/>
              <a:t>, you saw the static sweep was higher than rectangular. Here during some portions of the travel, it is opposite. That also is consistent with the fact that CL is lower for the static sweep. </a:t>
            </a:r>
          </a:p>
          <a:p>
            <a:pPr marL="171450" indent="-1714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29</a:t>
            </a:fld>
            <a:endParaRPr lang="en-US"/>
          </a:p>
        </p:txBody>
      </p:sp>
    </p:spTree>
    <p:extLst>
      <p:ext uri="{BB962C8B-B14F-4D97-AF65-F5344CB8AC3E}">
        <p14:creationId xmlns:p14="http://schemas.microsoft.com/office/powerpoint/2010/main" val="202510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30</a:t>
            </a:fld>
            <a:endParaRPr lang="en-US"/>
          </a:p>
        </p:txBody>
      </p:sp>
    </p:spTree>
    <p:extLst>
      <p:ext uri="{BB962C8B-B14F-4D97-AF65-F5344CB8AC3E}">
        <p14:creationId xmlns:p14="http://schemas.microsoft.com/office/powerpoint/2010/main" val="4257986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drones useful for?</a:t>
            </a:r>
          </a:p>
        </p:txBody>
      </p:sp>
      <p:sp>
        <p:nvSpPr>
          <p:cNvPr id="4" name="Slide Number Placeholder 3"/>
          <p:cNvSpPr>
            <a:spLocks noGrp="1"/>
          </p:cNvSpPr>
          <p:nvPr>
            <p:ph type="sldNum" sz="quarter" idx="5"/>
          </p:nvPr>
        </p:nvSpPr>
        <p:spPr/>
        <p:txBody>
          <a:bodyPr/>
          <a:lstStyle/>
          <a:p>
            <a:fld id="{9546F947-CBA3-4C02-8CFE-9A8639FFF36F}" type="slidenum">
              <a:rPr lang="en-US" smtClean="0"/>
              <a:t>3</a:t>
            </a:fld>
            <a:endParaRPr lang="en-US"/>
          </a:p>
        </p:txBody>
      </p:sp>
    </p:spTree>
    <p:extLst>
      <p:ext uri="{BB962C8B-B14F-4D97-AF65-F5344CB8AC3E}">
        <p14:creationId xmlns:p14="http://schemas.microsoft.com/office/powerpoint/2010/main" val="1922786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my post-doctoral research with Kenny Breuer at Brown University, I worked on fluid structure interactions in face masks.</a:t>
            </a:r>
          </a:p>
        </p:txBody>
      </p:sp>
      <p:sp>
        <p:nvSpPr>
          <p:cNvPr id="4" name="Slide Number Placeholder 3"/>
          <p:cNvSpPr>
            <a:spLocks noGrp="1"/>
          </p:cNvSpPr>
          <p:nvPr>
            <p:ph type="sldNum" sz="quarter" idx="5"/>
          </p:nvPr>
        </p:nvSpPr>
        <p:spPr/>
        <p:txBody>
          <a:bodyPr/>
          <a:lstStyle/>
          <a:p>
            <a:fld id="{9546F947-CBA3-4C02-8CFE-9A8639FFF36F}" type="slidenum">
              <a:rPr lang="en-US" smtClean="0"/>
              <a:t>31</a:t>
            </a:fld>
            <a:endParaRPr lang="en-US"/>
          </a:p>
        </p:txBody>
      </p:sp>
    </p:spTree>
    <p:extLst>
      <p:ext uri="{BB962C8B-B14F-4D97-AF65-F5344CB8AC3E}">
        <p14:creationId xmlns:p14="http://schemas.microsoft.com/office/powerpoint/2010/main" val="4294922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1" dirty="0">
                <a:effectLst/>
                <a:latin typeface="Helvetica" pitchFamily="2" charset="0"/>
              </a:rPr>
              <a:t>Face masks were invented to stop the spread of airborne diseases and have been very effective</a:t>
            </a:r>
            <a:r>
              <a:rPr lang="en-US" i="0" dirty="0">
                <a:effectLst/>
                <a:latin typeface="Helvetica" pitchFamily="2" charset="0"/>
              </a:rPr>
              <a:t> </a:t>
            </a:r>
            <a:r>
              <a:rPr lang="en-US" i="1" dirty="0">
                <a:effectLst/>
                <a:latin typeface="Helvetica" pitchFamily="2" charset="0"/>
              </a:rPr>
              <a:t>in curtailing the transmission of the COVID-19 virus.</a:t>
            </a:r>
          </a:p>
          <a:p>
            <a:pPr marL="171450" indent="-171450">
              <a:buFont typeface="Arial" panose="020B0604020202020204" pitchFamily="34" charset="0"/>
              <a:buChar char="•"/>
            </a:pPr>
            <a:r>
              <a:rPr lang="en-US" i="1" dirty="0">
                <a:effectLst/>
                <a:latin typeface="Helvetica" pitchFamily="2" charset="0"/>
              </a:rPr>
              <a:t> In the year 2020 alone, extensive research has</a:t>
            </a:r>
            <a:r>
              <a:rPr lang="en-US" i="0" dirty="0">
                <a:effectLst/>
                <a:latin typeface="Helvetica" pitchFamily="2" charset="0"/>
              </a:rPr>
              <a:t> </a:t>
            </a:r>
            <a:r>
              <a:rPr lang="en-US" i="1" dirty="0">
                <a:effectLst/>
                <a:latin typeface="Helvetica" pitchFamily="2" charset="0"/>
              </a:rPr>
              <a:t>been published, specifically on filtration efficiency of mask materials,</a:t>
            </a:r>
            <a:endParaRPr lang="en-US" dirty="0">
              <a:effectLst/>
              <a:latin typeface="Helvetica" pitchFamily="2" charset="0"/>
            </a:endParaRPr>
          </a:p>
          <a:p>
            <a:pPr marL="171450" indent="-171450">
              <a:buFont typeface="Arial" panose="020B0604020202020204" pitchFamily="34" charset="0"/>
              <a:buChar char="•"/>
            </a:pPr>
            <a:r>
              <a:rPr lang="en-US" dirty="0"/>
              <a:t>Another important factor to consider while manufacturing masks is breathability.</a:t>
            </a:r>
          </a:p>
          <a:p>
            <a:pPr marL="171450" indent="-171450">
              <a:buFont typeface="Arial" panose="020B0604020202020204" pitchFamily="34" charset="0"/>
              <a:buChar char="•"/>
            </a:pPr>
            <a:r>
              <a:rPr lang="en-US" i="1" dirty="0">
                <a:effectLst/>
                <a:latin typeface="Helvetica" pitchFamily="2" charset="0"/>
              </a:rPr>
              <a:t>In that context, I calculated air permeability over a range of flow velocities of different mask materials and observing the relationship</a:t>
            </a:r>
            <a:r>
              <a:rPr lang="en-US" i="0" dirty="0">
                <a:effectLst/>
                <a:latin typeface="Helvetica" pitchFamily="2" charset="0"/>
              </a:rPr>
              <a:t> </a:t>
            </a:r>
            <a:r>
              <a:rPr lang="en-US" i="1" dirty="0">
                <a:effectLst/>
                <a:latin typeface="Helvetica" pitchFamily="2" charset="0"/>
              </a:rPr>
              <a:t>between mechanical deformation and pressure drop.</a:t>
            </a:r>
          </a:p>
          <a:p>
            <a:pPr marL="171450" indent="-171450">
              <a:buFont typeface="Arial" panose="020B0604020202020204" pitchFamily="34" charset="0"/>
              <a:buChar char="•"/>
            </a:pPr>
            <a:r>
              <a:rPr lang="en-US" i="1" dirty="0">
                <a:effectLst/>
                <a:latin typeface="Helvetica" pitchFamily="2" charset="0"/>
              </a:rPr>
              <a:t>These would provide a fundamental basis</a:t>
            </a:r>
            <a:r>
              <a:rPr lang="en-US" i="0" dirty="0">
                <a:effectLst/>
                <a:latin typeface="Helvetica" pitchFamily="2" charset="0"/>
              </a:rPr>
              <a:t> </a:t>
            </a:r>
            <a:r>
              <a:rPr lang="en-US" i="1" dirty="0">
                <a:effectLst/>
                <a:latin typeface="Helvetica" pitchFamily="2" charset="0"/>
              </a:rPr>
              <a:t>for understanding fluid structure interactions of face masks.</a:t>
            </a:r>
            <a:endParaRPr lang="en-US" dirty="0">
              <a:effectLst/>
              <a:latin typeface="Helvetica"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32</a:t>
            </a:fld>
            <a:endParaRPr lang="en-US"/>
          </a:p>
        </p:txBody>
      </p:sp>
    </p:spTree>
    <p:extLst>
      <p:ext uri="{BB962C8B-B14F-4D97-AF65-F5344CB8AC3E}">
        <p14:creationId xmlns:p14="http://schemas.microsoft.com/office/powerpoint/2010/main" val="561854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The pressurized air enters the system and passes through a</a:t>
            </a:r>
            <a:endParaRPr lang="en-US" dirty="0">
              <a:effectLst/>
              <a:latin typeface="Helvetica" pitchFamily="2" charset="0"/>
            </a:endParaRPr>
          </a:p>
          <a:p>
            <a:r>
              <a:rPr lang="en-US" i="1" dirty="0">
                <a:effectLst/>
                <a:latin typeface="Helvetica" pitchFamily="2" charset="0"/>
              </a:rPr>
              <a:t>pressure regulator, a needle valve, the primary tool for velocity control, and a flowmeter. It finally</a:t>
            </a:r>
            <a:endParaRPr lang="en-US" dirty="0">
              <a:effectLst/>
              <a:latin typeface="Helvetica" pitchFamily="2" charset="0"/>
            </a:endParaRPr>
          </a:p>
          <a:p>
            <a:r>
              <a:rPr lang="en-US" i="1" dirty="0">
                <a:effectLst/>
                <a:latin typeface="Helvetica" pitchFamily="2" charset="0"/>
              </a:rPr>
              <a:t>enters the air chamber. At the top of the box, there is a small 3D printed ring, on top of which the</a:t>
            </a:r>
            <a:endParaRPr lang="en-US" dirty="0">
              <a:effectLst/>
              <a:latin typeface="Helvetica" pitchFamily="2" charset="0"/>
            </a:endParaRPr>
          </a:p>
          <a:p>
            <a:r>
              <a:rPr lang="en-US" i="1" dirty="0">
                <a:effectLst/>
                <a:latin typeface="Helvetica" pitchFamily="2" charset="0"/>
              </a:rPr>
              <a:t>mask material is clamped. The differential pressure transducer measures the pressure</a:t>
            </a:r>
            <a:endParaRPr lang="en-US" dirty="0">
              <a:effectLst/>
              <a:latin typeface="Helvetica" pitchFamily="2" charset="0"/>
            </a:endParaRPr>
          </a:p>
          <a:p>
            <a:r>
              <a:rPr lang="en-US" i="1" dirty="0">
                <a:effectLst/>
                <a:latin typeface="Helvetica" pitchFamily="2" charset="0"/>
              </a:rPr>
              <a:t>difference across the mask material while the laser distance sensor measures the displacement</a:t>
            </a:r>
            <a:endParaRPr lang="en-US" dirty="0">
              <a:effectLst/>
              <a:latin typeface="Helvetica" pitchFamily="2" charset="0"/>
            </a:endParaRPr>
          </a:p>
          <a:p>
            <a:r>
              <a:rPr lang="en-US" i="1" dirty="0">
                <a:effectLst/>
                <a:latin typeface="Helvetica" pitchFamily="2" charset="0"/>
              </a:rPr>
              <a:t>at the center of the material. </a:t>
            </a:r>
          </a:p>
          <a:p>
            <a:r>
              <a:rPr lang="en-US" i="1" dirty="0">
                <a:effectLst/>
                <a:latin typeface="Helvetica" pitchFamily="2" charset="0"/>
              </a:rPr>
              <a:t>The flow rates were chosen based on physiological data.</a:t>
            </a:r>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33</a:t>
            </a:fld>
            <a:endParaRPr lang="en-US"/>
          </a:p>
        </p:txBody>
      </p:sp>
    </p:spTree>
    <p:extLst>
      <p:ext uri="{BB962C8B-B14F-4D97-AF65-F5344CB8AC3E}">
        <p14:creationId xmlns:p14="http://schemas.microsoft.com/office/powerpoint/2010/main" val="4213218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I calculated permeability using Darcy’s Law, which correlates pressure difference with</a:t>
            </a:r>
            <a:endParaRPr lang="en-US" dirty="0">
              <a:effectLst/>
              <a:latin typeface="Helvetica" pitchFamily="2" charset="0"/>
            </a:endParaRPr>
          </a:p>
          <a:p>
            <a:r>
              <a:rPr lang="en-US" i="1" dirty="0">
                <a:effectLst/>
                <a:latin typeface="Helvetica" pitchFamily="2" charset="0"/>
              </a:rPr>
              <a:t>velocity. The pressure gradient has two contributions: one is viscous, linear, and another is</a:t>
            </a:r>
            <a:endParaRPr lang="en-US" dirty="0">
              <a:effectLst/>
              <a:latin typeface="Helvetica" pitchFamily="2" charset="0"/>
            </a:endParaRPr>
          </a:p>
          <a:p>
            <a:r>
              <a:rPr lang="en-US" i="1" dirty="0">
                <a:effectLst/>
                <a:latin typeface="Helvetica" pitchFamily="2" charset="0"/>
              </a:rPr>
              <a:t>inertial, nonlinear. For a low Reynolds number, the linear term dominates. </a:t>
            </a:r>
          </a:p>
          <a:p>
            <a:endParaRPr lang="en-US" i="1" dirty="0">
              <a:effectLst/>
              <a:latin typeface="Helvetica" pitchFamily="2" charset="0"/>
            </a:endParaRPr>
          </a:p>
          <a:p>
            <a:r>
              <a:rPr lang="en-US" i="1" dirty="0">
                <a:effectLst/>
                <a:latin typeface="Helvetica" pitchFamily="2" charset="0"/>
              </a:rPr>
              <a:t>Permeability is represented by k, scaled by thickness, it’s k’ .</a:t>
            </a:r>
          </a:p>
          <a:p>
            <a:endParaRPr lang="en-US" i="1"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34</a:t>
            </a:fld>
            <a:endParaRPr lang="en-US"/>
          </a:p>
        </p:txBody>
      </p:sp>
    </p:spTree>
    <p:extLst>
      <p:ext uri="{BB962C8B-B14F-4D97-AF65-F5344CB8AC3E}">
        <p14:creationId xmlns:p14="http://schemas.microsoft.com/office/powerpoint/2010/main" val="3963697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this chart, you are seeing different kinds of mask materials on the x axis and their logarithm of permeability on the y axis. Different colors indicate data from different groups. Multiple circles of the same color and the same material indicates different samples. </a:t>
            </a:r>
          </a:p>
          <a:p>
            <a:endParaRPr lang="en-US" dirty="0"/>
          </a:p>
          <a:p>
            <a:r>
              <a:rPr lang="en-US" i="1" dirty="0">
                <a:effectLst/>
                <a:latin typeface="Helvetica" pitchFamily="2" charset="0"/>
              </a:rPr>
              <a:t>Permeability of medical masks, N95,</a:t>
            </a:r>
            <a:r>
              <a:rPr lang="en-US" i="0" dirty="0">
                <a:effectLst/>
                <a:latin typeface="Helvetica" pitchFamily="2" charset="0"/>
              </a:rPr>
              <a:t> </a:t>
            </a:r>
            <a:r>
              <a:rPr lang="en-US" i="1" dirty="0">
                <a:effectLst/>
                <a:latin typeface="Helvetica" pitchFamily="2" charset="0"/>
              </a:rPr>
              <a:t>and KF94 are comparable and also are lower than that of cotton, polyester, silk, and chiffon. While our results are</a:t>
            </a:r>
            <a:endParaRPr lang="en-US" dirty="0">
              <a:effectLst/>
              <a:latin typeface="Helvetica" pitchFamily="2" charset="0"/>
            </a:endParaRPr>
          </a:p>
          <a:p>
            <a:r>
              <a:rPr lang="en-US" i="1" dirty="0">
                <a:effectLst/>
                <a:latin typeface="Helvetica" pitchFamily="2" charset="0"/>
              </a:rPr>
              <a:t>Comparable with the other groups, our values tend to be a bit higher than the rest, especially for more permeable</a:t>
            </a:r>
            <a:endParaRPr lang="en-US" dirty="0">
              <a:effectLst/>
              <a:latin typeface="Helvetica" pitchFamily="2" charset="0"/>
            </a:endParaRPr>
          </a:p>
          <a:p>
            <a:r>
              <a:rPr lang="en-US" i="1" dirty="0">
                <a:effectLst/>
                <a:latin typeface="Helvetica" pitchFamily="2" charset="0"/>
              </a:rPr>
              <a:t>Materials. This may be due to the larger presence of nonlinear</a:t>
            </a:r>
            <a:endParaRPr lang="en-US" dirty="0">
              <a:effectLst/>
              <a:latin typeface="Helvetica" pitchFamily="2" charset="0"/>
            </a:endParaRPr>
          </a:p>
          <a:p>
            <a:r>
              <a:rPr lang="en-US" i="1" dirty="0">
                <a:effectLst/>
                <a:latin typeface="Helvetica" pitchFamily="2" charset="0"/>
              </a:rPr>
              <a:t>permeability that is not accounted for in the literature.</a:t>
            </a:r>
            <a:endParaRPr lang="en-US" dirty="0">
              <a:effectLst/>
              <a:latin typeface="Helvetica"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35</a:t>
            </a:fld>
            <a:endParaRPr lang="en-US"/>
          </a:p>
        </p:txBody>
      </p:sp>
    </p:spTree>
    <p:extLst>
      <p:ext uri="{BB962C8B-B14F-4D97-AF65-F5344CB8AC3E}">
        <p14:creationId xmlns:p14="http://schemas.microsoft.com/office/powerpoint/2010/main" val="1760814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investigated permeability in multi-layer mask. You can see as one adds more layers, the pressure drop increases for the same velocity, therefore, permeability decreases. I found that the permeability showcases a hyperbolic nature with the number of layers as shown by this relation. When tried for all different materials, the normalized permeability does collapse at value 1. It was very interesting to be able to find a parallel resistor connection type relation. </a:t>
            </a:r>
          </a:p>
          <a:p>
            <a:pPr marL="171450" indent="-171450">
              <a:buFont typeface="Arial" panose="020B0604020202020204" pitchFamily="34" charset="0"/>
              <a:buChar char="•"/>
            </a:pPr>
            <a:r>
              <a:rPr lang="en-US" dirty="0"/>
              <a:t>This is a very prominent finding in the context of mask manufacturing. </a:t>
            </a:r>
          </a:p>
        </p:txBody>
      </p:sp>
      <p:sp>
        <p:nvSpPr>
          <p:cNvPr id="4" name="Slide Number Placeholder 3"/>
          <p:cNvSpPr>
            <a:spLocks noGrp="1"/>
          </p:cNvSpPr>
          <p:nvPr>
            <p:ph type="sldNum" sz="quarter" idx="5"/>
          </p:nvPr>
        </p:nvSpPr>
        <p:spPr/>
        <p:txBody>
          <a:bodyPr/>
          <a:lstStyle/>
          <a:p>
            <a:fld id="{C82E22B2-01ED-D345-8AAF-594D1C79D0DB}" type="slidenum">
              <a:rPr lang="en-US" smtClean="0"/>
              <a:t>36</a:t>
            </a:fld>
            <a:endParaRPr lang="en-US"/>
          </a:p>
        </p:txBody>
      </p:sp>
    </p:spTree>
    <p:extLst>
      <p:ext uri="{BB962C8B-B14F-4D97-AF65-F5344CB8AC3E}">
        <p14:creationId xmlns:p14="http://schemas.microsoft.com/office/powerpoint/2010/main" val="3780390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we also explored mechanical deformations of mask materials. The</a:t>
            </a:r>
            <a:endParaRPr lang="en-US" dirty="0">
              <a:effectLst/>
              <a:latin typeface="Helvetica" pitchFamily="2" charset="0"/>
            </a:endParaRPr>
          </a:p>
          <a:p>
            <a:r>
              <a:rPr lang="en-US" i="1" dirty="0">
                <a:effectLst/>
                <a:latin typeface="Helvetica" pitchFamily="2" charset="0"/>
              </a:rPr>
              <a:t>material bulges out like a spherical cap and we measured the deformation at the center under</a:t>
            </a:r>
            <a:endParaRPr lang="en-US" dirty="0">
              <a:effectLst/>
              <a:latin typeface="Helvetica" pitchFamily="2" charset="0"/>
            </a:endParaRPr>
          </a:p>
          <a:p>
            <a:r>
              <a:rPr lang="en-US" i="1" dirty="0">
                <a:effectLst/>
                <a:latin typeface="Helvetica" pitchFamily="2" charset="0"/>
              </a:rPr>
              <a:t>different levels of pressure drop.</a:t>
            </a:r>
          </a:p>
          <a:p>
            <a:endParaRPr lang="en-US" i="1" dirty="0">
              <a:effectLst/>
              <a:latin typeface="Helvetica" pitchFamily="2" charset="0"/>
            </a:endParaRPr>
          </a:p>
          <a:p>
            <a:r>
              <a:rPr lang="en-US" i="1" dirty="0">
                <a:effectLst/>
                <a:latin typeface="Helvetica" pitchFamily="2" charset="0"/>
              </a:rPr>
              <a:t>The deflection ‘h’ increases with an increase in pressure drop and the single</a:t>
            </a:r>
            <a:endParaRPr lang="en-US" dirty="0">
              <a:effectLst/>
              <a:latin typeface="Helvetica" pitchFamily="2" charset="0"/>
            </a:endParaRPr>
          </a:p>
          <a:p>
            <a:r>
              <a:rPr lang="en-US" i="1" dirty="0">
                <a:effectLst/>
                <a:latin typeface="Helvetica" pitchFamily="2" charset="0"/>
              </a:rPr>
              <a:t>layer shows more nonlinearity and higher deflections than the double layer case. Theories for fabrics are rather complicated and we opted for a thin plate theory to describe the</a:t>
            </a:r>
            <a:endParaRPr lang="en-US" dirty="0">
              <a:effectLst/>
              <a:latin typeface="Helvetica" pitchFamily="2" charset="0"/>
            </a:endParaRPr>
          </a:p>
          <a:p>
            <a:r>
              <a:rPr lang="en-US" i="1" dirty="0">
                <a:effectLst/>
                <a:latin typeface="Helvetica" pitchFamily="2" charset="0"/>
              </a:rPr>
              <a:t>mechanical behavior.</a:t>
            </a:r>
            <a:endParaRPr lang="en-US" dirty="0">
              <a:effectLst/>
              <a:latin typeface="Helvetica" pitchFamily="2" charset="0"/>
            </a:endParaRPr>
          </a:p>
          <a:p>
            <a:r>
              <a:rPr lang="en-US" i="1" dirty="0">
                <a:effectLst/>
                <a:latin typeface="Helvetica" pitchFamily="2" charset="0"/>
              </a:rPr>
              <a:t>For small deflection, deformation “h” has a linear relation with pressure drop, and for</a:t>
            </a:r>
            <a:endParaRPr lang="en-US" dirty="0">
              <a:effectLst/>
              <a:latin typeface="Helvetica" pitchFamily="2" charset="0"/>
            </a:endParaRPr>
          </a:p>
          <a:p>
            <a:r>
              <a:rPr lang="en-US" i="1" dirty="0">
                <a:effectLst/>
                <a:latin typeface="Helvetica" pitchFamily="2" charset="0"/>
              </a:rPr>
              <a:t>a larger deflection, it has a cubic root relation.</a:t>
            </a:r>
          </a:p>
          <a:p>
            <a:endParaRPr lang="en-US" i="1" dirty="0">
              <a:effectLst/>
              <a:latin typeface="Helvetica" pitchFamily="2" charset="0"/>
            </a:endParaRPr>
          </a:p>
          <a:p>
            <a:r>
              <a:rPr lang="en-US" i="1" dirty="0">
                <a:effectLst/>
                <a:latin typeface="Helvetica" pitchFamily="2" charset="0"/>
              </a:rPr>
              <a:t>I calculated psi inverse, which is equivalent to a linear stiffness constant</a:t>
            </a: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effectLst/>
                <a:latin typeface="Helvetica" pitchFamily="2" charset="0"/>
              </a:rPr>
              <a:t>involving Young’s Modulus. Except for cotton, psi increases with the number of layers.</a:t>
            </a:r>
            <a:endParaRPr lang="en-US" dirty="0">
              <a:effectLst/>
              <a:latin typeface="Helvetica" pitchFamily="2" charset="0"/>
            </a:endParaRPr>
          </a:p>
          <a:p>
            <a:r>
              <a:rPr lang="en-US" i="1" dirty="0">
                <a:effectLst/>
                <a:latin typeface="Helvetica" pitchFamily="2" charset="0"/>
              </a:rPr>
              <a:t>Overall, medical masks, N95, and KF94 have higher stiffness than the other fabrics,</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C82E22B2-01ED-D345-8AAF-594D1C79D0DB}" type="slidenum">
              <a:rPr lang="en-US" smtClean="0"/>
              <a:t>37</a:t>
            </a:fld>
            <a:endParaRPr lang="en-US"/>
          </a:p>
        </p:txBody>
      </p:sp>
    </p:spTree>
    <p:extLst>
      <p:ext uri="{BB962C8B-B14F-4D97-AF65-F5344CB8AC3E}">
        <p14:creationId xmlns:p14="http://schemas.microsoft.com/office/powerpoint/2010/main" val="3086497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conclude, I analyzed permeability of different mask materials under a range of flow velocities, which wasn’t studied before in that extent.</a:t>
            </a:r>
          </a:p>
          <a:p>
            <a:pPr marL="171450" indent="-171450">
              <a:buFont typeface="Arial" panose="020B0604020202020204" pitchFamily="34" charset="0"/>
              <a:buChar char="•"/>
            </a:pPr>
            <a:r>
              <a:rPr lang="en-US" dirty="0"/>
              <a:t>Found a hyperbolic relationship of permeability to the number of layers. Like I mentioned before, a parallel resistor type configuration. </a:t>
            </a:r>
          </a:p>
          <a:p>
            <a:pPr marL="171450" indent="-171450">
              <a:buFont typeface="Arial" panose="020B0604020202020204" pitchFamily="34" charset="0"/>
              <a:buChar char="•"/>
            </a:pPr>
            <a:r>
              <a:rPr lang="en-US" i="1" dirty="0">
                <a:effectLst/>
                <a:latin typeface="Helvetica" pitchFamily="2" charset="0"/>
              </a:rPr>
              <a:t>We</a:t>
            </a:r>
            <a:r>
              <a:rPr lang="en-US" i="0" dirty="0">
                <a:effectLst/>
                <a:latin typeface="Helvetica" pitchFamily="2" charset="0"/>
              </a:rPr>
              <a:t> </a:t>
            </a:r>
            <a:r>
              <a:rPr lang="en-US" i="1" dirty="0">
                <a:effectLst/>
                <a:latin typeface="Helvetica" pitchFamily="2" charset="0"/>
              </a:rPr>
              <a:t>laid some groundwork to characterize deformation, but the theory of elastic fabric is complicated</a:t>
            </a:r>
            <a:r>
              <a:rPr lang="en-US" i="0" dirty="0">
                <a:effectLst/>
                <a:latin typeface="Helvetica" pitchFamily="2" charset="0"/>
              </a:rPr>
              <a:t> </a:t>
            </a:r>
            <a:r>
              <a:rPr lang="en-US" i="1" dirty="0">
                <a:effectLst/>
                <a:latin typeface="Helvetica" pitchFamily="2" charset="0"/>
              </a:rPr>
              <a:t>and will require further attention.</a:t>
            </a:r>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38</a:t>
            </a:fld>
            <a:endParaRPr lang="en-US"/>
          </a:p>
        </p:txBody>
      </p:sp>
    </p:spTree>
    <p:extLst>
      <p:ext uri="{BB962C8B-B14F-4D97-AF65-F5344CB8AC3E}">
        <p14:creationId xmlns:p14="http://schemas.microsoft.com/office/powerpoint/2010/main" val="3326094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39</a:t>
            </a:fld>
            <a:endParaRPr lang="en-US"/>
          </a:p>
        </p:txBody>
      </p:sp>
    </p:spTree>
    <p:extLst>
      <p:ext uri="{BB962C8B-B14F-4D97-AF65-F5344CB8AC3E}">
        <p14:creationId xmlns:p14="http://schemas.microsoft.com/office/powerpoint/2010/main" val="909174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sample, extreme cases</a:t>
            </a:r>
          </a:p>
        </p:txBody>
      </p:sp>
      <p:sp>
        <p:nvSpPr>
          <p:cNvPr id="4" name="Slide Number Placeholder 3"/>
          <p:cNvSpPr>
            <a:spLocks noGrp="1"/>
          </p:cNvSpPr>
          <p:nvPr>
            <p:ph type="sldNum" sz="quarter" idx="5"/>
          </p:nvPr>
        </p:nvSpPr>
        <p:spPr/>
        <p:txBody>
          <a:bodyPr/>
          <a:lstStyle/>
          <a:p>
            <a:fld id="{C82E22B2-01ED-D345-8AAF-594D1C79D0DB}" type="slidenum">
              <a:rPr lang="en-US" smtClean="0"/>
              <a:t>41</a:t>
            </a:fld>
            <a:endParaRPr lang="en-US"/>
          </a:p>
        </p:txBody>
      </p:sp>
    </p:spTree>
    <p:extLst>
      <p:ext uri="{BB962C8B-B14F-4D97-AF65-F5344CB8AC3E}">
        <p14:creationId xmlns:p14="http://schemas.microsoft.com/office/powerpoint/2010/main" val="413878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wings air vehicles have limited capability in this kind of extreme weather conditions.</a:t>
            </a:r>
          </a:p>
          <a:p>
            <a:endParaRPr lang="en-US" dirty="0"/>
          </a:p>
          <a:p>
            <a:r>
              <a:rPr lang="en-US" dirty="0"/>
              <a:t>like gust, the wings may have to have complex motions or shape change. </a:t>
            </a:r>
          </a:p>
          <a:p>
            <a:r>
              <a:rPr lang="en-US" dirty="0"/>
              <a:t>For that, we can take inspiration from the nature…</a:t>
            </a:r>
          </a:p>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4</a:t>
            </a:fld>
            <a:endParaRPr lang="en-US"/>
          </a:p>
        </p:txBody>
      </p:sp>
    </p:spTree>
    <p:extLst>
      <p:ext uri="{BB962C8B-B14F-4D97-AF65-F5344CB8AC3E}">
        <p14:creationId xmlns:p14="http://schemas.microsoft.com/office/powerpoint/2010/main" val="23610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42</a:t>
            </a:fld>
            <a:endParaRPr lang="en-US"/>
          </a:p>
        </p:txBody>
      </p:sp>
    </p:spTree>
    <p:extLst>
      <p:ext uri="{BB962C8B-B14F-4D97-AF65-F5344CB8AC3E}">
        <p14:creationId xmlns:p14="http://schemas.microsoft.com/office/powerpoint/2010/main" val="2301928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43</a:t>
            </a:fld>
            <a:endParaRPr lang="en-US"/>
          </a:p>
        </p:txBody>
      </p:sp>
    </p:spTree>
    <p:extLst>
      <p:ext uri="{BB962C8B-B14F-4D97-AF65-F5344CB8AC3E}">
        <p14:creationId xmlns:p14="http://schemas.microsoft.com/office/powerpoint/2010/main" val="4054102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44</a:t>
            </a:fld>
            <a:endParaRPr lang="en-US"/>
          </a:p>
        </p:txBody>
      </p:sp>
    </p:spTree>
    <p:extLst>
      <p:ext uri="{BB962C8B-B14F-4D97-AF65-F5344CB8AC3E}">
        <p14:creationId xmlns:p14="http://schemas.microsoft.com/office/powerpoint/2010/main" val="1661209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45</a:t>
            </a:fld>
            <a:endParaRPr lang="en-US"/>
          </a:p>
        </p:txBody>
      </p:sp>
    </p:spTree>
    <p:extLst>
      <p:ext uri="{BB962C8B-B14F-4D97-AF65-F5344CB8AC3E}">
        <p14:creationId xmlns:p14="http://schemas.microsoft.com/office/powerpoint/2010/main" val="3693886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46</a:t>
            </a:fld>
            <a:endParaRPr lang="en-US"/>
          </a:p>
        </p:txBody>
      </p:sp>
    </p:spTree>
    <p:extLst>
      <p:ext uri="{BB962C8B-B14F-4D97-AF65-F5344CB8AC3E}">
        <p14:creationId xmlns:p14="http://schemas.microsoft.com/office/powerpoint/2010/main" val="3693223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47</a:t>
            </a:fld>
            <a:endParaRPr lang="en-US"/>
          </a:p>
        </p:txBody>
      </p:sp>
    </p:spTree>
    <p:extLst>
      <p:ext uri="{BB962C8B-B14F-4D97-AF65-F5344CB8AC3E}">
        <p14:creationId xmlns:p14="http://schemas.microsoft.com/office/powerpoint/2010/main" val="3012555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48</a:t>
            </a:fld>
            <a:endParaRPr lang="en-US"/>
          </a:p>
        </p:txBody>
      </p:sp>
    </p:spTree>
    <p:extLst>
      <p:ext uri="{BB962C8B-B14F-4D97-AF65-F5344CB8AC3E}">
        <p14:creationId xmlns:p14="http://schemas.microsoft.com/office/powerpoint/2010/main" val="2060508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49</a:t>
            </a:fld>
            <a:endParaRPr lang="en-US"/>
          </a:p>
        </p:txBody>
      </p:sp>
    </p:spTree>
    <p:extLst>
      <p:ext uri="{BB962C8B-B14F-4D97-AF65-F5344CB8AC3E}">
        <p14:creationId xmlns:p14="http://schemas.microsoft.com/office/powerpoint/2010/main" val="193950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50</a:t>
            </a:fld>
            <a:endParaRPr lang="en-US"/>
          </a:p>
        </p:txBody>
      </p:sp>
    </p:spTree>
    <p:extLst>
      <p:ext uri="{BB962C8B-B14F-4D97-AF65-F5344CB8AC3E}">
        <p14:creationId xmlns:p14="http://schemas.microsoft.com/office/powerpoint/2010/main" val="1800402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51</a:t>
            </a:fld>
            <a:endParaRPr lang="en-US"/>
          </a:p>
        </p:txBody>
      </p:sp>
    </p:spTree>
    <p:extLst>
      <p:ext uri="{BB962C8B-B14F-4D97-AF65-F5344CB8AC3E}">
        <p14:creationId xmlns:p14="http://schemas.microsoft.com/office/powerpoint/2010/main" val="3063409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case of various flying animals, such as, birds, bats, insects.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wings rotate, translate, pitch, fold, twist, bend…so many sophisticated features they showcase!</a:t>
            </a:r>
          </a:p>
          <a:p>
            <a:endParaRPr lang="en-US" dirty="0"/>
          </a:p>
          <a:p>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5</a:t>
            </a:fld>
            <a:endParaRPr lang="en-US"/>
          </a:p>
        </p:txBody>
      </p:sp>
    </p:spTree>
    <p:extLst>
      <p:ext uri="{BB962C8B-B14F-4D97-AF65-F5344CB8AC3E}">
        <p14:creationId xmlns:p14="http://schemas.microsoft.com/office/powerpoint/2010/main" val="64475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52</a:t>
            </a:fld>
            <a:endParaRPr lang="en-US"/>
          </a:p>
        </p:txBody>
      </p:sp>
    </p:spTree>
    <p:extLst>
      <p:ext uri="{BB962C8B-B14F-4D97-AF65-F5344CB8AC3E}">
        <p14:creationId xmlns:p14="http://schemas.microsoft.com/office/powerpoint/2010/main" val="2554971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53</a:t>
            </a:fld>
            <a:endParaRPr lang="en-US"/>
          </a:p>
        </p:txBody>
      </p:sp>
    </p:spTree>
    <p:extLst>
      <p:ext uri="{BB962C8B-B14F-4D97-AF65-F5344CB8AC3E}">
        <p14:creationId xmlns:p14="http://schemas.microsoft.com/office/powerpoint/2010/main" val="3437240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54</a:t>
            </a:fld>
            <a:endParaRPr lang="en-US"/>
          </a:p>
        </p:txBody>
      </p:sp>
    </p:spTree>
    <p:extLst>
      <p:ext uri="{BB962C8B-B14F-4D97-AF65-F5344CB8AC3E}">
        <p14:creationId xmlns:p14="http://schemas.microsoft.com/office/powerpoint/2010/main" val="3310361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55</a:t>
            </a:fld>
            <a:endParaRPr lang="en-US"/>
          </a:p>
        </p:txBody>
      </p:sp>
    </p:spTree>
    <p:extLst>
      <p:ext uri="{BB962C8B-B14F-4D97-AF65-F5344CB8AC3E}">
        <p14:creationId xmlns:p14="http://schemas.microsoft.com/office/powerpoint/2010/main" val="1560903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p:txBody>
      </p:sp>
      <p:sp>
        <p:nvSpPr>
          <p:cNvPr id="4" name="Slide Number Placeholder 3"/>
          <p:cNvSpPr>
            <a:spLocks noGrp="1"/>
          </p:cNvSpPr>
          <p:nvPr>
            <p:ph type="sldNum" sz="quarter" idx="5"/>
          </p:nvPr>
        </p:nvSpPr>
        <p:spPr/>
        <p:txBody>
          <a:bodyPr/>
          <a:lstStyle/>
          <a:p>
            <a:fld id="{233C56A0-F39C-0D45-8BD4-2611E3E9E6DA}" type="slidenum">
              <a:rPr lang="en-US" smtClean="0"/>
              <a:t>56</a:t>
            </a:fld>
            <a:endParaRPr lang="en-US"/>
          </a:p>
        </p:txBody>
      </p:sp>
    </p:spTree>
    <p:extLst>
      <p:ext uri="{BB962C8B-B14F-4D97-AF65-F5344CB8AC3E}">
        <p14:creationId xmlns:p14="http://schemas.microsoft.com/office/powerpoint/2010/main" val="8005091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57</a:t>
            </a:fld>
            <a:endParaRPr lang="en-US"/>
          </a:p>
        </p:txBody>
      </p:sp>
    </p:spTree>
    <p:extLst>
      <p:ext uri="{BB962C8B-B14F-4D97-AF65-F5344CB8AC3E}">
        <p14:creationId xmlns:p14="http://schemas.microsoft.com/office/powerpoint/2010/main" val="2242719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58</a:t>
            </a:fld>
            <a:endParaRPr lang="en-US"/>
          </a:p>
        </p:txBody>
      </p:sp>
    </p:spTree>
    <p:extLst>
      <p:ext uri="{BB962C8B-B14F-4D97-AF65-F5344CB8AC3E}">
        <p14:creationId xmlns:p14="http://schemas.microsoft.com/office/powerpoint/2010/main" val="23993936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59</a:t>
            </a:fld>
            <a:endParaRPr lang="en-US"/>
          </a:p>
        </p:txBody>
      </p:sp>
    </p:spTree>
    <p:extLst>
      <p:ext uri="{BB962C8B-B14F-4D97-AF65-F5344CB8AC3E}">
        <p14:creationId xmlns:p14="http://schemas.microsoft.com/office/powerpoint/2010/main" val="1919451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60</a:t>
            </a:fld>
            <a:endParaRPr lang="en-US"/>
          </a:p>
        </p:txBody>
      </p:sp>
    </p:spTree>
    <p:extLst>
      <p:ext uri="{BB962C8B-B14F-4D97-AF65-F5344CB8AC3E}">
        <p14:creationId xmlns:p14="http://schemas.microsoft.com/office/powerpoint/2010/main" val="940700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61</a:t>
            </a:fld>
            <a:endParaRPr lang="en-US"/>
          </a:p>
        </p:txBody>
      </p:sp>
    </p:spTree>
    <p:extLst>
      <p:ext uri="{BB962C8B-B14F-4D97-AF65-F5344CB8AC3E}">
        <p14:creationId xmlns:p14="http://schemas.microsoft.com/office/powerpoint/2010/main" val="1088124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a:p>
            <a:r>
              <a:rPr lang="en-US" dirty="0"/>
              <a:t>-&gt;An important aerodynamic feature of this flight is flow separation</a:t>
            </a:r>
            <a:r>
              <a:rPr lang="en-US" baseline="0" dirty="0"/>
              <a:t> due to high angle of attack. Here </a:t>
            </a:r>
            <a:r>
              <a:rPr lang="en-US" sz="2400" b="0" i="0" u="none" strike="noStrike" kern="1200" baseline="0" dirty="0">
                <a:solidFill>
                  <a:schemeClr val="tx1"/>
                </a:solidFill>
                <a:latin typeface="+mn-lt"/>
                <a:ea typeface="+mn-ea"/>
                <a:cs typeface="+mn-cs"/>
              </a:rPr>
              <a:t>The flow separated and rolled up </a:t>
            </a:r>
            <a:r>
              <a:rPr lang="en-US" sz="1200" b="0" i="0" u="none" strike="noStrike" kern="1200" baseline="0" dirty="0">
                <a:solidFill>
                  <a:schemeClr val="tx1"/>
                </a:solidFill>
                <a:latin typeface="+mn-lt"/>
                <a:ea typeface="+mn-ea"/>
                <a:cs typeface="+mn-cs"/>
              </a:rPr>
              <a:t>into a leading-edge vortex</a:t>
            </a:r>
          </a:p>
          <a:p>
            <a:r>
              <a:rPr lang="en-US" sz="1200" b="0" i="0" u="none" strike="noStrike" kern="1200" baseline="0" dirty="0">
                <a:solidFill>
                  <a:schemeClr val="tx1"/>
                </a:solidFill>
                <a:latin typeface="+mn-lt"/>
                <a:ea typeface="+mn-ea"/>
                <a:cs typeface="+mn-cs"/>
              </a:rPr>
              <a:t> that generates high lift but then sheds. But for small AR rotating wings, LEV stays attached, giving a sustained lift. If there is a sweep, </a:t>
            </a:r>
          </a:p>
          <a:p>
            <a:r>
              <a:rPr lang="en-US" sz="1200" b="0" i="0" u="none" strike="noStrike" kern="1200" baseline="0" dirty="0">
                <a:solidFill>
                  <a:schemeClr val="tx1"/>
                </a:solidFill>
                <a:latin typeface="+mn-lt"/>
                <a:ea typeface="+mn-ea"/>
                <a:cs typeface="+mn-cs"/>
              </a:rPr>
              <a:t>that promotes spanwise flow helping with LEV attachment . </a:t>
            </a:r>
          </a:p>
          <a:p>
            <a:endParaRPr lang="en-US" sz="1200" b="0" i="0" u="none" strike="noStrike" kern="1200" baseline="0" dirty="0">
              <a:solidFill>
                <a:schemeClr val="tx1"/>
              </a:solidFill>
              <a:latin typeface="+mn-lt"/>
              <a:ea typeface="+mn-ea"/>
              <a:cs typeface="+mn-cs"/>
            </a:endParaRPr>
          </a:p>
          <a:p>
            <a:r>
              <a:rPr lang="en-US" sz="1200" dirty="0"/>
              <a:t>Therefore</a:t>
            </a:r>
            <a:r>
              <a:rPr lang="en-US" sz="1200" baseline="0" dirty="0"/>
              <a:t> by combining sweep and rotation, we can expect to change the vortex dynamics to our advantage in wing translation. </a:t>
            </a:r>
            <a:endParaRPr lang="en-US" dirty="0"/>
          </a:p>
          <a:p>
            <a:r>
              <a:rPr lang="en-US" baseline="0" dirty="0"/>
              <a:t>Our goal is to mitigate the gust effect by rotating a tip panel which also has a sweep and also learn how the vortex dynamics changes</a:t>
            </a:r>
            <a:endParaRPr lang="en-US" sz="1200" b="0" i="0" u="none" strike="noStrike" kern="1200" baseline="0" dirty="0">
              <a:solidFill>
                <a:schemeClr val="tx1"/>
              </a:solidFill>
              <a:latin typeface="+mn-lt"/>
              <a:ea typeface="+mn-ea"/>
              <a:cs typeface="+mn-cs"/>
            </a:endParaRPr>
          </a:p>
          <a:p>
            <a:endParaRPr lang="en-US" dirty="0"/>
          </a:p>
          <a:p>
            <a:r>
              <a:rPr lang="en-US" dirty="0"/>
              <a:t>.</a:t>
            </a:r>
          </a:p>
        </p:txBody>
      </p:sp>
      <p:sp>
        <p:nvSpPr>
          <p:cNvPr id="4" name="Slide Number Placeholder 3"/>
          <p:cNvSpPr>
            <a:spLocks noGrp="1"/>
          </p:cNvSpPr>
          <p:nvPr>
            <p:ph type="sldNum" sz="quarter" idx="5"/>
          </p:nvPr>
        </p:nvSpPr>
        <p:spPr/>
        <p:txBody>
          <a:bodyPr/>
          <a:lstStyle/>
          <a:p>
            <a:fld id="{233C56A0-F39C-0D45-8BD4-2611E3E9E6DA}" type="slidenum">
              <a:rPr lang="en-US" smtClean="0"/>
              <a:t>6</a:t>
            </a:fld>
            <a:endParaRPr lang="en-US"/>
          </a:p>
        </p:txBody>
      </p:sp>
    </p:spTree>
    <p:extLst>
      <p:ext uri="{BB962C8B-B14F-4D97-AF65-F5344CB8AC3E}">
        <p14:creationId xmlns:p14="http://schemas.microsoft.com/office/powerpoint/2010/main" val="25909473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62</a:t>
            </a:fld>
            <a:endParaRPr lang="en-US"/>
          </a:p>
        </p:txBody>
      </p:sp>
    </p:spTree>
    <p:extLst>
      <p:ext uri="{BB962C8B-B14F-4D97-AF65-F5344CB8AC3E}">
        <p14:creationId xmlns:p14="http://schemas.microsoft.com/office/powerpoint/2010/main" val="17443810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63</a:t>
            </a:fld>
            <a:endParaRPr lang="en-US"/>
          </a:p>
        </p:txBody>
      </p:sp>
    </p:spTree>
    <p:extLst>
      <p:ext uri="{BB962C8B-B14F-4D97-AF65-F5344CB8AC3E}">
        <p14:creationId xmlns:p14="http://schemas.microsoft.com/office/powerpoint/2010/main" val="27623886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64</a:t>
            </a:fld>
            <a:endParaRPr lang="en-US"/>
          </a:p>
        </p:txBody>
      </p:sp>
    </p:spTree>
    <p:extLst>
      <p:ext uri="{BB962C8B-B14F-4D97-AF65-F5344CB8AC3E}">
        <p14:creationId xmlns:p14="http://schemas.microsoft.com/office/powerpoint/2010/main" val="5235347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65</a:t>
            </a:fld>
            <a:endParaRPr lang="en-US"/>
          </a:p>
        </p:txBody>
      </p:sp>
    </p:spTree>
    <p:extLst>
      <p:ext uri="{BB962C8B-B14F-4D97-AF65-F5344CB8AC3E}">
        <p14:creationId xmlns:p14="http://schemas.microsoft.com/office/powerpoint/2010/main" val="37355586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sz="1200" i="0" dirty="0" smtClean="0">
                    <a:latin typeface="Cambria Math" panose="02040503050406030204" pitchFamily="18" charset="0"/>
                  </a:rPr>
                  <a:t>"The model is based on the assumption that rotating wing-flow creates a vortex loop c</a:t>
                </a:r>
                <a:r>
                  <a:rPr lang="en-US" sz="1200" b="0" i="0" dirty="0" smtClean="0">
                    <a:latin typeface="Cambria Math" panose="02040503050406030204" pitchFamily="18" charset="0"/>
                  </a:rPr>
                  <a:t>onsisting</a:t>
                </a:r>
                <a:r>
                  <a:rPr lang="en-US" sz="1200" i="0" dirty="0" smtClean="0">
                    <a:latin typeface="Cambria Math" panose="02040503050406030204" pitchFamily="18" charset="0"/>
                  </a:rPr>
                  <a:t> of </a:t>
                </a:r>
                <a:r>
                  <a:rPr lang="en-US" sz="1200" b="0" i="0" dirty="0" smtClean="0">
                    <a:latin typeface="Cambria Math" panose="02040503050406030204" pitchFamily="18" charset="0"/>
                  </a:rPr>
                  <a:t>the leading edge vortex, tip vortex, trailing edge vortex, and root vortex</a:t>
                </a:r>
                <a:r>
                  <a:rPr lang="en-US" sz="1200" i="0" dirty="0" smtClean="0">
                    <a:latin typeface="Cambria Math" panose="02040503050406030204" pitchFamily="18" charset="0"/>
                  </a:rPr>
                  <a:t>. A momentum balance gives the loop circulation.</a:t>
                </a:r>
                <a:r>
                  <a:rPr lang="en-US" sz="1200" i="0" dirty="0" smtClean="0"/>
                  <a:t>"</a:t>
                </a:r>
                <a:r>
                  <a:rPr lang="en-US" sz="1200" dirty="0" smtClean="0"/>
                  <a:t> There are several factors that can contribute to the model’s deviation from the experiments</a:t>
                </a:r>
                <a:r>
                  <a:rPr lang="en-US" sz="1200" baseline="0" dirty="0" smtClean="0"/>
                  <a:t> or simulations. Sullivan et al. noticed in their piston problem that </a:t>
                </a:r>
                <a:r>
                  <a:rPr lang="el-GR" sz="1200" i="0" smtClean="0">
                    <a:latin typeface="Cambria Math" panose="02040503050406030204" pitchFamily="18" charset="0"/>
                  </a:rPr>
                  <a:t>Γ</a:t>
                </a:r>
                <a:r>
                  <a:rPr lang="en-US" sz="1200" dirty="0"/>
                  <a:t> can be over- or under- predicted up to 10% using momentum balance. </a:t>
                </a:r>
                <a:r>
                  <a:rPr lang="en-US" sz="1200" b="0" i="0" u="none" strike="noStrike" kern="1200" baseline="0" dirty="0" smtClean="0">
                    <a:solidFill>
                      <a:schemeClr val="tx1"/>
                    </a:solidFill>
                    <a:latin typeface="+mn-lt"/>
                    <a:ea typeface="+mn-ea"/>
                    <a:cs typeface="+mn-cs"/>
                  </a:rPr>
                  <a:t>A single loop angle  theta is used to represent the orientation of the complex 3-D loop structure; this could incur some error, particularly the near-wake angle-of-attack scaling. Filtering of the experimental data, and set-up constraints such as mounting hardware are not captured by the model. But this simple physics based model does a great job, and needs only the wing kinematics and geometry as inputs. This model may be useful to model other wing flows that produce coherent vortex loops.</a:t>
                </a:r>
                <a:endParaRPr lang="en-US" dirty="0"/>
              </a:p>
            </p:txBody>
          </p:sp>
        </mc:Fallback>
      </mc:AlternateContent>
      <p:sp>
        <p:nvSpPr>
          <p:cNvPr id="4" name="Slide Number Placeholder 3"/>
          <p:cNvSpPr>
            <a:spLocks noGrp="1"/>
          </p:cNvSpPr>
          <p:nvPr>
            <p:ph type="sldNum" sz="quarter" idx="10"/>
          </p:nvPr>
        </p:nvSpPr>
        <p:spPr/>
        <p:txBody>
          <a:bodyPr/>
          <a:lstStyle/>
          <a:p>
            <a:fld id="{9546F947-CBA3-4C02-8CFE-9A8639FFF36F}" type="slidenum">
              <a:rPr lang="en-US" smtClean="0"/>
              <a:t>66</a:t>
            </a:fld>
            <a:endParaRPr lang="en-US"/>
          </a:p>
        </p:txBody>
      </p:sp>
    </p:spTree>
    <p:extLst>
      <p:ext uri="{BB962C8B-B14F-4D97-AF65-F5344CB8AC3E}">
        <p14:creationId xmlns:p14="http://schemas.microsoft.com/office/powerpoint/2010/main" val="2130526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acquisition is synchronized with the wing motion. -&gt;</a:t>
            </a:r>
          </a:p>
          <a:p>
            <a:endParaRPr lang="en-US" dirty="0"/>
          </a:p>
          <a:p>
            <a:r>
              <a:rPr lang="en-US" dirty="0"/>
              <a:t>The motion controller operates the</a:t>
            </a:r>
            <a:r>
              <a:rPr lang="en-US" baseline="0" dirty="0"/>
              <a:t> linear stage and when the wing reaches the entrance of the measurement domain,…it triggers the programmable timing unit, …which.. in turn, fires the laser and triggers the camera to capture multiple shots.</a:t>
            </a:r>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69</a:t>
            </a:fld>
            <a:endParaRPr lang="en-US"/>
          </a:p>
        </p:txBody>
      </p:sp>
    </p:spTree>
    <p:extLst>
      <p:ext uri="{BB962C8B-B14F-4D97-AF65-F5344CB8AC3E}">
        <p14:creationId xmlns:p14="http://schemas.microsoft.com/office/powerpoint/2010/main" val="3617754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71</a:t>
            </a:fld>
            <a:endParaRPr lang="en-US"/>
          </a:p>
        </p:txBody>
      </p:sp>
    </p:spTree>
    <p:extLst>
      <p:ext uri="{BB962C8B-B14F-4D97-AF65-F5344CB8AC3E}">
        <p14:creationId xmlns:p14="http://schemas.microsoft.com/office/powerpoint/2010/main" val="2583848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p:txBody>
      </p:sp>
      <p:sp>
        <p:nvSpPr>
          <p:cNvPr id="4" name="Slide Number Placeholder 3"/>
          <p:cNvSpPr>
            <a:spLocks noGrp="1"/>
          </p:cNvSpPr>
          <p:nvPr>
            <p:ph type="sldNum" sz="quarter" idx="5"/>
          </p:nvPr>
        </p:nvSpPr>
        <p:spPr/>
        <p:txBody>
          <a:bodyPr/>
          <a:lstStyle/>
          <a:p>
            <a:fld id="{233C56A0-F39C-0D45-8BD4-2611E3E9E6DA}" type="slidenum">
              <a:rPr lang="en-US" smtClean="0"/>
              <a:t>79</a:t>
            </a:fld>
            <a:endParaRPr lang="en-US"/>
          </a:p>
        </p:txBody>
      </p:sp>
    </p:spTree>
    <p:extLst>
      <p:ext uri="{BB962C8B-B14F-4D97-AF65-F5344CB8AC3E}">
        <p14:creationId xmlns:p14="http://schemas.microsoft.com/office/powerpoint/2010/main" val="157215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measured lift to study the effect of gust and gust recovery performance.</a:t>
            </a:r>
          </a:p>
          <a:p>
            <a:endParaRPr lang="en-US" baseline="0" dirty="0"/>
          </a:p>
          <a:p>
            <a:r>
              <a:rPr lang="en-US" baseline="0" dirty="0"/>
              <a:t>I used dye-flow visualization to study the flow qualitatively , then used 4D PTV to acquire in-depth knowledge of the vortex dominated  flow to justify the lift variations. </a:t>
            </a:r>
          </a:p>
          <a:p>
            <a:r>
              <a:rPr lang="en-US" baseline="0" dirty="0"/>
              <a:t>Finally, a low order modeling will bring a nice closure to the study. </a:t>
            </a:r>
          </a:p>
          <a:p>
            <a:endParaRPr lang="en-US" baseline="0" dirty="0"/>
          </a:p>
          <a:p>
            <a:r>
              <a:rPr lang="en-US" baseline="0" dirty="0"/>
              <a:t>Since modeling this particular wing flow would be difficult, there is translation and rotation involved. I focused on a small part for </a:t>
            </a:r>
            <a:r>
              <a:rPr lang="en-US" baseline="0" dirty="0" err="1"/>
              <a:t>modeling..that</a:t>
            </a:r>
            <a:r>
              <a:rPr lang="en-US" baseline="0" dirty="0"/>
              <a:t> is the rotational component of the wing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7</a:t>
            </a:fld>
            <a:endParaRPr lang="en-US"/>
          </a:p>
        </p:txBody>
      </p:sp>
    </p:spTree>
    <p:extLst>
      <p:ext uri="{BB962C8B-B14F-4D97-AF65-F5344CB8AC3E}">
        <p14:creationId xmlns:p14="http://schemas.microsoft.com/office/powerpoint/2010/main" val="1050410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group performed experiments on</a:t>
            </a:r>
            <a:r>
              <a:rPr lang="en-US" baseline="0" dirty="0"/>
              <a:t> rotating wings in the past, I already had data available to work on a model and compare against those data. </a:t>
            </a:r>
          </a:p>
          <a:p>
            <a:endParaRPr lang="en-US" baseline="0" dirty="0"/>
          </a:p>
          <a:p>
            <a:r>
              <a:rPr lang="en-US" baseline="0" dirty="0"/>
              <a:t>This type of modeling is important for aerodynamic and control system design for bio-inspired drones.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But such efforts have often been limited to being two-dimensional, semi-empirical, sometimes computationally expensive, or quasi-steady.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current model is unsteady and three-dimensional, yet simple to implement. </a:t>
            </a:r>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8</a:t>
            </a:fld>
            <a:endParaRPr lang="en-US"/>
          </a:p>
        </p:txBody>
      </p:sp>
    </p:spTree>
    <p:extLst>
      <p:ext uri="{BB962C8B-B14F-4D97-AF65-F5344CB8AC3E}">
        <p14:creationId xmlns:p14="http://schemas.microsoft.com/office/powerpoint/2010/main" val="287201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Rotating wings produce a vortex loop consisting of </a:t>
            </a:r>
          </a:p>
          <a:p>
            <a:r>
              <a:rPr lang="en-US" sz="1200" b="0" i="0" u="none" strike="noStrike" kern="1200" baseline="0" dirty="0">
                <a:solidFill>
                  <a:schemeClr val="tx1"/>
                </a:solidFill>
                <a:latin typeface="+mn-lt"/>
                <a:ea typeface="+mn-ea"/>
                <a:cs typeface="+mn-cs"/>
              </a:rPr>
              <a:t>-&gt; the root vortex, -&gt; leading-edge vortex, -&gt; trailing-edge vortex, and –&gt; tip vortex.</a:t>
            </a:r>
          </a:p>
          <a:p>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US" dirty="0"/>
              <a:t>The trailing edge vortex remains where the motion starts. </a:t>
            </a:r>
          </a:p>
          <a:p>
            <a:pPr marL="0" indent="0">
              <a:buFont typeface="Arial" panose="020B0604020202020204" pitchFamily="34" charset="0"/>
              <a:buNone/>
            </a:pPr>
            <a:r>
              <a:rPr lang="en-US" dirty="0"/>
              <a:t>The leading edge vortex stays attached to the wing.</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 loop grows as the rotation angle increases,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therefore also in time.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-&gt;This is modelled as a tilted planar loop, </a:t>
            </a:r>
          </a:p>
          <a:p>
            <a:r>
              <a:rPr lang="en-US" sz="1200" b="0" i="0" u="none" strike="noStrike" kern="1200" baseline="0" dirty="0">
                <a:solidFill>
                  <a:schemeClr val="tx1"/>
                </a:solidFill>
                <a:latin typeface="+mn-lt"/>
                <a:ea typeface="+mn-ea"/>
                <a:cs typeface="+mn-cs"/>
              </a:rPr>
              <a:t>geometrically specified by the wing size, orientation and motion.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What I mean by orientation is that the loop has an angle theta </a:t>
            </a:r>
          </a:p>
          <a:p>
            <a:r>
              <a:rPr lang="en-US" sz="1200" b="0" i="0" u="none" strike="noStrike" kern="1200" baseline="0" dirty="0" err="1">
                <a:solidFill>
                  <a:schemeClr val="tx1"/>
                </a:solidFill>
                <a:latin typeface="+mn-lt"/>
                <a:ea typeface="+mn-ea"/>
                <a:cs typeface="+mn-cs"/>
              </a:rPr>
              <a:t>w.r.t</a:t>
            </a:r>
            <a:r>
              <a:rPr lang="en-US" sz="1200" b="0" i="0" u="none" strike="noStrike" kern="1200" baseline="0" dirty="0">
                <a:solidFill>
                  <a:schemeClr val="tx1"/>
                </a:solidFill>
                <a:latin typeface="+mn-lt"/>
                <a:ea typeface="+mn-ea"/>
                <a:cs typeface="+mn-cs"/>
              </a:rPr>
              <a:t> the horizontal plane, -&gt; which is different from the angle of attack.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reality, the rotating wing flow is very complex and 3D.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There are a lot of details in the structures, </a:t>
            </a:r>
          </a:p>
          <a:p>
            <a:r>
              <a:rPr lang="en-US" sz="1200" b="0" i="0" u="none" strike="noStrike" kern="1200" baseline="0" dirty="0">
                <a:solidFill>
                  <a:schemeClr val="tx1"/>
                </a:solidFill>
                <a:latin typeface="+mn-lt"/>
                <a:ea typeface="+mn-ea"/>
                <a:cs typeface="+mn-cs"/>
              </a:rPr>
              <a:t>but we take advantage of the coherent loop structure and simplify the problem.</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9</a:t>
            </a:fld>
            <a:endParaRPr lang="en-US"/>
          </a:p>
        </p:txBody>
      </p:sp>
    </p:spTree>
    <p:extLst>
      <p:ext uri="{BB962C8B-B14F-4D97-AF65-F5344CB8AC3E}">
        <p14:creationId xmlns:p14="http://schemas.microsoft.com/office/powerpoint/2010/main" val="2283732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E6434C-287E-49BF-AA27-7BDEDB2D9C7D}" type="datetime1">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80145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1B6616-3A96-4823-A6A7-0EED23493970}" type="datetime1">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4324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CDE556-EFD8-47C5-AA93-EF0F9AA2C97A}" type="datetime1">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773009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CC27CD-D14E-4EFE-9986-E969A4BB3995}" type="datetime1">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298243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6419E4-4549-447A-9C1F-FAA40A2B59AF}" type="datetime1">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4074888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4732EE-1D1E-418C-A92A-4F957AC20B65}" type="datetime1">
              <a:rPr lang="en-US" smtClean="0"/>
              <a:t>9/28/22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68385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835134-CE9C-4AE4-89CF-B49D8C8047D9}" type="datetime1">
              <a:rPr lang="en-US" smtClean="0"/>
              <a:t>9/28/22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467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CB6BD6-4580-4AF5-927F-1E4F126F4F3B}" type="datetime1">
              <a:rPr lang="en-US" smtClean="0"/>
              <a:t>9/28/22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879122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B6419-A95F-4492-9280-E05F0988A1BC}" type="datetime1">
              <a:rPr lang="en-US" smtClean="0"/>
              <a:t>9/28/22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948180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6153F3-20AF-4115-B95F-D9119105D487}" type="datetime1">
              <a:rPr lang="en-US" smtClean="0"/>
              <a:t>9/28/22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87148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B5FF2B-0C34-4D17-8651-53D42EE40731}" type="datetime1">
              <a:rPr lang="en-US" smtClean="0"/>
              <a:t>9/28/22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796752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7CF27-E532-4468-8BE7-484968E2EEEB}" type="datetime1">
              <a:rPr lang="en-US" smtClean="0"/>
              <a:t>9/28/22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30B12-77AA-4F8A-BB96-7B022F2BE984}" type="slidenum">
              <a:rPr lang="en-US" smtClean="0"/>
              <a:t>‹#›</a:t>
            </a:fld>
            <a:endParaRPr lang="en-US"/>
          </a:p>
        </p:txBody>
      </p:sp>
    </p:spTree>
    <p:extLst>
      <p:ext uri="{BB962C8B-B14F-4D97-AF65-F5344CB8AC3E}">
        <p14:creationId xmlns:p14="http://schemas.microsoft.com/office/powerpoint/2010/main" val="4077955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png"/><Relationship Id="rId7" Type="http://schemas.openxmlformats.org/officeDocument/2006/relationships/image" Target="../media/image210.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0" Type="http://schemas.openxmlformats.org/officeDocument/2006/relationships/image" Target="../media/image240.png"/><Relationship Id="rId4" Type="http://schemas.openxmlformats.org/officeDocument/2006/relationships/image" Target="../media/image22.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7.png"/><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5.tiff"/><Relationship Id="rId10" Type="http://schemas.openxmlformats.org/officeDocument/2006/relationships/image" Target="../media/image29.emf"/><Relationship Id="rId4" Type="http://schemas.openxmlformats.org/officeDocument/2006/relationships/image" Target="../media/image28.png"/><Relationship Id="rId9" Type="http://schemas.openxmlformats.org/officeDocument/2006/relationships/image" Target="../media/image28.emf"/></Relationships>
</file>

<file path=ppt/slides/_rels/slide1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30.png"/><Relationship Id="rId7"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10" Type="http://schemas.openxmlformats.org/officeDocument/2006/relationships/image" Target="../media/image40.png"/><Relationship Id="rId4" Type="http://schemas.openxmlformats.org/officeDocument/2006/relationships/image" Target="../media/image34.emf"/><Relationship Id="rId9" Type="http://schemas.openxmlformats.org/officeDocument/2006/relationships/image" Target="../media/image38.emf"/></Relationships>
</file>

<file path=ppt/slides/_rels/slide1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9.emf"/><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5.emf"/><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8.tiff"/><Relationship Id="rId4" Type="http://schemas.openxmlformats.org/officeDocument/2006/relationships/image" Target="../media/image127.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1.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0.png"/><Relationship Id="rId5" Type="http://schemas.openxmlformats.org/officeDocument/2006/relationships/image" Target="../media/image5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emf"/><Relationship Id="rId3" Type="http://schemas.openxmlformats.org/officeDocument/2006/relationships/image" Target="../media/image55.tiff"/><Relationship Id="rId7" Type="http://schemas.microsoft.com/office/2007/relationships/hdphoto" Target="../media/hdphoto2.wdp"/><Relationship Id="rId12"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7.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59.png"/><Relationship Id="rId4" Type="http://schemas.openxmlformats.org/officeDocument/2006/relationships/image" Target="../media/image56.png"/><Relationship Id="rId9" Type="http://schemas.microsoft.com/office/2007/relationships/hdphoto" Target="../media/hdphoto3.wdp"/></Relationships>
</file>

<file path=ppt/slides/_rels/slide23.xml.rels><?xml version="1.0" encoding="UTF-8" standalone="yes"?>
<Relationships xmlns="http://schemas.openxmlformats.org/package/2006/relationships"><Relationship Id="rId8" Type="http://schemas.openxmlformats.org/officeDocument/2006/relationships/image" Target="../media/image67.tif"/><Relationship Id="rId13" Type="http://schemas.openxmlformats.org/officeDocument/2006/relationships/image" Target="../media/image72.tiff"/><Relationship Id="rId18" Type="http://schemas.openxmlformats.org/officeDocument/2006/relationships/image" Target="../media/image77.tiff"/><Relationship Id="rId3" Type="http://schemas.openxmlformats.org/officeDocument/2006/relationships/image" Target="../media/image62.tif"/><Relationship Id="rId7" Type="http://schemas.openxmlformats.org/officeDocument/2006/relationships/image" Target="../media/image66.tif"/><Relationship Id="rId12" Type="http://schemas.openxmlformats.org/officeDocument/2006/relationships/image" Target="../media/image71.tiff"/><Relationship Id="rId17" Type="http://schemas.openxmlformats.org/officeDocument/2006/relationships/image" Target="../media/image76.tiff"/><Relationship Id="rId2" Type="http://schemas.openxmlformats.org/officeDocument/2006/relationships/notesSlide" Target="../notesSlides/notesSlide23.xml"/><Relationship Id="rId16" Type="http://schemas.openxmlformats.org/officeDocument/2006/relationships/image" Target="../media/image75.tiff"/><Relationship Id="rId1" Type="http://schemas.openxmlformats.org/officeDocument/2006/relationships/slideLayout" Target="../slideLayouts/slideLayout7.xml"/><Relationship Id="rId6" Type="http://schemas.openxmlformats.org/officeDocument/2006/relationships/image" Target="../media/image65.tif"/><Relationship Id="rId11" Type="http://schemas.openxmlformats.org/officeDocument/2006/relationships/image" Target="../media/image70.tiff"/><Relationship Id="rId5" Type="http://schemas.openxmlformats.org/officeDocument/2006/relationships/image" Target="../media/image64.tif"/><Relationship Id="rId15" Type="http://schemas.openxmlformats.org/officeDocument/2006/relationships/image" Target="../media/image74.tiff"/><Relationship Id="rId10" Type="http://schemas.openxmlformats.org/officeDocument/2006/relationships/image" Target="../media/image69.tiff"/><Relationship Id="rId4" Type="http://schemas.openxmlformats.org/officeDocument/2006/relationships/image" Target="../media/image63.tif"/><Relationship Id="rId9" Type="http://schemas.openxmlformats.org/officeDocument/2006/relationships/image" Target="../media/image68.tiff"/><Relationship Id="rId14" Type="http://schemas.openxmlformats.org/officeDocument/2006/relationships/image" Target="../media/image73.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10.png"/><Relationship Id="rId7" Type="http://schemas.openxmlformats.org/officeDocument/2006/relationships/image" Target="../media/image80.gi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image" Target="../media/image220.png"/></Relationships>
</file>

<file path=ppt/slides/_rels/slide26.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image" Target="../media/image81.jpeg"/><Relationship Id="rId7" Type="http://schemas.openxmlformats.org/officeDocument/2006/relationships/image" Target="../media/image85.tif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27.xml.rels><?xml version="1.0" encoding="UTF-8" standalone="yes"?>
<Relationships xmlns="http://schemas.openxmlformats.org/package/2006/relationships"><Relationship Id="rId8" Type="http://schemas.openxmlformats.org/officeDocument/2006/relationships/image" Target="../media/image92.tif"/><Relationship Id="rId13" Type="http://schemas.openxmlformats.org/officeDocument/2006/relationships/image" Target="../media/image97.tiff"/><Relationship Id="rId18" Type="http://schemas.openxmlformats.org/officeDocument/2006/relationships/image" Target="../media/image102.tiff"/><Relationship Id="rId3" Type="http://schemas.openxmlformats.org/officeDocument/2006/relationships/image" Target="../media/image87.tif"/><Relationship Id="rId21" Type="http://schemas.openxmlformats.org/officeDocument/2006/relationships/image" Target="../media/image114.png"/><Relationship Id="rId7" Type="http://schemas.openxmlformats.org/officeDocument/2006/relationships/image" Target="../media/image91.tif"/><Relationship Id="rId12" Type="http://schemas.openxmlformats.org/officeDocument/2006/relationships/image" Target="../media/image96.tiff"/><Relationship Id="rId17" Type="http://schemas.openxmlformats.org/officeDocument/2006/relationships/image" Target="../media/image101.tiff"/><Relationship Id="rId2" Type="http://schemas.openxmlformats.org/officeDocument/2006/relationships/notesSlide" Target="../notesSlides/notesSlide27.xml"/><Relationship Id="rId16" Type="http://schemas.openxmlformats.org/officeDocument/2006/relationships/image" Target="../media/image100.tiff"/><Relationship Id="rId20"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90.tif"/><Relationship Id="rId11" Type="http://schemas.openxmlformats.org/officeDocument/2006/relationships/image" Target="../media/image95.tiff"/><Relationship Id="rId24" Type="http://schemas.microsoft.com/office/2007/relationships/hdphoto" Target="../media/hdphoto5.wdp"/><Relationship Id="rId5" Type="http://schemas.openxmlformats.org/officeDocument/2006/relationships/image" Target="../media/image89.tif"/><Relationship Id="rId15" Type="http://schemas.openxmlformats.org/officeDocument/2006/relationships/image" Target="../media/image99.tiff"/><Relationship Id="rId23" Type="http://schemas.openxmlformats.org/officeDocument/2006/relationships/image" Target="../media/image103.png"/><Relationship Id="rId10" Type="http://schemas.openxmlformats.org/officeDocument/2006/relationships/image" Target="../media/image94.tiff"/><Relationship Id="rId19" Type="http://schemas.openxmlformats.org/officeDocument/2006/relationships/image" Target="../media/image112.png"/><Relationship Id="rId4" Type="http://schemas.openxmlformats.org/officeDocument/2006/relationships/image" Target="../media/image88.tif"/><Relationship Id="rId9" Type="http://schemas.openxmlformats.org/officeDocument/2006/relationships/image" Target="../media/image93.tiff"/><Relationship Id="rId14" Type="http://schemas.openxmlformats.org/officeDocument/2006/relationships/image" Target="../media/image98.tiff"/><Relationship Id="rId22" Type="http://schemas.openxmlformats.org/officeDocument/2006/relationships/image" Target="../media/image1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8.jpeg"/><Relationship Id="rId5" Type="http://schemas.openxmlformats.org/officeDocument/2006/relationships/image" Target="../media/image107.jpeg"/><Relationship Id="rId10" Type="http://schemas.openxmlformats.org/officeDocument/2006/relationships/image" Target="../media/image116.png"/><Relationship Id="rId4" Type="http://schemas.openxmlformats.org/officeDocument/2006/relationships/image" Target="../media/image106.jpeg"/><Relationship Id="rId9" Type="http://schemas.openxmlformats.org/officeDocument/2006/relationships/image" Target="../media/image111.gif"/></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3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61.png"/><Relationship Id="rId5" Type="http://schemas.openxmlformats.org/officeDocument/2006/relationships/image" Target="../media/image1110.png"/><Relationship Id="rId4" Type="http://schemas.openxmlformats.org/officeDocument/2006/relationships/image" Target="../media/image1162.png"/></Relationships>
</file>

<file path=ppt/slides/_rels/slide3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6.xml.rels><?xml version="1.0" encoding="UTF-8" standalone="yes"?>
<Relationships xmlns="http://schemas.openxmlformats.org/package/2006/relationships"><Relationship Id="rId3" Type="http://schemas.openxmlformats.org/officeDocument/2006/relationships/image" Target="../media/image122.jpeg"/><Relationship Id="rId7"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3.jpe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100.png"/><Relationship Id="rId7" Type="http://schemas.openxmlformats.org/officeDocument/2006/relationships/image" Target="../media/image125.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3.png"/><Relationship Id="rId4" Type="http://schemas.openxmlformats.org/officeDocument/2006/relationships/image" Target="../media/image1240.png"/><Relationship Id="rId9" Type="http://schemas.openxmlformats.org/officeDocument/2006/relationships/image" Target="../media/image128.png"/></Relationships>
</file>

<file path=ppt/slides/_rels/slide3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7.jpeg"/><Relationship Id="rId7" Type="http://schemas.openxmlformats.org/officeDocument/2006/relationships/image" Target="../media/image151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31.png"/><Relationship Id="rId4" Type="http://schemas.openxmlformats.org/officeDocument/2006/relationships/image" Target="../media/image128.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0.emf"/><Relationship Id="rId7" Type="http://schemas.openxmlformats.org/officeDocument/2006/relationships/image" Target="../media/image560.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50.png"/><Relationship Id="rId5" Type="http://schemas.openxmlformats.org/officeDocument/2006/relationships/image" Target="../media/image48.png"/><Relationship Id="rId4" Type="http://schemas.openxmlformats.org/officeDocument/2006/relationships/image" Target="../media/image131.emf"/></Relationships>
</file>

<file path=ppt/slides/_rels/slide4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png"/><Relationship Id="rId7" Type="http://schemas.openxmlformats.org/officeDocument/2006/relationships/image" Target="../media/image61.em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34.emf"/><Relationship Id="rId5" Type="http://schemas.openxmlformats.org/officeDocument/2006/relationships/image" Target="../media/image133.emf"/><Relationship Id="rId4" Type="http://schemas.microsoft.com/office/2007/relationships/hdphoto" Target="../media/hdphoto6.wdp"/><Relationship Id="rId9" Type="http://schemas.microsoft.com/office/2007/relationships/hdphoto" Target="../media/hdphoto7.wdp"/></Relationships>
</file>

<file path=ppt/slides/_rels/slide45.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6.png"/><Relationship Id="rId7" Type="http://schemas.openxmlformats.org/officeDocument/2006/relationships/image" Target="../media/image138.emf"/><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microsoft.com/office/2007/relationships/hdphoto" Target="../media/hdphoto9.wdp"/><Relationship Id="rId11" Type="http://schemas.openxmlformats.org/officeDocument/2006/relationships/image" Target="../media/image142.emf"/><Relationship Id="rId5" Type="http://schemas.openxmlformats.org/officeDocument/2006/relationships/image" Target="../media/image137.png"/><Relationship Id="rId10" Type="http://schemas.openxmlformats.org/officeDocument/2006/relationships/image" Target="../media/image141.emf"/><Relationship Id="rId4" Type="http://schemas.microsoft.com/office/2007/relationships/hdphoto" Target="../media/hdphoto8.wdp"/><Relationship Id="rId9" Type="http://schemas.openxmlformats.org/officeDocument/2006/relationships/image" Target="../media/image140.emf"/></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44.emf"/><Relationship Id="rId4" Type="http://schemas.openxmlformats.org/officeDocument/2006/relationships/image" Target="../media/image143.jpeg"/></Relationships>
</file>

<file path=ppt/slides/_rels/slide4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52.png"/><Relationship Id="rId7" Type="http://schemas.microsoft.com/office/2007/relationships/hdphoto" Target="../media/hdphoto11.wdp"/><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10.wdp"/><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52.png"/><Relationship Id="rId7" Type="http://schemas.openxmlformats.org/officeDocument/2006/relationships/image" Target="../media/image151.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50.jpeg"/><Relationship Id="rId5" Type="http://schemas.openxmlformats.org/officeDocument/2006/relationships/image" Target="../media/image149.emf"/><Relationship Id="rId4" Type="http://schemas.openxmlformats.org/officeDocument/2006/relationships/image" Target="../media/image14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5.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62.tiff"/><Relationship Id="rId4" Type="http://schemas.openxmlformats.org/officeDocument/2006/relationships/image" Target="../media/image161.tiff"/></Relationships>
</file>

<file path=ppt/slides/_rels/slide5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1.emf"/><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60.emf"/><Relationship Id="rId5" Type="http://schemas.openxmlformats.org/officeDocument/2006/relationships/image" Target="../media/image5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png"/><Relationship Id="rId7" Type="http://schemas.openxmlformats.org/officeDocument/2006/relationships/image" Target="../media/image61.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34.emf"/><Relationship Id="rId5" Type="http://schemas.openxmlformats.org/officeDocument/2006/relationships/image" Target="../media/image133.emf"/><Relationship Id="rId4" Type="http://schemas.microsoft.com/office/2007/relationships/hdphoto" Target="../media/hdphoto6.wdp"/><Relationship Id="rId9" Type="http://schemas.microsoft.com/office/2007/relationships/hdphoto" Target="../media/hdphoto7.wdp"/></Relationships>
</file>

<file path=ppt/slides/_rels/slide58.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6.png"/><Relationship Id="rId7" Type="http://schemas.openxmlformats.org/officeDocument/2006/relationships/image" Target="../media/image138.emf"/><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microsoft.com/office/2007/relationships/hdphoto" Target="../media/hdphoto9.wdp"/><Relationship Id="rId11" Type="http://schemas.openxmlformats.org/officeDocument/2006/relationships/image" Target="../media/image142.emf"/><Relationship Id="rId5" Type="http://schemas.openxmlformats.org/officeDocument/2006/relationships/image" Target="../media/image137.png"/><Relationship Id="rId10" Type="http://schemas.openxmlformats.org/officeDocument/2006/relationships/image" Target="../media/image141.emf"/><Relationship Id="rId4" Type="http://schemas.microsoft.com/office/2007/relationships/hdphoto" Target="../media/hdphoto8.wdp"/><Relationship Id="rId9" Type="http://schemas.openxmlformats.org/officeDocument/2006/relationships/image" Target="../media/image140.emf"/></Relationships>
</file>

<file path=ppt/slides/_rels/slide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em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emf"/><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169.tiff"/><Relationship Id="rId13" Type="http://schemas.openxmlformats.org/officeDocument/2006/relationships/image" Target="../media/image72.tiff"/><Relationship Id="rId18" Type="http://schemas.openxmlformats.org/officeDocument/2006/relationships/image" Target="../media/image77.tiff"/><Relationship Id="rId3" Type="http://schemas.openxmlformats.org/officeDocument/2006/relationships/image" Target="../media/image164.tiff"/><Relationship Id="rId7" Type="http://schemas.openxmlformats.org/officeDocument/2006/relationships/image" Target="../media/image168.tiff"/><Relationship Id="rId12" Type="http://schemas.openxmlformats.org/officeDocument/2006/relationships/image" Target="../media/image71.tiff"/><Relationship Id="rId17" Type="http://schemas.openxmlformats.org/officeDocument/2006/relationships/image" Target="../media/image76.tiff"/><Relationship Id="rId2" Type="http://schemas.openxmlformats.org/officeDocument/2006/relationships/notesSlide" Target="../notesSlides/notesSlide58.xml"/><Relationship Id="rId16" Type="http://schemas.openxmlformats.org/officeDocument/2006/relationships/image" Target="../media/image75.tiff"/><Relationship Id="rId1" Type="http://schemas.openxmlformats.org/officeDocument/2006/relationships/slideLayout" Target="../slideLayouts/slideLayout7.xml"/><Relationship Id="rId6" Type="http://schemas.openxmlformats.org/officeDocument/2006/relationships/image" Target="../media/image167.tiff"/><Relationship Id="rId11" Type="http://schemas.openxmlformats.org/officeDocument/2006/relationships/image" Target="../media/image70.tiff"/><Relationship Id="rId5" Type="http://schemas.openxmlformats.org/officeDocument/2006/relationships/image" Target="../media/image166.tiff"/><Relationship Id="rId15" Type="http://schemas.openxmlformats.org/officeDocument/2006/relationships/image" Target="../media/image74.tiff"/><Relationship Id="rId10" Type="http://schemas.openxmlformats.org/officeDocument/2006/relationships/image" Target="../media/image69.tiff"/><Relationship Id="rId4" Type="http://schemas.openxmlformats.org/officeDocument/2006/relationships/image" Target="../media/image165.tiff"/><Relationship Id="rId9" Type="http://schemas.openxmlformats.org/officeDocument/2006/relationships/image" Target="../media/image68.tiff"/><Relationship Id="rId14" Type="http://schemas.openxmlformats.org/officeDocument/2006/relationships/image" Target="../media/image73.tiff"/></Relationships>
</file>

<file path=ppt/slides/_rels/slide61.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image" Target="../media/image175.png"/><Relationship Id="rId4" Type="http://schemas.openxmlformats.org/officeDocument/2006/relationships/image" Target="../media/image105.png"/><Relationship Id="rId9" Type="http://schemas.openxmlformats.org/officeDocument/2006/relationships/image" Target="../media/image174.png"/></Relationships>
</file>

<file path=ppt/slides/_rels/slide62.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176.png"/><Relationship Id="rId7" Type="http://schemas.openxmlformats.org/officeDocument/2006/relationships/image" Target="../media/image173.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72.png"/><Relationship Id="rId11" Type="http://schemas.openxmlformats.org/officeDocument/2006/relationships/image" Target="../media/image1670.png"/><Relationship Id="rId5" Type="http://schemas.openxmlformats.org/officeDocument/2006/relationships/image" Target="../media/image171.png"/><Relationship Id="rId10" Type="http://schemas.openxmlformats.org/officeDocument/2006/relationships/image" Target="../media/image175.png"/><Relationship Id="rId4" Type="http://schemas.openxmlformats.org/officeDocument/2006/relationships/image" Target="../media/image177.png"/><Relationship Id="rId9" Type="http://schemas.openxmlformats.org/officeDocument/2006/relationships/image" Target="../media/image174.png"/></Relationships>
</file>

<file path=ppt/slides/_rels/slide63.xml.rels><?xml version="1.0" encoding="UTF-8" standalone="yes"?>
<Relationships xmlns="http://schemas.openxmlformats.org/package/2006/relationships"><Relationship Id="rId8" Type="http://schemas.openxmlformats.org/officeDocument/2006/relationships/image" Target="../media/image183.tiff"/><Relationship Id="rId3" Type="http://schemas.openxmlformats.org/officeDocument/2006/relationships/image" Target="../media/image178.png"/><Relationship Id="rId7" Type="http://schemas.openxmlformats.org/officeDocument/2006/relationships/image" Target="../media/image182.tiff"/><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6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50.jpeg"/><Relationship Id="rId7" Type="http://schemas.openxmlformats.org/officeDocument/2006/relationships/image" Target="../media/image1670.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87.tiff"/><Relationship Id="rId4" Type="http://schemas.openxmlformats.org/officeDocument/2006/relationships/image" Target="../media/image186.ti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88.png"/><Relationship Id="rId7" Type="http://schemas.openxmlformats.org/officeDocument/2006/relationships/image" Target="../media/image143.jpe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189.png"/><Relationship Id="rId4" Type="http://schemas.microsoft.com/office/2007/relationships/hdphoto" Target="../media/hdphoto12.wdp"/><Relationship Id="rId9" Type="http://schemas.microsoft.com/office/2007/relationships/hdphoto" Target="../media/hdphoto10.wdp"/></Relationships>
</file>

<file path=ppt/slides/_rels/slide72.xml.rels><?xml version="1.0" encoding="UTF-8" standalone="yes"?>
<Relationships xmlns="http://schemas.openxmlformats.org/package/2006/relationships"><Relationship Id="rId3" Type="http://schemas.openxmlformats.org/officeDocument/2006/relationships/image" Target="../media/image70.tiff"/><Relationship Id="rId7" Type="http://schemas.openxmlformats.org/officeDocument/2006/relationships/image" Target="../media/image190.tiff"/><Relationship Id="rId2" Type="http://schemas.openxmlformats.org/officeDocument/2006/relationships/image" Target="../media/image69.tiff"/><Relationship Id="rId1" Type="http://schemas.openxmlformats.org/officeDocument/2006/relationships/slideLayout" Target="../slideLayouts/slideLayout7.xml"/><Relationship Id="rId6" Type="http://schemas.openxmlformats.org/officeDocument/2006/relationships/image" Target="../media/image68.tiff"/><Relationship Id="rId5" Type="http://schemas.openxmlformats.org/officeDocument/2006/relationships/image" Target="../media/image72.tiff"/><Relationship Id="rId4" Type="http://schemas.openxmlformats.org/officeDocument/2006/relationships/image" Target="../media/image71.tiff"/></Relationships>
</file>

<file path=ppt/slides/_rels/slide73.xml.rels><?xml version="1.0" encoding="UTF-8" standalone="yes"?>
<Relationships xmlns="http://schemas.openxmlformats.org/package/2006/relationships"><Relationship Id="rId3" Type="http://schemas.openxmlformats.org/officeDocument/2006/relationships/image" Target="../media/image191.tiff"/><Relationship Id="rId2" Type="http://schemas.openxmlformats.org/officeDocument/2006/relationships/image" Target="../media/image94.tiff"/><Relationship Id="rId1" Type="http://schemas.openxmlformats.org/officeDocument/2006/relationships/slideLayout" Target="../slideLayouts/slideLayout7.xml"/><Relationship Id="rId5" Type="http://schemas.openxmlformats.org/officeDocument/2006/relationships/image" Target="../media/image97.tiff"/><Relationship Id="rId4" Type="http://schemas.openxmlformats.org/officeDocument/2006/relationships/image" Target="../media/image96.tiff"/></Relationships>
</file>

<file path=ppt/slides/_rels/slide74.xml.rels><?xml version="1.0" encoding="UTF-8" standalone="yes"?>
<Relationships xmlns="http://schemas.openxmlformats.org/package/2006/relationships"><Relationship Id="rId2" Type="http://schemas.openxmlformats.org/officeDocument/2006/relationships/image" Target="../media/image192.tif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9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900.png"/><Relationship Id="rId1" Type="http://schemas.openxmlformats.org/officeDocument/2006/relationships/slideLayout" Target="../slideLayouts/slideLayout7.xml"/><Relationship Id="rId5" Type="http://schemas.openxmlformats.org/officeDocument/2006/relationships/image" Target="../media/image198.jpeg"/><Relationship Id="rId4" Type="http://schemas.openxmlformats.org/officeDocument/2006/relationships/image" Target="../media/image130.emf"/></Relationships>
</file>

<file path=ppt/slides/_rels/slide81.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199.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02.tiff"/><Relationship Id="rId2" Type="http://schemas.openxmlformats.org/officeDocument/2006/relationships/image" Target="../media/image201.tiff"/><Relationship Id="rId1" Type="http://schemas.openxmlformats.org/officeDocument/2006/relationships/slideLayout" Target="../slideLayouts/slideLayout7.xml"/><Relationship Id="rId4" Type="http://schemas.openxmlformats.org/officeDocument/2006/relationships/image" Target="../media/image203.jpeg"/></Relationships>
</file>

<file path=ppt/slides/_rels/slide83.xml.rels><?xml version="1.0" encoding="UTF-8" standalone="yes"?>
<Relationships xmlns="http://schemas.openxmlformats.org/package/2006/relationships"><Relationship Id="rId2" Type="http://schemas.openxmlformats.org/officeDocument/2006/relationships/image" Target="../media/image20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17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54.png"/><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24088" y="855960"/>
            <a:ext cx="11474986" cy="147756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Experimental Investigation and Analytical Modeling of Unsteady Vortex Flows</a:t>
            </a:r>
            <a:endParaRPr lang="en-US" altLang="en-US" b="1" dirty="0"/>
          </a:p>
        </p:txBody>
      </p:sp>
      <p:sp>
        <p:nvSpPr>
          <p:cNvPr id="5" name="Rectangle 3"/>
          <p:cNvSpPr txBox="1">
            <a:spLocks noChangeArrowheads="1"/>
          </p:cNvSpPr>
          <p:nvPr/>
        </p:nvSpPr>
        <p:spPr>
          <a:xfrm>
            <a:off x="2727507" y="2733584"/>
            <a:ext cx="6668149" cy="13908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b="1" dirty="0"/>
              <a:t>Dr. Juhi Chowdhury</a:t>
            </a:r>
          </a:p>
          <a:p>
            <a:pPr marL="0" indent="0" algn="ctr">
              <a:buNone/>
            </a:pPr>
            <a:r>
              <a:rPr lang="en-US" altLang="en-US" sz="2000" dirty="0"/>
              <a:t>Department of Mechanical and Aerospace Engineering</a:t>
            </a:r>
          </a:p>
          <a:p>
            <a:pPr marL="0" indent="0" algn="ctr">
              <a:buNone/>
            </a:pPr>
            <a:r>
              <a:rPr lang="en-US" altLang="en-US" sz="2000" dirty="0"/>
              <a:t>University at Buffalo      </a:t>
            </a:r>
          </a:p>
        </p:txBody>
      </p:sp>
      <p:pic>
        <p:nvPicPr>
          <p:cNvPr id="8" name="Picture 1" descr="stacked_blue">
            <a:extLst>
              <a:ext uri="{FF2B5EF4-FFF2-40B4-BE49-F238E27FC236}">
                <a16:creationId xmlns:a16="http://schemas.microsoft.com/office/drawing/2014/main" id="{86B9FBDF-4824-1B4E-A1A7-B50CEDA89A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1253" y="4256539"/>
            <a:ext cx="2782233" cy="105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996EF36-7861-4F03-86ED-13A1529980BD}"/>
              </a:ext>
            </a:extLst>
          </p:cNvPr>
          <p:cNvSpPr>
            <a:spLocks noGrp="1"/>
          </p:cNvSpPr>
          <p:nvPr>
            <p:ph type="sldNum" sz="quarter" idx="12"/>
          </p:nvPr>
        </p:nvSpPr>
        <p:spPr>
          <a:xfrm>
            <a:off x="9395656" y="6492875"/>
            <a:ext cx="2743200" cy="365125"/>
          </a:xfrm>
        </p:spPr>
        <p:txBody>
          <a:bodyPr/>
          <a:lstStyle/>
          <a:p>
            <a:fld id="{15530B12-77AA-4F8A-BB96-7B022F2BE984}" type="slidenum">
              <a:rPr lang="en-US" smtClean="0"/>
              <a:t>1</a:t>
            </a:fld>
            <a:endParaRPr lang="en-US" dirty="0"/>
          </a:p>
        </p:txBody>
      </p:sp>
    </p:spTree>
    <p:extLst>
      <p:ext uri="{BB962C8B-B14F-4D97-AF65-F5344CB8AC3E}">
        <p14:creationId xmlns:p14="http://schemas.microsoft.com/office/powerpoint/2010/main" val="242916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325" y="104746"/>
            <a:ext cx="7342738" cy="707886"/>
          </a:xfrm>
          <a:prstGeom prst="rect">
            <a:avLst/>
          </a:prstGeom>
          <a:noFill/>
        </p:spPr>
        <p:txBody>
          <a:bodyPr wrap="square" rtlCol="0">
            <a:spAutoFit/>
          </a:bodyPr>
          <a:lstStyle/>
          <a:p>
            <a:pPr algn="ctr"/>
            <a:r>
              <a:rPr lang="en-US" sz="4000" dirty="0">
                <a:solidFill>
                  <a:schemeClr val="accent1">
                    <a:lumMod val="75000"/>
                  </a:schemeClr>
                </a:solidFill>
              </a:rPr>
              <a:t>Basic Framework</a:t>
            </a:r>
          </a:p>
        </p:txBody>
      </p:sp>
      <p:grpSp>
        <p:nvGrpSpPr>
          <p:cNvPr id="46" name="Group 45">
            <a:extLst>
              <a:ext uri="{FF2B5EF4-FFF2-40B4-BE49-F238E27FC236}">
                <a16:creationId xmlns:a16="http://schemas.microsoft.com/office/drawing/2014/main" id="{8CCEF166-A3C4-4862-A4CE-200F81CB36CD}"/>
              </a:ext>
            </a:extLst>
          </p:cNvPr>
          <p:cNvGrpSpPr/>
          <p:nvPr/>
        </p:nvGrpSpPr>
        <p:grpSpPr>
          <a:xfrm>
            <a:off x="3202563" y="2513333"/>
            <a:ext cx="1917923" cy="683538"/>
            <a:chOff x="3202563" y="1673067"/>
            <a:chExt cx="1917923" cy="683538"/>
          </a:xfrm>
        </p:grpSpPr>
        <p:sp>
          <p:nvSpPr>
            <p:cNvPr id="8" name="TextBox 7"/>
            <p:cNvSpPr txBox="1"/>
            <p:nvPr/>
          </p:nvSpPr>
          <p:spPr>
            <a:xfrm>
              <a:off x="3512995" y="2017346"/>
              <a:ext cx="1319281" cy="339259"/>
            </a:xfrm>
            <a:prstGeom prst="rect">
              <a:avLst/>
            </a:prstGeom>
            <a:noFill/>
          </p:spPr>
          <p:txBody>
            <a:bodyPr wrap="square" rtlCol="0">
              <a:spAutoFit/>
            </a:bodyPr>
            <a:lstStyle/>
            <a:p>
              <a:r>
                <a:rPr lang="en-US" dirty="0"/>
                <a:t>Circulatory</a:t>
              </a:r>
            </a:p>
          </p:txBody>
        </p:sp>
        <p:sp>
          <p:nvSpPr>
            <p:cNvPr id="10" name="Left Brace 9"/>
            <p:cNvSpPr/>
            <p:nvPr/>
          </p:nvSpPr>
          <p:spPr>
            <a:xfrm rot="16200000">
              <a:off x="3987196" y="888434"/>
              <a:ext cx="348658" cy="1917923"/>
            </a:xfrm>
            <a:prstGeom prst="leftBrace">
              <a:avLst>
                <a:gd name="adj1" fmla="val 242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174184" y="4396645"/>
            <a:ext cx="6007540" cy="875222"/>
            <a:chOff x="1379655" y="5200798"/>
            <a:chExt cx="6479047" cy="878800"/>
          </a:xfrm>
        </p:grpSpPr>
        <p:sp>
          <p:nvSpPr>
            <p:cNvPr id="15" name="TextBox 14"/>
            <p:cNvSpPr txBox="1"/>
            <p:nvPr/>
          </p:nvSpPr>
          <p:spPr>
            <a:xfrm>
              <a:off x="1379655" y="5200798"/>
              <a:ext cx="1870925" cy="401746"/>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Inertial Lift:</a:t>
              </a:r>
            </a:p>
          </p:txBody>
        </p:sp>
        <p:sp>
          <p:nvSpPr>
            <p:cNvPr id="16" name="Rectangle 15"/>
            <p:cNvSpPr/>
            <p:nvPr/>
          </p:nvSpPr>
          <p:spPr>
            <a:xfrm>
              <a:off x="1688153" y="5741044"/>
              <a:ext cx="6170549" cy="338554"/>
            </a:xfrm>
            <a:prstGeom prst="rect">
              <a:avLst/>
            </a:prstGeom>
          </p:spPr>
          <p:txBody>
            <a:bodyPr wrap="square">
              <a:spAutoFit/>
            </a:bodyPr>
            <a:lstStyle/>
            <a:p>
              <a:r>
                <a:rPr lang="en-US" sz="1600" dirty="0"/>
                <a:t>(Potential flow, blade element: </a:t>
              </a:r>
              <a:r>
                <a:rPr lang="en-US" sz="1600" dirty="0" err="1"/>
                <a:t>Percin</a:t>
              </a:r>
              <a:r>
                <a:rPr lang="en-US" sz="1600" dirty="0"/>
                <a:t> &amp; van </a:t>
              </a:r>
              <a:r>
                <a:rPr lang="en-US" sz="1600" dirty="0" err="1"/>
                <a:t>Oudheusden</a:t>
              </a:r>
              <a:r>
                <a:rPr lang="en-US" sz="1600" dirty="0"/>
                <a:t>, 2015)</a:t>
              </a:r>
              <a:endParaRPr lang="en-US" sz="1600" i="1" dirty="0"/>
            </a:p>
          </p:txBody>
        </p:sp>
      </p:grpSp>
      <p:grpSp>
        <p:nvGrpSpPr>
          <p:cNvPr id="31" name="Group 30">
            <a:extLst>
              <a:ext uri="{FF2B5EF4-FFF2-40B4-BE49-F238E27FC236}">
                <a16:creationId xmlns:a16="http://schemas.microsoft.com/office/drawing/2014/main" id="{4745320B-4D91-461A-A3C3-F99392899149}"/>
              </a:ext>
            </a:extLst>
          </p:cNvPr>
          <p:cNvGrpSpPr/>
          <p:nvPr/>
        </p:nvGrpSpPr>
        <p:grpSpPr>
          <a:xfrm>
            <a:off x="167393" y="1737740"/>
            <a:ext cx="5143271" cy="839944"/>
            <a:chOff x="167393" y="897474"/>
            <a:chExt cx="5143271" cy="839944"/>
          </a:xfrm>
        </p:grpSpPr>
        <p:sp>
          <p:nvSpPr>
            <p:cNvPr id="6" name="TextBox 5"/>
            <p:cNvSpPr txBox="1"/>
            <p:nvPr/>
          </p:nvSpPr>
          <p:spPr>
            <a:xfrm>
              <a:off x="167393" y="1117391"/>
              <a:ext cx="1444370" cy="400111"/>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Total lift:</a:t>
              </a:r>
            </a:p>
          </p:txBody>
        </p:sp>
        <p:grpSp>
          <p:nvGrpSpPr>
            <p:cNvPr id="20" name="Group 4"/>
            <p:cNvGrpSpPr>
              <a:grpSpLocks noChangeAspect="1"/>
            </p:cNvGrpSpPr>
            <p:nvPr/>
          </p:nvGrpSpPr>
          <p:grpSpPr bwMode="auto">
            <a:xfrm>
              <a:off x="1508597" y="897474"/>
              <a:ext cx="3802067" cy="839944"/>
              <a:chOff x="2676" y="1549"/>
              <a:chExt cx="2440" cy="576"/>
            </a:xfrm>
          </p:grpSpPr>
          <p:pic>
            <p:nvPicPr>
              <p:cNvPr id="8197"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86" y="1581"/>
                <a:ext cx="229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3"/>
              <p:cNvSpPr>
                <a:spLocks noChangeAspect="1" noChangeArrowheads="1" noTextEdit="1"/>
              </p:cNvSpPr>
              <p:nvPr/>
            </p:nvSpPr>
            <p:spPr bwMode="auto">
              <a:xfrm>
                <a:off x="2676" y="1549"/>
                <a:ext cx="24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8"/>
          <p:cNvGrpSpPr>
            <a:grpSpLocks noChangeAspect="1"/>
          </p:cNvGrpSpPr>
          <p:nvPr/>
        </p:nvGrpSpPr>
        <p:grpSpPr bwMode="auto">
          <a:xfrm>
            <a:off x="1868457" y="4211110"/>
            <a:ext cx="4919677" cy="761119"/>
            <a:chOff x="1844" y="3141"/>
            <a:chExt cx="3387" cy="524"/>
          </a:xfrm>
        </p:grpSpPr>
        <p:sp>
          <p:nvSpPr>
            <p:cNvPr id="23" name="AutoShape 7"/>
            <p:cNvSpPr>
              <a:spLocks noChangeAspect="1" noChangeArrowheads="1" noTextEdit="1"/>
            </p:cNvSpPr>
            <p:nvPr/>
          </p:nvSpPr>
          <p:spPr bwMode="auto">
            <a:xfrm>
              <a:off x="1844" y="3141"/>
              <a:ext cx="3387"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01" name="Picture 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44" y="3141"/>
              <a:ext cx="3391"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Slide Number Placeholder 23">
            <a:extLst>
              <a:ext uri="{FF2B5EF4-FFF2-40B4-BE49-F238E27FC236}">
                <a16:creationId xmlns:a16="http://schemas.microsoft.com/office/drawing/2014/main" id="{B88D21E4-14DF-438F-ABA7-4DFDA3752E24}"/>
              </a:ext>
            </a:extLst>
          </p:cNvPr>
          <p:cNvSpPr>
            <a:spLocks noGrp="1"/>
          </p:cNvSpPr>
          <p:nvPr>
            <p:ph type="sldNum" sz="quarter" idx="12"/>
          </p:nvPr>
        </p:nvSpPr>
        <p:spPr/>
        <p:txBody>
          <a:bodyPr/>
          <a:lstStyle/>
          <a:p>
            <a:fld id="{15530B12-77AA-4F8A-BB96-7B022F2BE984}" type="slidenum">
              <a:rPr lang="en-US" smtClean="0"/>
              <a:t>10</a:t>
            </a:fld>
            <a:endParaRPr lang="en-US" dirty="0"/>
          </a:p>
        </p:txBody>
      </p:sp>
      <p:grpSp>
        <p:nvGrpSpPr>
          <p:cNvPr id="38" name="Group 37">
            <a:extLst>
              <a:ext uri="{FF2B5EF4-FFF2-40B4-BE49-F238E27FC236}">
                <a16:creationId xmlns:a16="http://schemas.microsoft.com/office/drawing/2014/main" id="{001D6200-F5B1-4A7E-BBE4-6D4C760B4F88}"/>
              </a:ext>
            </a:extLst>
          </p:cNvPr>
          <p:cNvGrpSpPr/>
          <p:nvPr/>
        </p:nvGrpSpPr>
        <p:grpSpPr>
          <a:xfrm>
            <a:off x="7124369" y="926977"/>
            <a:ext cx="4355058" cy="5494359"/>
            <a:chOff x="7124369" y="1186473"/>
            <a:chExt cx="4355058" cy="5494359"/>
          </a:xfrm>
        </p:grpSpPr>
        <mc:AlternateContent xmlns:mc="http://schemas.openxmlformats.org/markup-compatibility/2006" xmlns:a14="http://schemas.microsoft.com/office/drawing/2010/main">
          <mc:Choice Requires="a14">
            <p:sp>
              <p:nvSpPr>
                <p:cNvPr id="12" name="TextBox 11"/>
                <p:cNvSpPr txBox="1"/>
                <p:nvPr/>
              </p:nvSpPr>
              <p:spPr>
                <a:xfrm>
                  <a:off x="7532808" y="2454847"/>
                  <a:ext cx="3946619" cy="317523"/>
                </a:xfrm>
                <a:prstGeom prst="rect">
                  <a:avLst/>
                </a:prstGeom>
                <a:noFill/>
              </p:spPr>
              <p:txBody>
                <a:bodyPr wrap="square" lIns="0" tIns="0" rIns="0" bIns="0" rtlCol="0">
                  <a:spAutoFit/>
                </a:bodyPr>
                <a:lstStyle/>
                <a:p>
                  <a14:m>
                    <m:oMath xmlns:m="http://schemas.openxmlformats.org/officeDocument/2006/math">
                      <m:acc>
                        <m:accPr>
                          <m:chr m:val="̈"/>
                          <m:ctrlPr>
                            <a:rPr lang="en-US" sz="2000" i="1">
                              <a:latin typeface="Cambria Math" panose="02040503050406030204" pitchFamily="18" charset="0"/>
                            </a:rPr>
                          </m:ctrlPr>
                        </m:accPr>
                        <m:e>
                          <m:r>
                            <m:rPr>
                              <m:sty m:val="p"/>
                            </m:rPr>
                            <a:rPr lang="el-GR" sz="2000" i="1">
                              <a:latin typeface="Cambria Math" panose="02040503050406030204" pitchFamily="18" charset="0"/>
                            </a:rPr>
                            <m:t>Φ</m:t>
                          </m:r>
                        </m:e>
                      </m:acc>
                    </m:oMath>
                  </a14:m>
                  <a:r>
                    <a:rPr lang="en-US" sz="2000" dirty="0"/>
                    <a:t> : Angular acceleration of the wing</a:t>
                  </a:r>
                </a:p>
              </p:txBody>
            </p:sp>
          </mc:Choice>
          <mc:Fallback xmlns="">
            <p:sp>
              <p:nvSpPr>
                <p:cNvPr id="12" name="TextBox 11"/>
                <p:cNvSpPr txBox="1">
                  <a:spLocks noRot="1" noChangeAspect="1" noMove="1" noResize="1" noEditPoints="1" noAdjustHandles="1" noChangeArrowheads="1" noChangeShapeType="1" noTextEdit="1"/>
                </p:cNvSpPr>
                <p:nvPr/>
              </p:nvSpPr>
              <p:spPr>
                <a:xfrm>
                  <a:off x="7532808" y="2454847"/>
                  <a:ext cx="3946619" cy="317523"/>
                </a:xfrm>
                <a:prstGeom prst="rect">
                  <a:avLst/>
                </a:prstGeom>
                <a:blipFill>
                  <a:blip r:embed="rId5"/>
                  <a:stretch>
                    <a:fillRect l="-2318" t="-21154" b="-50000"/>
                  </a:stretch>
                </a:blipFill>
              </p:spPr>
              <p:txBody>
                <a:bodyPr/>
                <a:lstStyle/>
                <a:p>
                  <a:r>
                    <a:rPr lang="en-US">
                      <a:noFill/>
                    </a:rPr>
                    <a:t> </a:t>
                  </a:r>
                </a:p>
              </p:txBody>
            </p:sp>
          </mc:Fallback>
        </mc:AlternateContent>
        <p:sp>
          <p:nvSpPr>
            <p:cNvPr id="37" name="Rectangle 36"/>
            <p:cNvSpPr/>
            <p:nvPr/>
          </p:nvSpPr>
          <p:spPr>
            <a:xfrm>
              <a:off x="7124369" y="1186473"/>
              <a:ext cx="111318" cy="549435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949476C-8ED6-4824-8734-0728613EA672}"/>
                </a:ext>
              </a:extLst>
            </p:cNvPr>
            <p:cNvSpPr txBox="1"/>
            <p:nvPr/>
          </p:nvSpPr>
          <p:spPr>
            <a:xfrm>
              <a:off x="7571922" y="4167949"/>
              <a:ext cx="3413523" cy="307777"/>
            </a:xfrm>
            <a:prstGeom prst="rect">
              <a:avLst/>
            </a:prstGeom>
            <a:noFill/>
          </p:spPr>
          <p:txBody>
            <a:bodyPr wrap="square" lIns="0" tIns="0" rIns="0" bIns="0" rtlCol="0">
              <a:spAutoFit/>
            </a:bodyPr>
            <a:lstStyle/>
            <a:p>
              <a:r>
                <a:rPr lang="el-GR" sz="2000" dirty="0"/>
                <a:t>α</a:t>
              </a:r>
              <a:r>
                <a:rPr lang="en-US" sz="2000" dirty="0"/>
                <a:t>:  Angle-of-attack</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0E84CF-FA50-49EB-A8A9-491A165618D5}"/>
                    </a:ext>
                  </a:extLst>
                </p:cNvPr>
                <p:cNvSpPr txBox="1"/>
                <p:nvPr/>
              </p:nvSpPr>
              <p:spPr>
                <a:xfrm>
                  <a:off x="7563032" y="3043928"/>
                  <a:ext cx="136762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𝑏</m:t>
                      </m:r>
                    </m:oMath>
                  </a14:m>
                  <a:r>
                    <a:rPr lang="en-US" sz="2000" dirty="0"/>
                    <a:t>: wing span</a:t>
                  </a:r>
                </a:p>
              </p:txBody>
            </p:sp>
          </mc:Choice>
          <mc:Fallback xmlns="">
            <p:sp>
              <p:nvSpPr>
                <p:cNvPr id="40" name="TextBox 39">
                  <a:extLst>
                    <a:ext uri="{FF2B5EF4-FFF2-40B4-BE49-F238E27FC236}">
                      <a16:creationId xmlns:a16="http://schemas.microsoft.com/office/drawing/2014/main" id="{E60E84CF-FA50-49EB-A8A9-491A165618D5}"/>
                    </a:ext>
                  </a:extLst>
                </p:cNvPr>
                <p:cNvSpPr txBox="1">
                  <a:spLocks noRot="1" noChangeAspect="1" noMove="1" noResize="1" noEditPoints="1" noAdjustHandles="1" noChangeArrowheads="1" noChangeShapeType="1" noTextEdit="1"/>
                </p:cNvSpPr>
                <p:nvPr/>
              </p:nvSpPr>
              <p:spPr>
                <a:xfrm>
                  <a:off x="7563032" y="3043928"/>
                  <a:ext cx="1367623" cy="307777"/>
                </a:xfrm>
                <a:prstGeom prst="rect">
                  <a:avLst/>
                </a:prstGeom>
                <a:blipFill>
                  <a:blip r:embed="rId6"/>
                  <a:stretch>
                    <a:fillRect l="-6696" t="-26000" r="-669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7AB786-9AFD-4FBA-AD97-92F4699A1EE4}"/>
                    </a:ext>
                  </a:extLst>
                </p:cNvPr>
                <p:cNvSpPr txBox="1"/>
                <p:nvPr/>
              </p:nvSpPr>
              <p:spPr>
                <a:xfrm>
                  <a:off x="7563033" y="1941154"/>
                  <a:ext cx="1486359"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𝑐</m:t>
                      </m:r>
                    </m:oMath>
                  </a14:m>
                  <a:r>
                    <a:rPr lang="en-US" sz="2000" dirty="0"/>
                    <a:t>: wing chord</a:t>
                  </a:r>
                </a:p>
              </p:txBody>
            </p:sp>
          </mc:Choice>
          <mc:Fallback xmlns="">
            <p:sp>
              <p:nvSpPr>
                <p:cNvPr id="41" name="TextBox 40">
                  <a:extLst>
                    <a:ext uri="{FF2B5EF4-FFF2-40B4-BE49-F238E27FC236}">
                      <a16:creationId xmlns:a16="http://schemas.microsoft.com/office/drawing/2014/main" id="{8B7AB786-9AFD-4FBA-AD97-92F4699A1EE4}"/>
                    </a:ext>
                  </a:extLst>
                </p:cNvPr>
                <p:cNvSpPr txBox="1">
                  <a:spLocks noRot="1" noChangeAspect="1" noMove="1" noResize="1" noEditPoints="1" noAdjustHandles="1" noChangeArrowheads="1" noChangeShapeType="1" noTextEdit="1"/>
                </p:cNvSpPr>
                <p:nvPr/>
              </p:nvSpPr>
              <p:spPr>
                <a:xfrm>
                  <a:off x="7563033" y="1941154"/>
                  <a:ext cx="1486359" cy="307777"/>
                </a:xfrm>
                <a:prstGeom prst="rect">
                  <a:avLst/>
                </a:prstGeom>
                <a:blipFill>
                  <a:blip r:embed="rId7"/>
                  <a:stretch>
                    <a:fillRect l="-4527" t="-26000" r="-4938"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507BFD0-4FEF-4460-B325-A255429AB285}"/>
                    </a:ext>
                  </a:extLst>
                </p:cNvPr>
                <p:cNvSpPr txBox="1"/>
                <p:nvPr/>
              </p:nvSpPr>
              <p:spPr>
                <a:xfrm>
                  <a:off x="7571921" y="3626708"/>
                  <a:ext cx="2758327" cy="307777"/>
                </a:xfrm>
                <a:prstGeom prst="rect">
                  <a:avLst/>
                </a:prstGeom>
                <a:noFill/>
              </p:spPr>
              <p:txBody>
                <a:bodyPr wrap="squar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𝑡</m:t>
                          </m:r>
                        </m:sub>
                      </m:sSub>
                    </m:oMath>
                  </a14:m>
                  <a:r>
                    <a:rPr lang="en-US" sz="2000" dirty="0"/>
                    <a:t>: span + root distance</a:t>
                  </a:r>
                </a:p>
              </p:txBody>
            </p:sp>
          </mc:Choice>
          <mc:Fallback xmlns="">
            <p:sp>
              <p:nvSpPr>
                <p:cNvPr id="42" name="TextBox 41">
                  <a:extLst>
                    <a:ext uri="{FF2B5EF4-FFF2-40B4-BE49-F238E27FC236}">
                      <a16:creationId xmlns:a16="http://schemas.microsoft.com/office/drawing/2014/main" id="{F507BFD0-4FEF-4460-B325-A255429AB285}"/>
                    </a:ext>
                  </a:extLst>
                </p:cNvPr>
                <p:cNvSpPr txBox="1">
                  <a:spLocks noRot="1" noChangeAspect="1" noMove="1" noResize="1" noEditPoints="1" noAdjustHandles="1" noChangeArrowheads="1" noChangeShapeType="1" noTextEdit="1"/>
                </p:cNvSpPr>
                <p:nvPr/>
              </p:nvSpPr>
              <p:spPr>
                <a:xfrm>
                  <a:off x="7571921" y="3626708"/>
                  <a:ext cx="2758327" cy="307777"/>
                </a:xfrm>
                <a:prstGeom prst="rect">
                  <a:avLst/>
                </a:prstGeom>
                <a:blipFill>
                  <a:blip r:embed="rId8"/>
                  <a:stretch>
                    <a:fillRect l="-3311" t="-25490"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72E58D4-737A-45A8-9911-460E1667C956}"/>
                    </a:ext>
                  </a:extLst>
                </p:cNvPr>
                <p:cNvSpPr txBox="1"/>
                <p:nvPr/>
              </p:nvSpPr>
              <p:spPr>
                <a:xfrm>
                  <a:off x="7541292" y="1422335"/>
                  <a:ext cx="1579542" cy="307777"/>
                </a:xfrm>
                <a:prstGeom prst="rect">
                  <a:avLst/>
                </a:prstGeom>
                <a:noFill/>
              </p:spPr>
              <p:txBody>
                <a:bodyPr wrap="square" lIns="0" tIns="0" rIns="0" bIns="0" rtlCol="0">
                  <a:spAutoFit/>
                </a:bodyPr>
                <a:lstStyle/>
                <a:p>
                  <a14:m>
                    <m:oMath xmlns:m="http://schemas.openxmlformats.org/officeDocument/2006/math">
                      <m:r>
                        <m:rPr>
                          <m:sty m:val="p"/>
                        </m:rPr>
                        <a:rPr lang="el-GR" sz="2000" i="1" smtClean="0">
                          <a:latin typeface="Cambria Math" panose="02040503050406030204" pitchFamily="18" charset="0"/>
                        </a:rPr>
                        <m:t>ρ</m:t>
                      </m:r>
                    </m:oMath>
                  </a14:m>
                  <a:r>
                    <a:rPr lang="en-US" sz="2000" dirty="0"/>
                    <a:t>: fluid density</a:t>
                  </a:r>
                </a:p>
              </p:txBody>
            </p:sp>
          </mc:Choice>
          <mc:Fallback xmlns="">
            <p:sp>
              <p:nvSpPr>
                <p:cNvPr id="43" name="TextBox 42">
                  <a:extLst>
                    <a:ext uri="{FF2B5EF4-FFF2-40B4-BE49-F238E27FC236}">
                      <a16:creationId xmlns:a16="http://schemas.microsoft.com/office/drawing/2014/main" id="{572E58D4-737A-45A8-9911-460E1667C956}"/>
                    </a:ext>
                  </a:extLst>
                </p:cNvPr>
                <p:cNvSpPr txBox="1">
                  <a:spLocks noRot="1" noChangeAspect="1" noMove="1" noResize="1" noEditPoints="1" noAdjustHandles="1" noChangeArrowheads="1" noChangeShapeType="1" noTextEdit="1"/>
                </p:cNvSpPr>
                <p:nvPr/>
              </p:nvSpPr>
              <p:spPr>
                <a:xfrm>
                  <a:off x="7541292" y="1422335"/>
                  <a:ext cx="1579542" cy="307777"/>
                </a:xfrm>
                <a:prstGeom prst="rect">
                  <a:avLst/>
                </a:prstGeom>
                <a:blipFill>
                  <a:blip r:embed="rId9"/>
                  <a:stretch>
                    <a:fillRect l="-5792" t="-26000" r="-7336" b="-50000"/>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EFF3583D-B6C1-4F3E-A977-D882E75741D0}"/>
              </a:ext>
            </a:extLst>
          </p:cNvPr>
          <p:cNvGrpSpPr/>
          <p:nvPr/>
        </p:nvGrpSpPr>
        <p:grpSpPr>
          <a:xfrm>
            <a:off x="2160222" y="2528723"/>
            <a:ext cx="1154159" cy="651530"/>
            <a:chOff x="2173685" y="1648986"/>
            <a:chExt cx="1154159" cy="651530"/>
          </a:xfrm>
        </p:grpSpPr>
        <p:sp>
          <p:nvSpPr>
            <p:cNvPr id="44" name="TextBox 43">
              <a:extLst>
                <a:ext uri="{FF2B5EF4-FFF2-40B4-BE49-F238E27FC236}">
                  <a16:creationId xmlns:a16="http://schemas.microsoft.com/office/drawing/2014/main" id="{00667D5A-39A6-4922-B47C-E282A6B04FAC}"/>
                </a:ext>
              </a:extLst>
            </p:cNvPr>
            <p:cNvSpPr txBox="1"/>
            <p:nvPr/>
          </p:nvSpPr>
          <p:spPr>
            <a:xfrm>
              <a:off x="2173685" y="1961257"/>
              <a:ext cx="1154159" cy="339259"/>
            </a:xfrm>
            <a:prstGeom prst="rect">
              <a:avLst/>
            </a:prstGeom>
            <a:noFill/>
          </p:spPr>
          <p:txBody>
            <a:bodyPr wrap="square" rtlCol="0">
              <a:spAutoFit/>
            </a:bodyPr>
            <a:lstStyle/>
            <a:p>
              <a:r>
                <a:rPr lang="en-US" dirty="0"/>
                <a:t>Inertial</a:t>
              </a:r>
            </a:p>
          </p:txBody>
        </p:sp>
        <p:sp>
          <p:nvSpPr>
            <p:cNvPr id="45" name="Left Brace 44">
              <a:extLst>
                <a:ext uri="{FF2B5EF4-FFF2-40B4-BE49-F238E27FC236}">
                  <a16:creationId xmlns:a16="http://schemas.microsoft.com/office/drawing/2014/main" id="{336EB492-CBEF-45B0-81ED-514B9E5E3855}"/>
                </a:ext>
              </a:extLst>
            </p:cNvPr>
            <p:cNvSpPr/>
            <p:nvPr/>
          </p:nvSpPr>
          <p:spPr>
            <a:xfrm rot="16200000">
              <a:off x="2383368" y="1490684"/>
              <a:ext cx="348658" cy="665261"/>
            </a:xfrm>
            <a:prstGeom prst="leftBrace">
              <a:avLst>
                <a:gd name="adj1" fmla="val 242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C277EA4-0416-41DA-8307-DD83BC13DDB4}"/>
                  </a:ext>
                </a:extLst>
              </p:cNvPr>
              <p:cNvSpPr txBox="1"/>
              <p:nvPr/>
            </p:nvSpPr>
            <p:spPr>
              <a:xfrm>
                <a:off x="7532808" y="4474591"/>
                <a:ext cx="3945850" cy="707886"/>
              </a:xfrm>
              <a:prstGeom prst="rect">
                <a:avLst/>
              </a:prstGeom>
              <a:noFill/>
            </p:spPr>
            <p:txBody>
              <a:bodyPr wrap="square" rtlCol="0">
                <a:spAutoFit/>
              </a:bodyPr>
              <a:lstStyle/>
              <a:p>
                <a14:m>
                  <m:oMath xmlns:m="http://schemas.openxmlformats.org/officeDocument/2006/math">
                    <m:r>
                      <m:rPr>
                        <m:sty m:val="p"/>
                      </m:rPr>
                      <a:rPr lang="el-GR" sz="2000" i="1">
                        <a:latin typeface="Cambria Math" panose="02040503050406030204" pitchFamily="18" charset="0"/>
                      </a:rPr>
                      <m:t>Γ</m:t>
                    </m:r>
                    <m:r>
                      <a:rPr lang="en-US" sz="2000" i="1">
                        <a:latin typeface="Cambria Math" panose="02040503050406030204" pitchFamily="18" charset="0"/>
                      </a:rPr>
                      <m:t> </m:t>
                    </m:r>
                  </m:oMath>
                </a14:m>
                <a:r>
                  <a:rPr lang="en-US" sz="2000" dirty="0"/>
                  <a:t>: Loop circulation</a:t>
                </a:r>
              </a:p>
              <a:p>
                <a14:m>
                  <m:oMath xmlns:m="http://schemas.openxmlformats.org/officeDocument/2006/math">
                    <m:r>
                      <a:rPr lang="en-US" sz="2000" b="1" i="1">
                        <a:latin typeface="Cambria Math" panose="02040503050406030204" pitchFamily="18" charset="0"/>
                      </a:rPr>
                      <m:t>𝑺</m:t>
                    </m:r>
                  </m:oMath>
                </a14:m>
                <a:r>
                  <a:rPr lang="en-US" sz="2000" b="1" dirty="0"/>
                  <a:t> </a:t>
                </a:r>
                <a:r>
                  <a:rPr lang="en-US" sz="2000" dirty="0"/>
                  <a:t>: Vector area spanned by the loop</a:t>
                </a:r>
                <a:endParaRPr lang="en-US" sz="2000" b="1" dirty="0"/>
              </a:p>
            </p:txBody>
          </p:sp>
        </mc:Choice>
        <mc:Fallback xmlns="">
          <p:sp>
            <p:nvSpPr>
              <p:cNvPr id="49" name="TextBox 48">
                <a:extLst>
                  <a:ext uri="{FF2B5EF4-FFF2-40B4-BE49-F238E27FC236}">
                    <a16:creationId xmlns:a16="http://schemas.microsoft.com/office/drawing/2014/main" id="{3C277EA4-0416-41DA-8307-DD83BC13DDB4}"/>
                  </a:ext>
                </a:extLst>
              </p:cNvPr>
              <p:cNvSpPr txBox="1">
                <a:spLocks noRot="1" noChangeAspect="1" noMove="1" noResize="1" noEditPoints="1" noAdjustHandles="1" noChangeArrowheads="1" noChangeShapeType="1" noTextEdit="1"/>
              </p:cNvSpPr>
              <p:nvPr/>
            </p:nvSpPr>
            <p:spPr>
              <a:xfrm>
                <a:off x="7532808" y="4474591"/>
                <a:ext cx="3945850" cy="707886"/>
              </a:xfrm>
              <a:prstGeom prst="rect">
                <a:avLst/>
              </a:prstGeom>
              <a:blipFill>
                <a:blip r:embed="rId10"/>
                <a:stretch>
                  <a:fillRect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BF186D1-F357-4C51-825E-214C5E9021E9}"/>
                  </a:ext>
                </a:extLst>
              </p:cNvPr>
              <p:cNvSpPr txBox="1"/>
              <p:nvPr/>
            </p:nvSpPr>
            <p:spPr>
              <a:xfrm>
                <a:off x="7541292" y="5300295"/>
                <a:ext cx="4432406" cy="707886"/>
              </a:xfrm>
              <a:prstGeom prst="rect">
                <a:avLst/>
              </a:prstGeom>
              <a:noFill/>
            </p:spPr>
            <p:txBody>
              <a:bodyPr wrap="square"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h𝑜𝑟</m:t>
                        </m:r>
                      </m:sub>
                    </m:sSub>
                  </m:oMath>
                </a14:m>
                <a:r>
                  <a:rPr lang="en-US" sz="2000" dirty="0"/>
                  <a:t>: Projection of </a:t>
                </a:r>
                <a14:m>
                  <m:oMath xmlns:m="http://schemas.openxmlformats.org/officeDocument/2006/math">
                    <m:r>
                      <a:rPr lang="en-US" sz="2000" b="1" i="1">
                        <a:latin typeface="Cambria Math" panose="02040503050406030204" pitchFamily="18" charset="0"/>
                      </a:rPr>
                      <m:t>𝑺</m:t>
                    </m:r>
                  </m:oMath>
                </a14:m>
                <a:r>
                  <a:rPr lang="en-US" sz="2000" dirty="0"/>
                  <a:t> onto the horizontal plane.</a:t>
                </a:r>
              </a:p>
            </p:txBody>
          </p:sp>
        </mc:Choice>
        <mc:Fallback xmlns="">
          <p:sp>
            <p:nvSpPr>
              <p:cNvPr id="50" name="TextBox 49">
                <a:extLst>
                  <a:ext uri="{FF2B5EF4-FFF2-40B4-BE49-F238E27FC236}">
                    <a16:creationId xmlns:a16="http://schemas.microsoft.com/office/drawing/2014/main" id="{EBF186D1-F357-4C51-825E-214C5E9021E9}"/>
                  </a:ext>
                </a:extLst>
              </p:cNvPr>
              <p:cNvSpPr txBox="1">
                <a:spLocks noRot="1" noChangeAspect="1" noMove="1" noResize="1" noEditPoints="1" noAdjustHandles="1" noChangeArrowheads="1" noChangeShapeType="1" noTextEdit="1"/>
              </p:cNvSpPr>
              <p:nvPr/>
            </p:nvSpPr>
            <p:spPr>
              <a:xfrm>
                <a:off x="7541292" y="5300295"/>
                <a:ext cx="4432406" cy="707886"/>
              </a:xfrm>
              <a:prstGeom prst="rect">
                <a:avLst/>
              </a:prstGeom>
              <a:blipFill>
                <a:blip r:embed="rId11"/>
                <a:stretch>
                  <a:fillRect l="-1376" t="-4274" r="-550" b="-13675"/>
                </a:stretch>
              </a:blipFill>
            </p:spPr>
            <p:txBody>
              <a:bodyPr/>
              <a:lstStyle/>
              <a:p>
                <a:r>
                  <a:rPr lang="en-US">
                    <a:noFill/>
                  </a:rPr>
                  <a:t> </a:t>
                </a:r>
              </a:p>
            </p:txBody>
          </p:sp>
        </mc:Fallback>
      </mc:AlternateContent>
      <p:grpSp>
        <p:nvGrpSpPr>
          <p:cNvPr id="51" name="Group 16">
            <a:extLst>
              <a:ext uri="{FF2B5EF4-FFF2-40B4-BE49-F238E27FC236}">
                <a16:creationId xmlns:a16="http://schemas.microsoft.com/office/drawing/2014/main" id="{809F2447-440F-43F5-86C4-AF39EF3C07D3}"/>
              </a:ext>
            </a:extLst>
          </p:cNvPr>
          <p:cNvGrpSpPr>
            <a:grpSpLocks noChangeAspect="1"/>
          </p:cNvGrpSpPr>
          <p:nvPr/>
        </p:nvGrpSpPr>
        <p:grpSpPr bwMode="auto">
          <a:xfrm>
            <a:off x="7607340" y="6074416"/>
            <a:ext cx="3116914" cy="621859"/>
            <a:chOff x="349" y="715"/>
            <a:chExt cx="2045" cy="408"/>
          </a:xfrm>
        </p:grpSpPr>
        <p:sp>
          <p:nvSpPr>
            <p:cNvPr id="52" name="AutoShape 15">
              <a:extLst>
                <a:ext uri="{FF2B5EF4-FFF2-40B4-BE49-F238E27FC236}">
                  <a16:creationId xmlns:a16="http://schemas.microsoft.com/office/drawing/2014/main" id="{A276D10C-C8F6-4857-8DBC-8ABF8E2F7B7B}"/>
                </a:ext>
              </a:extLst>
            </p:cNvPr>
            <p:cNvSpPr>
              <a:spLocks noChangeAspect="1" noChangeArrowheads="1" noTextEdit="1"/>
            </p:cNvSpPr>
            <p:nvPr/>
          </p:nvSpPr>
          <p:spPr bwMode="auto">
            <a:xfrm>
              <a:off x="349" y="715"/>
              <a:ext cx="204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3" name="Picture 17">
              <a:extLst>
                <a:ext uri="{FF2B5EF4-FFF2-40B4-BE49-F238E27FC236}">
                  <a16:creationId xmlns:a16="http://schemas.microsoft.com/office/drawing/2014/main" id="{5F50D8FD-8D46-43D8-9600-C9235EE0DAB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49" y="715"/>
              <a:ext cx="2047"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5006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325" y="104746"/>
            <a:ext cx="7342738" cy="707886"/>
          </a:xfrm>
          <a:prstGeom prst="rect">
            <a:avLst/>
          </a:prstGeom>
          <a:noFill/>
        </p:spPr>
        <p:txBody>
          <a:bodyPr wrap="square" rtlCol="0">
            <a:spAutoFit/>
          </a:bodyPr>
          <a:lstStyle/>
          <a:p>
            <a:pPr algn="ctr"/>
            <a:r>
              <a:rPr lang="en-US" sz="4000" dirty="0">
                <a:solidFill>
                  <a:schemeClr val="accent1">
                    <a:lumMod val="75000"/>
                  </a:schemeClr>
                </a:solidFill>
              </a:rPr>
              <a:t>Basic Framework</a:t>
            </a:r>
          </a:p>
        </p:txBody>
      </p:sp>
      <mc:AlternateContent xmlns:mc="http://schemas.openxmlformats.org/markup-compatibility/2006" xmlns:a14="http://schemas.microsoft.com/office/drawing/2010/main">
        <mc:Choice Requires="a14">
          <p:sp>
            <p:nvSpPr>
              <p:cNvPr id="3" name="TextBox 2"/>
              <p:cNvSpPr txBox="1"/>
              <p:nvPr/>
            </p:nvSpPr>
            <p:spPr>
              <a:xfrm>
                <a:off x="7178329" y="1330713"/>
                <a:ext cx="3945850" cy="707886"/>
              </a:xfrm>
              <a:prstGeom prst="rect">
                <a:avLst/>
              </a:prstGeom>
              <a:noFill/>
            </p:spPr>
            <p:txBody>
              <a:bodyPr wrap="square" rtlCol="0">
                <a:spAutoFit/>
              </a:bodyPr>
              <a:lstStyle/>
              <a:p>
                <a14:m>
                  <m:oMath xmlns:m="http://schemas.openxmlformats.org/officeDocument/2006/math">
                    <m:r>
                      <m:rPr>
                        <m:sty m:val="p"/>
                      </m:rPr>
                      <a:rPr lang="el-GR" sz="2000" i="1">
                        <a:latin typeface="Cambria Math" panose="02040503050406030204" pitchFamily="18" charset="0"/>
                      </a:rPr>
                      <m:t>Γ</m:t>
                    </m:r>
                    <m:r>
                      <a:rPr lang="en-US" sz="2000" i="1">
                        <a:latin typeface="Cambria Math" panose="02040503050406030204" pitchFamily="18" charset="0"/>
                      </a:rPr>
                      <m:t> </m:t>
                    </m:r>
                  </m:oMath>
                </a14:m>
                <a:r>
                  <a:rPr lang="en-US" sz="2000" dirty="0"/>
                  <a:t>: Loop circulation</a:t>
                </a:r>
              </a:p>
              <a:p>
                <a14:m>
                  <m:oMath xmlns:m="http://schemas.openxmlformats.org/officeDocument/2006/math">
                    <m:r>
                      <a:rPr lang="en-US" sz="2000" b="1" i="1">
                        <a:latin typeface="Cambria Math" panose="02040503050406030204" pitchFamily="18" charset="0"/>
                      </a:rPr>
                      <m:t>𝑺</m:t>
                    </m:r>
                  </m:oMath>
                </a14:m>
                <a:r>
                  <a:rPr lang="en-US" sz="2000" b="1" dirty="0"/>
                  <a:t> </a:t>
                </a:r>
                <a:r>
                  <a:rPr lang="en-US" sz="2000" dirty="0"/>
                  <a:t>: Vector area spanned by the loop</a:t>
                </a:r>
                <a:endParaRPr lang="en-US" sz="20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178329" y="1330713"/>
                <a:ext cx="3945850" cy="707886"/>
              </a:xfrm>
              <a:prstGeom prst="rect">
                <a:avLst/>
              </a:prstGeom>
              <a:blipFill>
                <a:blip r:embed="rId3"/>
                <a:stretch>
                  <a:fillRect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178328" y="2103206"/>
                <a:ext cx="4754359" cy="400110"/>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𝑣𝑒𝑟</m:t>
                        </m:r>
                      </m:sub>
                    </m:sSub>
                  </m:oMath>
                </a14:m>
                <a:r>
                  <a:rPr lang="en-US" sz="2000" dirty="0"/>
                  <a:t>: Projection of </a:t>
                </a:r>
                <a14:m>
                  <m:oMath xmlns:m="http://schemas.openxmlformats.org/officeDocument/2006/math">
                    <m:r>
                      <a:rPr lang="en-US" sz="2000" b="1" i="1">
                        <a:latin typeface="Cambria Math" panose="02040503050406030204" pitchFamily="18" charset="0"/>
                      </a:rPr>
                      <m:t>𝑺</m:t>
                    </m:r>
                  </m:oMath>
                </a14:m>
                <a:r>
                  <a:rPr lang="en-US" sz="2000" dirty="0"/>
                  <a:t> onto the vertical plane.</a:t>
                </a:r>
              </a:p>
            </p:txBody>
          </p:sp>
        </mc:Choice>
        <mc:Fallback xmlns="">
          <p:sp>
            <p:nvSpPr>
              <p:cNvPr id="11" name="TextBox 10"/>
              <p:cNvSpPr txBox="1">
                <a:spLocks noRot="1" noChangeAspect="1" noMove="1" noResize="1" noEditPoints="1" noAdjustHandles="1" noChangeArrowheads="1" noChangeShapeType="1" noTextEdit="1"/>
              </p:cNvSpPr>
              <p:nvPr/>
            </p:nvSpPr>
            <p:spPr>
              <a:xfrm>
                <a:off x="7178328" y="2103206"/>
                <a:ext cx="4754359" cy="400110"/>
              </a:xfrm>
              <a:prstGeom prst="rect">
                <a:avLst/>
              </a:prstGeom>
              <a:blipFill>
                <a:blip r:embed="rId4"/>
                <a:stretch>
                  <a:fillRect t="-7576" r="-1155" b="-25758"/>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CB7654F6-BB08-4143-AFE8-3D43156FF3ED}"/>
              </a:ext>
            </a:extLst>
          </p:cNvPr>
          <p:cNvGrpSpPr/>
          <p:nvPr/>
        </p:nvGrpSpPr>
        <p:grpSpPr>
          <a:xfrm>
            <a:off x="286371" y="3779641"/>
            <a:ext cx="4336814" cy="400110"/>
            <a:chOff x="1995352" y="1092212"/>
            <a:chExt cx="4862159" cy="565694"/>
          </a:xfrm>
        </p:grpSpPr>
        <p:sp>
          <p:nvSpPr>
            <p:cNvPr id="18" name="TextBox 17"/>
            <p:cNvSpPr txBox="1"/>
            <p:nvPr/>
          </p:nvSpPr>
          <p:spPr>
            <a:xfrm>
              <a:off x="1995352" y="1092212"/>
              <a:ext cx="3430034" cy="565694"/>
            </a:xfrm>
            <a:prstGeom prst="rect">
              <a:avLst/>
            </a:prstGeom>
            <a:noFill/>
          </p:spPr>
          <p:txBody>
            <a:bodyPr wrap="none" rtlCol="0">
              <a:spAutoFit/>
            </a:bodyPr>
            <a:lstStyle/>
            <a:p>
              <a:r>
                <a:rPr lang="en-US" sz="2000" dirty="0"/>
                <a:t>Impulse of thin vortex loop:</a:t>
              </a:r>
            </a:p>
          </p:txBody>
        </p:sp>
        <p:pic>
          <p:nvPicPr>
            <p:cNvPr id="19" name="Picture 18">
              <a:extLst>
                <a:ext uri="{FF2B5EF4-FFF2-40B4-BE49-F238E27FC236}">
                  <a16:creationId xmlns:a16="http://schemas.microsoft.com/office/drawing/2014/main" id="{17072A0C-3C9D-2A46-961D-24ACD358B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9157" y="1236396"/>
              <a:ext cx="1468354" cy="410120"/>
            </a:xfrm>
            <a:prstGeom prst="rect">
              <a:avLst/>
            </a:prstGeom>
          </p:spPr>
        </p:pic>
      </p:grpSp>
      <p:sp>
        <p:nvSpPr>
          <p:cNvPr id="8" name="TextBox 7"/>
          <p:cNvSpPr txBox="1"/>
          <p:nvPr/>
        </p:nvSpPr>
        <p:spPr>
          <a:xfrm>
            <a:off x="3512995" y="2017346"/>
            <a:ext cx="1319281" cy="339259"/>
          </a:xfrm>
          <a:prstGeom prst="rect">
            <a:avLst/>
          </a:prstGeom>
          <a:noFill/>
        </p:spPr>
        <p:txBody>
          <a:bodyPr wrap="square" rtlCol="0">
            <a:spAutoFit/>
          </a:bodyPr>
          <a:lstStyle/>
          <a:p>
            <a:r>
              <a:rPr lang="en-US" dirty="0"/>
              <a:t>Circulatory</a:t>
            </a:r>
          </a:p>
        </p:txBody>
      </p:sp>
      <p:sp>
        <p:nvSpPr>
          <p:cNvPr id="10" name="Left Brace 9"/>
          <p:cNvSpPr/>
          <p:nvPr/>
        </p:nvSpPr>
        <p:spPr>
          <a:xfrm rot="16200000">
            <a:off x="3987195" y="888434"/>
            <a:ext cx="348658" cy="1917923"/>
          </a:xfrm>
          <a:prstGeom prst="leftBrace">
            <a:avLst>
              <a:gd name="adj1" fmla="val 242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1" name="Group 30">
            <a:extLst>
              <a:ext uri="{FF2B5EF4-FFF2-40B4-BE49-F238E27FC236}">
                <a16:creationId xmlns:a16="http://schemas.microsoft.com/office/drawing/2014/main" id="{4745320B-4D91-461A-A3C3-F99392899149}"/>
              </a:ext>
            </a:extLst>
          </p:cNvPr>
          <p:cNvGrpSpPr/>
          <p:nvPr/>
        </p:nvGrpSpPr>
        <p:grpSpPr>
          <a:xfrm>
            <a:off x="167393" y="897474"/>
            <a:ext cx="5143271" cy="839944"/>
            <a:chOff x="167393" y="897474"/>
            <a:chExt cx="5143271" cy="839944"/>
          </a:xfrm>
        </p:grpSpPr>
        <p:sp>
          <p:nvSpPr>
            <p:cNvPr id="6" name="TextBox 5"/>
            <p:cNvSpPr txBox="1"/>
            <p:nvPr/>
          </p:nvSpPr>
          <p:spPr>
            <a:xfrm>
              <a:off x="167393" y="1117391"/>
              <a:ext cx="1444370" cy="400111"/>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Total lift:</a:t>
              </a:r>
            </a:p>
          </p:txBody>
        </p:sp>
        <p:grpSp>
          <p:nvGrpSpPr>
            <p:cNvPr id="20" name="Group 4"/>
            <p:cNvGrpSpPr>
              <a:grpSpLocks noChangeAspect="1"/>
            </p:cNvGrpSpPr>
            <p:nvPr/>
          </p:nvGrpSpPr>
          <p:grpSpPr bwMode="auto">
            <a:xfrm>
              <a:off x="1508597" y="897474"/>
              <a:ext cx="3802067" cy="839944"/>
              <a:chOff x="2676" y="1549"/>
              <a:chExt cx="2440" cy="576"/>
            </a:xfrm>
          </p:grpSpPr>
          <p:pic>
            <p:nvPicPr>
              <p:cNvPr id="8197"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86" y="1581"/>
                <a:ext cx="229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3"/>
              <p:cNvSpPr>
                <a:spLocks noChangeAspect="1" noChangeArrowheads="1" noTextEdit="1"/>
              </p:cNvSpPr>
              <p:nvPr/>
            </p:nvSpPr>
            <p:spPr bwMode="auto">
              <a:xfrm>
                <a:off x="2676" y="1549"/>
                <a:ext cx="24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12927" y="5001531"/>
            <a:ext cx="3724831" cy="551378"/>
          </a:xfrm>
          <a:prstGeom prst="rect">
            <a:avLst/>
          </a:prstGeom>
        </p:spPr>
      </p:pic>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24671" y="4334613"/>
            <a:ext cx="2767177" cy="601592"/>
          </a:xfrm>
          <a:prstGeom prst="rect">
            <a:avLst/>
          </a:prstGeom>
        </p:spPr>
      </p:pic>
      <p:sp>
        <p:nvSpPr>
          <p:cNvPr id="27" name="TextBox 26"/>
          <p:cNvSpPr txBox="1"/>
          <p:nvPr/>
        </p:nvSpPr>
        <p:spPr>
          <a:xfrm>
            <a:off x="260232" y="2578032"/>
            <a:ext cx="6535474" cy="1015663"/>
          </a:xfrm>
          <a:prstGeom prst="rect">
            <a:avLst/>
          </a:prstGeom>
          <a:noFill/>
        </p:spPr>
        <p:txBody>
          <a:bodyPr wrap="square" rtlCol="0">
            <a:spAutoFit/>
          </a:bodyPr>
          <a:lstStyle/>
          <a:p>
            <a:r>
              <a:rPr lang="en-US" sz="2000" dirty="0"/>
              <a:t>Sullivan </a:t>
            </a:r>
            <a:r>
              <a:rPr lang="en-US" sz="2000" i="1" dirty="0"/>
              <a:t>et al. </a:t>
            </a:r>
            <a:r>
              <a:rPr lang="en-US" sz="2000" dirty="0"/>
              <a:t>(2008) showed that the momentum of the volume of fluid displaced by a piston is approximately equal to the impulse of vortex ring.</a:t>
            </a:r>
          </a:p>
        </p:txBody>
      </p:sp>
      <p:sp>
        <p:nvSpPr>
          <p:cNvPr id="28" name="Rectangle 27"/>
          <p:cNvSpPr/>
          <p:nvPr/>
        </p:nvSpPr>
        <p:spPr>
          <a:xfrm>
            <a:off x="174184" y="5658644"/>
            <a:ext cx="3140015" cy="923330"/>
          </a:xfrm>
          <a:prstGeom prst="rect">
            <a:avLst/>
          </a:prstGeom>
        </p:spPr>
        <p:txBody>
          <a:bodyPr wrap="square">
            <a:spAutoFit/>
          </a:bodyPr>
          <a:lstStyle/>
          <a:p>
            <a:r>
              <a:rPr lang="en-US" dirty="0">
                <a:solidFill>
                  <a:schemeClr val="accent1">
                    <a:lumMod val="75000"/>
                  </a:schemeClr>
                </a:solidFill>
              </a:rPr>
              <a:t>Angular momentum of the volume of fluid displaced by the motion of the wing.</a:t>
            </a:r>
          </a:p>
        </p:txBody>
      </p:sp>
      <p:sp>
        <p:nvSpPr>
          <p:cNvPr id="29" name="Rectangle 28"/>
          <p:cNvSpPr/>
          <p:nvPr/>
        </p:nvSpPr>
        <p:spPr>
          <a:xfrm>
            <a:off x="3208576" y="5638173"/>
            <a:ext cx="2585059" cy="923330"/>
          </a:xfrm>
          <a:prstGeom prst="rect">
            <a:avLst/>
          </a:prstGeom>
        </p:spPr>
        <p:txBody>
          <a:bodyPr wrap="square">
            <a:spAutoFit/>
          </a:bodyPr>
          <a:lstStyle/>
          <a:p>
            <a:r>
              <a:rPr lang="en-US" dirty="0">
                <a:solidFill>
                  <a:schemeClr val="accent1">
                    <a:lumMod val="75000"/>
                  </a:schemeClr>
                </a:solidFill>
              </a:rPr>
              <a:t>Angular impulse of the vortex loop about the axis of rotation.</a:t>
            </a:r>
          </a:p>
        </p:txBody>
      </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18052" y="5618750"/>
            <a:ext cx="3179717" cy="737600"/>
          </a:xfrm>
          <a:prstGeom prst="rect">
            <a:avLst/>
          </a:prstGeom>
        </p:spPr>
      </p:pic>
      <p:sp>
        <p:nvSpPr>
          <p:cNvPr id="32" name="Rectangle 31"/>
          <p:cNvSpPr/>
          <p:nvPr/>
        </p:nvSpPr>
        <p:spPr>
          <a:xfrm>
            <a:off x="7178329" y="3928277"/>
            <a:ext cx="3796232" cy="400110"/>
          </a:xfrm>
          <a:prstGeom prst="rect">
            <a:avLst/>
          </a:prstGeom>
        </p:spPr>
        <p:txBody>
          <a:bodyPr wrap="none">
            <a:spAutoFit/>
          </a:bodyPr>
          <a:lstStyle/>
          <a:p>
            <a:r>
              <a:rPr lang="en-US" sz="2000" dirty="0"/>
              <a:t>Running mean of rotational speed:</a:t>
            </a:r>
          </a:p>
        </p:txBody>
      </p:sp>
      <p:sp>
        <p:nvSpPr>
          <p:cNvPr id="33" name="Rectangle 32"/>
          <p:cNvSpPr/>
          <p:nvPr/>
        </p:nvSpPr>
        <p:spPr>
          <a:xfrm>
            <a:off x="7178329" y="5214956"/>
            <a:ext cx="2131096" cy="400110"/>
          </a:xfrm>
          <a:prstGeom prst="rect">
            <a:avLst/>
          </a:prstGeom>
        </p:spPr>
        <p:txBody>
          <a:bodyPr wrap="none">
            <a:spAutoFit/>
          </a:bodyPr>
          <a:lstStyle/>
          <a:p>
            <a:r>
              <a:rPr lang="en-US" sz="2000" dirty="0"/>
              <a:t>Radius of gyration:</a:t>
            </a:r>
          </a:p>
        </p:txBody>
      </p:sp>
      <p:sp>
        <p:nvSpPr>
          <p:cNvPr id="37" name="Rectangle 36"/>
          <p:cNvSpPr/>
          <p:nvPr/>
        </p:nvSpPr>
        <p:spPr>
          <a:xfrm>
            <a:off x="6865057" y="1186473"/>
            <a:ext cx="111318" cy="549435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14323" y="3102875"/>
            <a:ext cx="3799181" cy="639022"/>
          </a:xfrm>
          <a:prstGeom prst="rect">
            <a:avLst/>
          </a:prstGeom>
        </p:spPr>
      </p:pic>
      <p:sp>
        <p:nvSpPr>
          <p:cNvPr id="35" name="Rectangle 34"/>
          <p:cNvSpPr/>
          <p:nvPr/>
        </p:nvSpPr>
        <p:spPr>
          <a:xfrm>
            <a:off x="7164680" y="2715994"/>
            <a:ext cx="5018233" cy="400110"/>
          </a:xfrm>
          <a:prstGeom prst="rect">
            <a:avLst/>
          </a:prstGeom>
        </p:spPr>
        <p:txBody>
          <a:bodyPr wrap="none">
            <a:spAutoFit/>
          </a:bodyPr>
          <a:lstStyle/>
          <a:p>
            <a:r>
              <a:rPr lang="en-US" sz="2000" dirty="0"/>
              <a:t>Approximate fluid mass displaced by the wing:</a:t>
            </a:r>
          </a:p>
        </p:txBody>
      </p:sp>
      <p:sp>
        <p:nvSpPr>
          <p:cNvPr id="24" name="Slide Number Placeholder 23">
            <a:extLst>
              <a:ext uri="{FF2B5EF4-FFF2-40B4-BE49-F238E27FC236}">
                <a16:creationId xmlns:a16="http://schemas.microsoft.com/office/drawing/2014/main" id="{B88D21E4-14DF-438F-ABA7-4DFDA3752E24}"/>
              </a:ext>
            </a:extLst>
          </p:cNvPr>
          <p:cNvSpPr>
            <a:spLocks noGrp="1"/>
          </p:cNvSpPr>
          <p:nvPr>
            <p:ph type="sldNum" sz="quarter" idx="12"/>
          </p:nvPr>
        </p:nvSpPr>
        <p:spPr>
          <a:xfrm>
            <a:off x="8351288" y="6356350"/>
            <a:ext cx="2743200" cy="365125"/>
          </a:xfrm>
        </p:spPr>
        <p:txBody>
          <a:bodyPr/>
          <a:lstStyle/>
          <a:p>
            <a:fld id="{15530B12-77AA-4F8A-BB96-7B022F2BE984}" type="slidenum">
              <a:rPr lang="en-US" smtClean="0"/>
              <a:t>11</a:t>
            </a:fld>
            <a:endParaRPr lang="en-US"/>
          </a:p>
        </p:txBody>
      </p:sp>
      <p:sp>
        <p:nvSpPr>
          <p:cNvPr id="4" name="Rectangle 3">
            <a:extLst>
              <a:ext uri="{FF2B5EF4-FFF2-40B4-BE49-F238E27FC236}">
                <a16:creationId xmlns:a16="http://schemas.microsoft.com/office/drawing/2014/main" id="{F97F3F10-A981-4EC0-8310-9D51C2D178C8}"/>
              </a:ext>
            </a:extLst>
          </p:cNvPr>
          <p:cNvSpPr/>
          <p:nvPr/>
        </p:nvSpPr>
        <p:spPr>
          <a:xfrm>
            <a:off x="3512995" y="5016366"/>
            <a:ext cx="329956" cy="5365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5D3E536-8716-4C58-8FB7-E51461AE7DD6}"/>
              </a:ext>
            </a:extLst>
          </p:cNvPr>
          <p:cNvSpPr/>
          <p:nvPr/>
        </p:nvSpPr>
        <p:spPr>
          <a:xfrm>
            <a:off x="3874567" y="5023819"/>
            <a:ext cx="722355" cy="5365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105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6"/>
          <p:cNvGrpSpPr>
            <a:grpSpLocks noChangeAspect="1"/>
          </p:cNvGrpSpPr>
          <p:nvPr/>
        </p:nvGrpSpPr>
        <p:grpSpPr bwMode="auto">
          <a:xfrm>
            <a:off x="518465" y="1143744"/>
            <a:ext cx="3382227" cy="674792"/>
            <a:chOff x="349" y="715"/>
            <a:chExt cx="2045" cy="408"/>
          </a:xfrm>
        </p:grpSpPr>
        <p:sp>
          <p:nvSpPr>
            <p:cNvPr id="24" name="AutoShape 15"/>
            <p:cNvSpPr>
              <a:spLocks noChangeAspect="1" noChangeArrowheads="1" noTextEdit="1"/>
            </p:cNvSpPr>
            <p:nvPr/>
          </p:nvSpPr>
          <p:spPr bwMode="auto">
            <a:xfrm>
              <a:off x="349" y="715"/>
              <a:ext cx="204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5" name="Picture 1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 y="715"/>
              <a:ext cx="2047"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30">
            <a:extLst>
              <a:ext uri="{FF2B5EF4-FFF2-40B4-BE49-F238E27FC236}">
                <a16:creationId xmlns:a16="http://schemas.microsoft.com/office/drawing/2014/main" id="{D55EAEDB-DE8E-4ADA-8D4B-149B62FD9183}"/>
              </a:ext>
            </a:extLst>
          </p:cNvPr>
          <p:cNvGrpSpPr/>
          <p:nvPr/>
        </p:nvGrpSpPr>
        <p:grpSpPr>
          <a:xfrm>
            <a:off x="551076" y="5135619"/>
            <a:ext cx="2627130" cy="1065321"/>
            <a:chOff x="551076" y="3133817"/>
            <a:chExt cx="2627130" cy="1065321"/>
          </a:xfrm>
        </p:grpSpPr>
        <p:grpSp>
          <p:nvGrpSpPr>
            <p:cNvPr id="25" name="Group 20"/>
            <p:cNvGrpSpPr>
              <a:grpSpLocks noChangeAspect="1"/>
            </p:cNvGrpSpPr>
            <p:nvPr/>
          </p:nvGrpSpPr>
          <p:grpSpPr bwMode="auto">
            <a:xfrm>
              <a:off x="637388" y="3240088"/>
              <a:ext cx="2335457" cy="847065"/>
              <a:chOff x="381" y="1991"/>
              <a:chExt cx="1453" cy="527"/>
            </a:xfrm>
          </p:grpSpPr>
          <p:sp>
            <p:nvSpPr>
              <p:cNvPr id="26" name="AutoShape 19"/>
              <p:cNvSpPr>
                <a:spLocks noChangeAspect="1" noChangeArrowheads="1" noTextEdit="1"/>
              </p:cNvSpPr>
              <p:nvPr/>
            </p:nvSpPr>
            <p:spPr bwMode="auto">
              <a:xfrm>
                <a:off x="381" y="1991"/>
                <a:ext cx="1453"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9" name="Picture 2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1" y="1991"/>
                <a:ext cx="1455"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Rectangle 28"/>
            <p:cNvSpPr/>
            <p:nvPr/>
          </p:nvSpPr>
          <p:spPr>
            <a:xfrm>
              <a:off x="551076" y="3133817"/>
              <a:ext cx="2627130" cy="10653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EBAE94E-5350-4620-AE71-1BB012F7849A}"/>
              </a:ext>
            </a:extLst>
          </p:cNvPr>
          <p:cNvSpPr>
            <a:spLocks noGrp="1"/>
          </p:cNvSpPr>
          <p:nvPr>
            <p:ph type="sldNum" sz="quarter" idx="12"/>
          </p:nvPr>
        </p:nvSpPr>
        <p:spPr/>
        <p:txBody>
          <a:bodyPr/>
          <a:lstStyle/>
          <a:p>
            <a:fld id="{15530B12-77AA-4F8A-BB96-7B022F2BE984}" type="slidenum">
              <a:rPr lang="en-US" smtClean="0"/>
              <a:t>12</a:t>
            </a:fld>
            <a:endParaRPr lang="en-US"/>
          </a:p>
        </p:txBody>
      </p:sp>
      <p:grpSp>
        <p:nvGrpSpPr>
          <p:cNvPr id="20" name="Group 19">
            <a:extLst>
              <a:ext uri="{FF2B5EF4-FFF2-40B4-BE49-F238E27FC236}">
                <a16:creationId xmlns:a16="http://schemas.microsoft.com/office/drawing/2014/main" id="{69CC8BC2-51F4-4746-8559-03DBF8135C77}"/>
              </a:ext>
            </a:extLst>
          </p:cNvPr>
          <p:cNvGrpSpPr/>
          <p:nvPr/>
        </p:nvGrpSpPr>
        <p:grpSpPr>
          <a:xfrm>
            <a:off x="505119" y="1965833"/>
            <a:ext cx="8551603" cy="4678553"/>
            <a:chOff x="551076" y="1938878"/>
            <a:chExt cx="8551603" cy="4678553"/>
          </a:xfrm>
        </p:grpSpPr>
        <p:grpSp>
          <p:nvGrpSpPr>
            <p:cNvPr id="21" name="Group 12"/>
            <p:cNvGrpSpPr>
              <a:grpSpLocks noChangeAspect="1"/>
            </p:cNvGrpSpPr>
            <p:nvPr/>
          </p:nvGrpSpPr>
          <p:grpSpPr bwMode="auto">
            <a:xfrm>
              <a:off x="551076" y="1938878"/>
              <a:ext cx="3651987" cy="602710"/>
              <a:chOff x="349" y="1213"/>
              <a:chExt cx="2351" cy="388"/>
            </a:xfrm>
          </p:grpSpPr>
          <p:sp>
            <p:nvSpPr>
              <p:cNvPr id="22" name="AutoShape 11"/>
              <p:cNvSpPr>
                <a:spLocks noChangeAspect="1" noChangeArrowheads="1" noTextEdit="1"/>
              </p:cNvSpPr>
              <p:nvPr/>
            </p:nvSpPr>
            <p:spPr bwMode="auto">
              <a:xfrm>
                <a:off x="349" y="1213"/>
                <a:ext cx="235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1" name="Picture 1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9" y="1213"/>
                <a:ext cx="2353"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D59F991-8392-4CE5-9B25-90C9B3C1D664}"/>
                </a:ext>
              </a:extLst>
            </p:cNvPr>
            <p:cNvGrpSpPr/>
            <p:nvPr/>
          </p:nvGrpSpPr>
          <p:grpSpPr>
            <a:xfrm>
              <a:off x="6111147" y="3810774"/>
              <a:ext cx="2991532" cy="2806657"/>
              <a:chOff x="5465934" y="3549860"/>
              <a:chExt cx="2991532" cy="2806657"/>
            </a:xfrm>
          </p:grpSpPr>
          <p:pic>
            <p:nvPicPr>
              <p:cNvPr id="35" name="Picture 34">
                <a:extLst>
                  <a:ext uri="{FF2B5EF4-FFF2-40B4-BE49-F238E27FC236}">
                    <a16:creationId xmlns:a16="http://schemas.microsoft.com/office/drawing/2014/main" id="{2DB73472-66C1-4687-9BF6-09DD7226D76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65934" y="4161957"/>
                <a:ext cx="2781467" cy="2194560"/>
              </a:xfrm>
              <a:prstGeom prst="rect">
                <a:avLst/>
              </a:prstGeom>
            </p:spPr>
          </p:pic>
          <p:sp>
            <p:nvSpPr>
              <p:cNvPr id="36" name="TextBox 35">
                <a:extLst>
                  <a:ext uri="{FF2B5EF4-FFF2-40B4-BE49-F238E27FC236}">
                    <a16:creationId xmlns:a16="http://schemas.microsoft.com/office/drawing/2014/main" id="{C84EC998-5B83-46BE-BCBB-D9A8D0007CFE}"/>
                  </a:ext>
                </a:extLst>
              </p:cNvPr>
              <p:cNvSpPr txBox="1"/>
              <p:nvPr/>
            </p:nvSpPr>
            <p:spPr>
              <a:xfrm>
                <a:off x="6177952" y="3549860"/>
                <a:ext cx="184731" cy="430887"/>
              </a:xfrm>
              <a:prstGeom prst="rect">
                <a:avLst/>
              </a:prstGeom>
              <a:noFill/>
            </p:spPr>
            <p:txBody>
              <a:bodyPr wrap="none" rtlCol="0">
                <a:spAutoFit/>
              </a:bodyPr>
              <a:lstStyle/>
              <a:p>
                <a:endParaRPr lang="en-US" sz="2200" dirty="0"/>
              </a:p>
            </p:txBody>
          </p:sp>
          <p:sp>
            <p:nvSpPr>
              <p:cNvPr id="37" name="TextBox 36">
                <a:extLst>
                  <a:ext uri="{FF2B5EF4-FFF2-40B4-BE49-F238E27FC236}">
                    <a16:creationId xmlns:a16="http://schemas.microsoft.com/office/drawing/2014/main" id="{013B6759-D0A8-41B9-AB16-E67C15DBD3DD}"/>
                  </a:ext>
                </a:extLst>
              </p:cNvPr>
              <p:cNvSpPr txBox="1"/>
              <p:nvPr/>
            </p:nvSpPr>
            <p:spPr>
              <a:xfrm>
                <a:off x="8037336" y="4134689"/>
                <a:ext cx="420130" cy="369332"/>
              </a:xfrm>
              <a:prstGeom prst="rect">
                <a:avLst/>
              </a:prstGeom>
              <a:solidFill>
                <a:schemeClr val="bg1"/>
              </a:solidFill>
            </p:spPr>
            <p:txBody>
              <a:bodyPr wrap="square" rtlCol="0">
                <a:spAutoFit/>
              </a:bodyPr>
              <a:lstStyle/>
              <a:p>
                <a:endParaRPr lang="en-US" dirty="0"/>
              </a:p>
            </p:txBody>
          </p:sp>
        </p:grpSp>
      </p:grpSp>
      <p:grpSp>
        <p:nvGrpSpPr>
          <p:cNvPr id="19" name="Group 18">
            <a:extLst>
              <a:ext uri="{FF2B5EF4-FFF2-40B4-BE49-F238E27FC236}">
                <a16:creationId xmlns:a16="http://schemas.microsoft.com/office/drawing/2014/main" id="{E714C056-3CCA-41C1-8CAA-6A9B4EDF4B85}"/>
              </a:ext>
            </a:extLst>
          </p:cNvPr>
          <p:cNvGrpSpPr/>
          <p:nvPr/>
        </p:nvGrpSpPr>
        <p:grpSpPr>
          <a:xfrm>
            <a:off x="6028184" y="1187543"/>
            <a:ext cx="5611578" cy="2899610"/>
            <a:chOff x="6028184" y="1187543"/>
            <a:chExt cx="5611578" cy="2899610"/>
          </a:xfrm>
        </p:grpSpPr>
        <p:grpSp>
          <p:nvGrpSpPr>
            <p:cNvPr id="4" name="Group 3">
              <a:extLst>
                <a:ext uri="{FF2B5EF4-FFF2-40B4-BE49-F238E27FC236}">
                  <a16:creationId xmlns:a16="http://schemas.microsoft.com/office/drawing/2014/main" id="{3AAC765E-8191-49E2-A1D6-FDD12352A065}"/>
                </a:ext>
              </a:extLst>
            </p:cNvPr>
            <p:cNvGrpSpPr/>
            <p:nvPr/>
          </p:nvGrpSpPr>
          <p:grpSpPr>
            <a:xfrm>
              <a:off x="6028184" y="1187543"/>
              <a:ext cx="4391621" cy="2899610"/>
              <a:chOff x="6028184" y="1187543"/>
              <a:chExt cx="4391621" cy="2899610"/>
            </a:xfrm>
          </p:grpSpPr>
          <p:pic>
            <p:nvPicPr>
              <p:cNvPr id="2" name="Picture 1">
                <a:extLst>
                  <a:ext uri="{FF2B5EF4-FFF2-40B4-BE49-F238E27FC236}">
                    <a16:creationId xmlns:a16="http://schemas.microsoft.com/office/drawing/2014/main" id="{606187F0-C12D-7249-A5A3-97D18B62B39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28184" y="1187543"/>
                <a:ext cx="4391621" cy="2647889"/>
              </a:xfrm>
              <a:prstGeom prst="rect">
                <a:avLst/>
              </a:prstGeom>
            </p:spPr>
          </p:pic>
          <p:grpSp>
            <p:nvGrpSpPr>
              <p:cNvPr id="6" name="Group 5">
                <a:extLst>
                  <a:ext uri="{FF2B5EF4-FFF2-40B4-BE49-F238E27FC236}">
                    <a16:creationId xmlns:a16="http://schemas.microsoft.com/office/drawing/2014/main" id="{497CBB90-415A-8241-9618-A798A95FBAB5}"/>
                  </a:ext>
                </a:extLst>
              </p:cNvPr>
              <p:cNvGrpSpPr/>
              <p:nvPr/>
            </p:nvGrpSpPr>
            <p:grpSpPr>
              <a:xfrm>
                <a:off x="6596991" y="3717821"/>
                <a:ext cx="1451755" cy="369332"/>
                <a:chOff x="4955109" y="3619710"/>
                <a:chExt cx="1451755" cy="369332"/>
              </a:xfrm>
            </p:grpSpPr>
            <p:cxnSp>
              <p:nvCxnSpPr>
                <p:cNvPr id="7" name="Straight Connector 6"/>
                <p:cNvCxnSpPr>
                  <a:cxnSpLocks/>
                </p:cNvCxnSpPr>
                <p:nvPr/>
              </p:nvCxnSpPr>
              <p:spPr>
                <a:xfrm>
                  <a:off x="4955109" y="3744527"/>
                  <a:ext cx="0" cy="244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a:off x="6406864" y="3732659"/>
                  <a:ext cx="0" cy="25638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4955109" y="3908964"/>
                  <a:ext cx="1451755"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51041" y="3619710"/>
                  <a:ext cx="306494" cy="369332"/>
                </a:xfrm>
                <a:prstGeom prst="rect">
                  <a:avLst/>
                </a:prstGeom>
                <a:noFill/>
              </p:spPr>
              <p:txBody>
                <a:bodyPr wrap="none" rtlCol="0">
                  <a:spAutoFit/>
                </a:bodyPr>
                <a:lstStyle/>
                <a:p>
                  <a:r>
                    <a:rPr lang="en-US" dirty="0"/>
                    <a:t>b</a:t>
                  </a:r>
                </a:p>
              </p:txBody>
            </p:sp>
          </p:grpSp>
        </p:grpSp>
        <p:sp>
          <p:nvSpPr>
            <p:cNvPr id="5" name="TextBox 4">
              <a:extLst>
                <a:ext uri="{FF2B5EF4-FFF2-40B4-BE49-F238E27FC236}">
                  <a16:creationId xmlns:a16="http://schemas.microsoft.com/office/drawing/2014/main" id="{EA25EAFB-A0FA-4558-B762-75013D443EB2}"/>
                </a:ext>
              </a:extLst>
            </p:cNvPr>
            <p:cNvSpPr txBox="1"/>
            <p:nvPr/>
          </p:nvSpPr>
          <p:spPr>
            <a:xfrm>
              <a:off x="9749178" y="2702158"/>
              <a:ext cx="1890584" cy="1015663"/>
            </a:xfrm>
            <a:prstGeom prst="rect">
              <a:avLst/>
            </a:prstGeom>
            <a:noFill/>
          </p:spPr>
          <p:txBody>
            <a:bodyPr wrap="square" rtlCol="0">
              <a:spAutoFit/>
            </a:bodyPr>
            <a:lstStyle/>
            <a:p>
              <a:r>
                <a:rPr lang="en-US" sz="2000" dirty="0">
                  <a:solidFill>
                    <a:schemeClr val="accent1">
                      <a:lumMod val="75000"/>
                    </a:schemeClr>
                  </a:solidFill>
                </a:rPr>
                <a:t>Schematic of loop on the horizontal plane </a:t>
              </a:r>
            </a:p>
          </p:txBody>
        </p:sp>
      </p:grpSp>
      <p:sp>
        <p:nvSpPr>
          <p:cNvPr id="33" name="Arrow: Down 32">
            <a:extLst>
              <a:ext uri="{FF2B5EF4-FFF2-40B4-BE49-F238E27FC236}">
                <a16:creationId xmlns:a16="http://schemas.microsoft.com/office/drawing/2014/main" id="{14868C63-CEF0-43A8-B9F1-5893F9DC31FD}"/>
              </a:ext>
            </a:extLst>
          </p:cNvPr>
          <p:cNvSpPr/>
          <p:nvPr/>
        </p:nvSpPr>
        <p:spPr>
          <a:xfrm>
            <a:off x="1668162" y="4026217"/>
            <a:ext cx="358342" cy="8917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C622EEB-A0FB-419D-9726-93CFD6805C22}"/>
              </a:ext>
            </a:extLst>
          </p:cNvPr>
          <p:cNvGrpSpPr/>
          <p:nvPr/>
        </p:nvGrpSpPr>
        <p:grpSpPr>
          <a:xfrm>
            <a:off x="388899" y="2409568"/>
            <a:ext cx="3724831" cy="1549393"/>
            <a:chOff x="388899" y="2409568"/>
            <a:chExt cx="3724831" cy="1549393"/>
          </a:xfrm>
        </p:grpSpPr>
        <p:pic>
          <p:nvPicPr>
            <p:cNvPr id="42" name="Picture 41">
              <a:extLst>
                <a:ext uri="{FF2B5EF4-FFF2-40B4-BE49-F238E27FC236}">
                  <a16:creationId xmlns:a16="http://schemas.microsoft.com/office/drawing/2014/main" id="{8F999BAD-86B1-4771-A198-1329DA7117C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8899" y="3407583"/>
              <a:ext cx="3724831" cy="551378"/>
            </a:xfrm>
            <a:prstGeom prst="rect">
              <a:avLst/>
            </a:prstGeom>
          </p:spPr>
        </p:pic>
        <p:grpSp>
          <p:nvGrpSpPr>
            <p:cNvPr id="62" name="Group 61">
              <a:extLst>
                <a:ext uri="{FF2B5EF4-FFF2-40B4-BE49-F238E27FC236}">
                  <a16:creationId xmlns:a16="http://schemas.microsoft.com/office/drawing/2014/main" id="{6DF48641-AD4D-4FE5-BE1C-9071519FED14}"/>
                </a:ext>
              </a:extLst>
            </p:cNvPr>
            <p:cNvGrpSpPr/>
            <p:nvPr/>
          </p:nvGrpSpPr>
          <p:grpSpPr>
            <a:xfrm>
              <a:off x="751704" y="2409568"/>
              <a:ext cx="2438859" cy="1074080"/>
              <a:chOff x="751704" y="2409568"/>
              <a:chExt cx="2438859" cy="1074080"/>
            </a:xfrm>
          </p:grpSpPr>
          <p:cxnSp>
            <p:nvCxnSpPr>
              <p:cNvPr id="43" name="Connector: Elbow 42">
                <a:extLst>
                  <a:ext uri="{FF2B5EF4-FFF2-40B4-BE49-F238E27FC236}">
                    <a16:creationId xmlns:a16="http://schemas.microsoft.com/office/drawing/2014/main" id="{2CDC761F-EFD1-48F2-A4EF-A93CC957FCE0}"/>
                  </a:ext>
                </a:extLst>
              </p:cNvPr>
              <p:cNvCxnSpPr>
                <a:cxnSpLocks/>
              </p:cNvCxnSpPr>
              <p:nvPr/>
            </p:nvCxnSpPr>
            <p:spPr>
              <a:xfrm>
                <a:off x="3178206" y="2891480"/>
                <a:ext cx="0" cy="592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A2E9B1-27A2-4BDF-BC43-A5D3181FCC14}"/>
                  </a:ext>
                </a:extLst>
              </p:cNvPr>
              <p:cNvCxnSpPr>
                <a:cxnSpLocks/>
              </p:cNvCxnSpPr>
              <p:nvPr/>
            </p:nvCxnSpPr>
            <p:spPr>
              <a:xfrm>
                <a:off x="766118" y="2409568"/>
                <a:ext cx="0" cy="4819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84A261-7FC3-4AF4-9312-25C9F9721164}"/>
                  </a:ext>
                </a:extLst>
              </p:cNvPr>
              <p:cNvCxnSpPr>
                <a:cxnSpLocks/>
              </p:cNvCxnSpPr>
              <p:nvPr/>
            </p:nvCxnSpPr>
            <p:spPr>
              <a:xfrm>
                <a:off x="751704" y="2877066"/>
                <a:ext cx="2438859"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70" name="TextBox 69">
            <a:extLst>
              <a:ext uri="{FF2B5EF4-FFF2-40B4-BE49-F238E27FC236}">
                <a16:creationId xmlns:a16="http://schemas.microsoft.com/office/drawing/2014/main" id="{E999A34D-6549-47D1-9F12-03C1F02DAFD0}"/>
              </a:ext>
            </a:extLst>
          </p:cNvPr>
          <p:cNvSpPr txBox="1"/>
          <p:nvPr/>
        </p:nvSpPr>
        <p:spPr>
          <a:xfrm>
            <a:off x="2890325" y="104746"/>
            <a:ext cx="7342738" cy="707886"/>
          </a:xfrm>
          <a:prstGeom prst="rect">
            <a:avLst/>
          </a:prstGeom>
          <a:noFill/>
        </p:spPr>
        <p:txBody>
          <a:bodyPr wrap="square" rtlCol="0">
            <a:spAutoFit/>
          </a:bodyPr>
          <a:lstStyle/>
          <a:p>
            <a:pPr algn="ctr"/>
            <a:r>
              <a:rPr lang="en-US" sz="4000" dirty="0">
                <a:solidFill>
                  <a:schemeClr val="accent1">
                    <a:lumMod val="75000"/>
                  </a:schemeClr>
                </a:solidFill>
              </a:rPr>
              <a:t>Basic Framework</a:t>
            </a:r>
          </a:p>
        </p:txBody>
      </p:sp>
    </p:spTree>
    <p:extLst>
      <p:ext uri="{BB962C8B-B14F-4D97-AF65-F5344CB8AC3E}">
        <p14:creationId xmlns:p14="http://schemas.microsoft.com/office/powerpoint/2010/main" val="12841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par>
                                <p:cTn id="23" presetID="22" presetClass="entr" presetSubtype="1"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777901" y="151688"/>
            <a:ext cx="4636206" cy="707886"/>
          </a:xfrm>
          <a:prstGeom prst="rect">
            <a:avLst/>
          </a:prstGeom>
          <a:noFill/>
        </p:spPr>
        <p:txBody>
          <a:bodyPr wrap="none" rtlCol="0">
            <a:spAutoFit/>
          </a:bodyPr>
          <a:lstStyle/>
          <a:p>
            <a:pPr algn="ctr"/>
            <a:r>
              <a:rPr lang="en-US" sz="4000" dirty="0">
                <a:solidFill>
                  <a:schemeClr val="accent1">
                    <a:lumMod val="75000"/>
                  </a:schemeClr>
                </a:solidFill>
              </a:rPr>
              <a:t>Finding Loop-angle </a:t>
            </a:r>
            <a:r>
              <a:rPr lang="el-GR" sz="4000" dirty="0">
                <a:solidFill>
                  <a:schemeClr val="accent1">
                    <a:lumMod val="75000"/>
                  </a:schemeClr>
                </a:solidFill>
              </a:rPr>
              <a:t>θ</a:t>
            </a:r>
            <a:r>
              <a:rPr lang="en-US" sz="4000" dirty="0">
                <a:solidFill>
                  <a:schemeClr val="accent1">
                    <a:lumMod val="75000"/>
                  </a:schemeClr>
                </a:solidFill>
              </a:rPr>
              <a:t> </a:t>
            </a:r>
          </a:p>
        </p:txBody>
      </p:sp>
      <p:sp>
        <p:nvSpPr>
          <p:cNvPr id="26" name="AutoShape 19"/>
          <p:cNvSpPr>
            <a:spLocks noChangeAspect="1" noChangeArrowheads="1" noTextEdit="1"/>
          </p:cNvSpPr>
          <p:nvPr/>
        </p:nvSpPr>
        <p:spPr bwMode="auto">
          <a:xfrm>
            <a:off x="1069878" y="1305300"/>
            <a:ext cx="2335457" cy="84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9" name="Picture 2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9878" y="1305300"/>
            <a:ext cx="2338672" cy="85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983566" y="1199029"/>
            <a:ext cx="2627130" cy="10653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799FE5DB-29D1-49C4-9727-990ECCA74C75}"/>
              </a:ext>
            </a:extLst>
          </p:cNvPr>
          <p:cNvGrpSpPr/>
          <p:nvPr/>
        </p:nvGrpSpPr>
        <p:grpSpPr>
          <a:xfrm>
            <a:off x="1167174" y="5771337"/>
            <a:ext cx="9496707" cy="786030"/>
            <a:chOff x="551076" y="6118523"/>
            <a:chExt cx="8264451" cy="656761"/>
          </a:xfrm>
        </p:grpSpPr>
        <p:pic>
          <p:nvPicPr>
            <p:cNvPr id="30" name="Picture 29"/>
            <p:cNvPicPr>
              <a:picLocks noChangeAspect="1"/>
            </p:cNvPicPr>
            <p:nvPr/>
          </p:nvPicPr>
          <p:blipFill>
            <a:blip r:embed="rId4"/>
            <a:stretch>
              <a:fillRect/>
            </a:stretch>
          </p:blipFill>
          <p:spPr>
            <a:xfrm>
              <a:off x="592749" y="6118523"/>
              <a:ext cx="8222778" cy="656761"/>
            </a:xfrm>
            <a:prstGeom prst="rect">
              <a:avLst/>
            </a:prstGeom>
          </p:spPr>
        </p:pic>
        <p:sp>
          <p:nvSpPr>
            <p:cNvPr id="32" name="Rectangle 31"/>
            <p:cNvSpPr/>
            <p:nvPr/>
          </p:nvSpPr>
          <p:spPr>
            <a:xfrm>
              <a:off x="551076" y="6118523"/>
              <a:ext cx="8264451" cy="656761"/>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EBAE94E-5350-4620-AE71-1BB012F7849A}"/>
              </a:ext>
            </a:extLst>
          </p:cNvPr>
          <p:cNvSpPr>
            <a:spLocks noGrp="1"/>
          </p:cNvSpPr>
          <p:nvPr>
            <p:ph type="sldNum" sz="quarter" idx="12"/>
          </p:nvPr>
        </p:nvSpPr>
        <p:spPr/>
        <p:txBody>
          <a:bodyPr/>
          <a:lstStyle/>
          <a:p>
            <a:fld id="{15530B12-77AA-4F8A-BB96-7B022F2BE984}" type="slidenum">
              <a:rPr lang="en-US" smtClean="0"/>
              <a:t>13</a:t>
            </a:fld>
            <a:endParaRPr lang="en-US"/>
          </a:p>
        </p:txBody>
      </p:sp>
      <p:grpSp>
        <p:nvGrpSpPr>
          <p:cNvPr id="34" name="Group 33">
            <a:extLst>
              <a:ext uri="{FF2B5EF4-FFF2-40B4-BE49-F238E27FC236}">
                <a16:creationId xmlns:a16="http://schemas.microsoft.com/office/drawing/2014/main" id="{3D59F991-8392-4CE5-9B25-90C9B3C1D664}"/>
              </a:ext>
            </a:extLst>
          </p:cNvPr>
          <p:cNvGrpSpPr/>
          <p:nvPr/>
        </p:nvGrpSpPr>
        <p:grpSpPr>
          <a:xfrm>
            <a:off x="4370069" y="575633"/>
            <a:ext cx="2131976" cy="2117552"/>
            <a:chOff x="5465934" y="3549860"/>
            <a:chExt cx="2991532" cy="2806657"/>
          </a:xfrm>
        </p:grpSpPr>
        <p:pic>
          <p:nvPicPr>
            <p:cNvPr id="35" name="Picture 34">
              <a:extLst>
                <a:ext uri="{FF2B5EF4-FFF2-40B4-BE49-F238E27FC236}">
                  <a16:creationId xmlns:a16="http://schemas.microsoft.com/office/drawing/2014/main" id="{2DB73472-66C1-4687-9BF6-09DD7226D7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5934" y="4161957"/>
              <a:ext cx="2781467" cy="2194560"/>
            </a:xfrm>
            <a:prstGeom prst="rect">
              <a:avLst/>
            </a:prstGeom>
          </p:spPr>
        </p:pic>
        <p:sp>
          <p:nvSpPr>
            <p:cNvPr id="36" name="TextBox 35">
              <a:extLst>
                <a:ext uri="{FF2B5EF4-FFF2-40B4-BE49-F238E27FC236}">
                  <a16:creationId xmlns:a16="http://schemas.microsoft.com/office/drawing/2014/main" id="{C84EC998-5B83-46BE-BCBB-D9A8D0007CFE}"/>
                </a:ext>
              </a:extLst>
            </p:cNvPr>
            <p:cNvSpPr txBox="1"/>
            <p:nvPr/>
          </p:nvSpPr>
          <p:spPr>
            <a:xfrm>
              <a:off x="6177952" y="3549860"/>
              <a:ext cx="184731" cy="430887"/>
            </a:xfrm>
            <a:prstGeom prst="rect">
              <a:avLst/>
            </a:prstGeom>
            <a:noFill/>
          </p:spPr>
          <p:txBody>
            <a:bodyPr wrap="none" rtlCol="0">
              <a:spAutoFit/>
            </a:bodyPr>
            <a:lstStyle/>
            <a:p>
              <a:endParaRPr lang="en-US" sz="2200" dirty="0"/>
            </a:p>
          </p:txBody>
        </p:sp>
        <p:sp>
          <p:nvSpPr>
            <p:cNvPr id="37" name="TextBox 36">
              <a:extLst>
                <a:ext uri="{FF2B5EF4-FFF2-40B4-BE49-F238E27FC236}">
                  <a16:creationId xmlns:a16="http://schemas.microsoft.com/office/drawing/2014/main" id="{013B6759-D0A8-41B9-AB16-E67C15DBD3DD}"/>
                </a:ext>
              </a:extLst>
            </p:cNvPr>
            <p:cNvSpPr txBox="1"/>
            <p:nvPr/>
          </p:nvSpPr>
          <p:spPr>
            <a:xfrm>
              <a:off x="8037336" y="4134689"/>
              <a:ext cx="420130" cy="369332"/>
            </a:xfrm>
            <a:prstGeom prst="rect">
              <a:avLst/>
            </a:prstGeom>
            <a:solidFill>
              <a:schemeClr val="bg1"/>
            </a:solidFill>
          </p:spPr>
          <p:txBody>
            <a:bodyPr wrap="square" rtlCol="0">
              <a:spAutoFit/>
            </a:bodyPr>
            <a:lstStyle/>
            <a:p>
              <a:endParaRPr lang="en-US" dirty="0"/>
            </a:p>
          </p:txBody>
        </p:sp>
      </p:grpSp>
      <p:grpSp>
        <p:nvGrpSpPr>
          <p:cNvPr id="46" name="Group 45">
            <a:extLst>
              <a:ext uri="{FF2B5EF4-FFF2-40B4-BE49-F238E27FC236}">
                <a16:creationId xmlns:a16="http://schemas.microsoft.com/office/drawing/2014/main" id="{B5CB4272-DD9B-4360-B5F6-43A34F215000}"/>
              </a:ext>
            </a:extLst>
          </p:cNvPr>
          <p:cNvGrpSpPr/>
          <p:nvPr/>
        </p:nvGrpSpPr>
        <p:grpSpPr>
          <a:xfrm>
            <a:off x="6679363" y="2362113"/>
            <a:ext cx="5382381" cy="2675598"/>
            <a:chOff x="6679363" y="2028477"/>
            <a:chExt cx="5382381" cy="2675598"/>
          </a:xfrm>
        </p:grpSpPr>
        <p:grpSp>
          <p:nvGrpSpPr>
            <p:cNvPr id="42" name="Group 41">
              <a:extLst>
                <a:ext uri="{FF2B5EF4-FFF2-40B4-BE49-F238E27FC236}">
                  <a16:creationId xmlns:a16="http://schemas.microsoft.com/office/drawing/2014/main" id="{1BF349AC-5A21-4E6E-A4F4-5EB10FA0B526}"/>
                </a:ext>
              </a:extLst>
            </p:cNvPr>
            <p:cNvGrpSpPr/>
            <p:nvPr/>
          </p:nvGrpSpPr>
          <p:grpSpPr>
            <a:xfrm>
              <a:off x="6937261" y="2533386"/>
              <a:ext cx="4767411" cy="2094155"/>
              <a:chOff x="6937261" y="2533386"/>
              <a:chExt cx="4767411" cy="2094155"/>
            </a:xfrm>
          </p:grpSpPr>
          <p:sp>
            <p:nvSpPr>
              <p:cNvPr id="13" name="TextBox 12"/>
              <p:cNvSpPr txBox="1"/>
              <p:nvPr/>
            </p:nvSpPr>
            <p:spPr>
              <a:xfrm>
                <a:off x="6937261" y="2714080"/>
                <a:ext cx="1870897" cy="400110"/>
              </a:xfrm>
              <a:prstGeom prst="rect">
                <a:avLst/>
              </a:prstGeom>
              <a:noFill/>
            </p:spPr>
            <p:txBody>
              <a:bodyPr wrap="none" rtlCol="0">
                <a:spAutoFit/>
              </a:bodyPr>
              <a:lstStyle/>
              <a:p>
                <a:r>
                  <a:rPr lang="en-US" sz="2000" dirty="0" err="1"/>
                  <a:t>Biot</a:t>
                </a:r>
                <a:r>
                  <a:rPr lang="en-US" sz="2000" dirty="0"/>
                  <a:t>-Savart Law:</a:t>
                </a:r>
              </a:p>
            </p:txBody>
          </p:sp>
          <p:grpSp>
            <p:nvGrpSpPr>
              <p:cNvPr id="16" name="Group 4"/>
              <p:cNvGrpSpPr>
                <a:grpSpLocks noChangeAspect="1"/>
              </p:cNvGrpSpPr>
              <p:nvPr/>
            </p:nvGrpSpPr>
            <p:grpSpPr bwMode="auto">
              <a:xfrm>
                <a:off x="6962294" y="3904512"/>
                <a:ext cx="4742378" cy="723029"/>
                <a:chOff x="466" y="2958"/>
                <a:chExt cx="3555" cy="542"/>
              </a:xfrm>
            </p:grpSpPr>
            <p:sp>
              <p:nvSpPr>
                <p:cNvPr id="18" name="AutoShape 3"/>
                <p:cNvSpPr>
                  <a:spLocks noChangeAspect="1" noChangeArrowheads="1" noTextEdit="1"/>
                </p:cNvSpPr>
                <p:nvPr/>
              </p:nvSpPr>
              <p:spPr bwMode="auto">
                <a:xfrm>
                  <a:off x="466" y="2958"/>
                  <a:ext cx="3555"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73"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6" y="2958"/>
                  <a:ext cx="3559"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4"/>
              <p:cNvGrpSpPr>
                <a:grpSpLocks noChangeAspect="1"/>
              </p:cNvGrpSpPr>
              <p:nvPr/>
            </p:nvGrpSpPr>
            <p:grpSpPr bwMode="auto">
              <a:xfrm>
                <a:off x="8870676" y="2533386"/>
                <a:ext cx="2763090" cy="766077"/>
                <a:chOff x="1827" y="3620"/>
                <a:chExt cx="1908" cy="529"/>
              </a:xfrm>
            </p:grpSpPr>
            <p:sp>
              <p:nvSpPr>
                <p:cNvPr id="28" name="AutoShape 23"/>
                <p:cNvSpPr>
                  <a:spLocks noChangeAspect="1" noChangeArrowheads="1" noTextEdit="1"/>
                </p:cNvSpPr>
                <p:nvPr/>
              </p:nvSpPr>
              <p:spPr bwMode="auto">
                <a:xfrm>
                  <a:off x="1827" y="3620"/>
                  <a:ext cx="1908"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93" name="Picture 2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27" y="3620"/>
                  <a:ext cx="1910"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TextBox 47">
                <a:extLst>
                  <a:ext uri="{FF2B5EF4-FFF2-40B4-BE49-F238E27FC236}">
                    <a16:creationId xmlns:a16="http://schemas.microsoft.com/office/drawing/2014/main" id="{E9140BDB-325D-4251-BFC5-CE30A99FB9EC}"/>
                  </a:ext>
                </a:extLst>
              </p:cNvPr>
              <p:cNvSpPr txBox="1"/>
              <p:nvPr/>
            </p:nvSpPr>
            <p:spPr>
              <a:xfrm>
                <a:off x="6962294" y="3463797"/>
                <a:ext cx="1717137" cy="400110"/>
              </a:xfrm>
              <a:prstGeom prst="rect">
                <a:avLst/>
              </a:prstGeom>
              <a:noFill/>
            </p:spPr>
            <p:txBody>
              <a:bodyPr wrap="none" rtlCol="0">
                <a:spAutoFit/>
              </a:bodyPr>
              <a:lstStyle/>
              <a:p>
                <a:r>
                  <a:rPr lang="en-US" sz="2000" dirty="0"/>
                  <a:t>Induced angle:</a:t>
                </a:r>
              </a:p>
            </p:txBody>
          </p:sp>
        </p:grpSp>
        <p:sp>
          <p:nvSpPr>
            <p:cNvPr id="50" name="Right Bracket 49">
              <a:extLst>
                <a:ext uri="{FF2B5EF4-FFF2-40B4-BE49-F238E27FC236}">
                  <a16:creationId xmlns:a16="http://schemas.microsoft.com/office/drawing/2014/main" id="{FB0E6FA9-593C-4BD6-9C21-A80F2D43BBA6}"/>
                </a:ext>
              </a:extLst>
            </p:cNvPr>
            <p:cNvSpPr/>
            <p:nvPr/>
          </p:nvSpPr>
          <p:spPr>
            <a:xfrm>
              <a:off x="11707908" y="2421924"/>
              <a:ext cx="353836" cy="2282151"/>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ight Bracket 50">
              <a:extLst>
                <a:ext uri="{FF2B5EF4-FFF2-40B4-BE49-F238E27FC236}">
                  <a16:creationId xmlns:a16="http://schemas.microsoft.com/office/drawing/2014/main" id="{3374DDDC-E0FF-4D50-9356-B79DB3927F51}"/>
                </a:ext>
              </a:extLst>
            </p:cNvPr>
            <p:cNvSpPr/>
            <p:nvPr/>
          </p:nvSpPr>
          <p:spPr>
            <a:xfrm flipH="1">
              <a:off x="6679363" y="2421925"/>
              <a:ext cx="389771" cy="2282150"/>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8CD92AE0-C8C7-4D39-8A08-A5F01BF3C1E4}"/>
                </a:ext>
              </a:extLst>
            </p:cNvPr>
            <p:cNvSpPr/>
            <p:nvPr/>
          </p:nvSpPr>
          <p:spPr>
            <a:xfrm>
              <a:off x="8587381" y="2028477"/>
              <a:ext cx="1559658" cy="461665"/>
            </a:xfrm>
            <a:prstGeom prst="rect">
              <a:avLst/>
            </a:prstGeom>
          </p:spPr>
          <p:txBody>
            <a:bodyPr wrap="none">
              <a:spAutoFit/>
            </a:bodyPr>
            <a:lstStyle/>
            <a:p>
              <a:r>
                <a:rPr lang="en-US" sz="2400" dirty="0">
                  <a:solidFill>
                    <a:schemeClr val="accent1">
                      <a:lumMod val="75000"/>
                    </a:schemeClr>
                  </a:solidFill>
                </a:rPr>
                <a:t>Downwash</a:t>
              </a:r>
            </a:p>
          </p:txBody>
        </p:sp>
      </p:grpSp>
      <p:sp>
        <p:nvSpPr>
          <p:cNvPr id="47" name="TextBox 46">
            <a:extLst>
              <a:ext uri="{FF2B5EF4-FFF2-40B4-BE49-F238E27FC236}">
                <a16:creationId xmlns:a16="http://schemas.microsoft.com/office/drawing/2014/main" id="{18679784-97B1-44AD-885F-96B7B6DDB055}"/>
              </a:ext>
            </a:extLst>
          </p:cNvPr>
          <p:cNvSpPr txBox="1"/>
          <p:nvPr/>
        </p:nvSpPr>
        <p:spPr>
          <a:xfrm>
            <a:off x="5361203" y="3639355"/>
            <a:ext cx="871691" cy="707886"/>
          </a:xfrm>
          <a:prstGeom prst="rect">
            <a:avLst/>
          </a:prstGeom>
          <a:noFill/>
        </p:spPr>
        <p:txBody>
          <a:bodyPr wrap="square" rtlCol="0">
            <a:spAutoFit/>
          </a:bodyPr>
          <a:lstStyle/>
          <a:p>
            <a:r>
              <a:rPr lang="en-US" sz="4000" dirty="0">
                <a:solidFill>
                  <a:schemeClr val="accent1">
                    <a:lumMod val="75000"/>
                  </a:schemeClr>
                </a:solidFill>
              </a:rPr>
              <a:t>&amp;</a:t>
            </a:r>
          </a:p>
        </p:txBody>
      </p:sp>
      <p:grpSp>
        <p:nvGrpSpPr>
          <p:cNvPr id="57" name="Group 56">
            <a:extLst>
              <a:ext uri="{FF2B5EF4-FFF2-40B4-BE49-F238E27FC236}">
                <a16:creationId xmlns:a16="http://schemas.microsoft.com/office/drawing/2014/main" id="{CF72763B-B9C1-4262-867A-220EC9AEFC54}"/>
              </a:ext>
            </a:extLst>
          </p:cNvPr>
          <p:cNvGrpSpPr/>
          <p:nvPr/>
        </p:nvGrpSpPr>
        <p:grpSpPr>
          <a:xfrm>
            <a:off x="6763002" y="1057213"/>
            <a:ext cx="5143271" cy="839944"/>
            <a:chOff x="167393" y="897474"/>
            <a:chExt cx="5143271" cy="839944"/>
          </a:xfrm>
        </p:grpSpPr>
        <p:sp>
          <p:nvSpPr>
            <p:cNvPr id="58" name="TextBox 57">
              <a:extLst>
                <a:ext uri="{FF2B5EF4-FFF2-40B4-BE49-F238E27FC236}">
                  <a16:creationId xmlns:a16="http://schemas.microsoft.com/office/drawing/2014/main" id="{8D509543-5927-4439-B33D-5B6355433D04}"/>
                </a:ext>
              </a:extLst>
            </p:cNvPr>
            <p:cNvSpPr txBox="1"/>
            <p:nvPr/>
          </p:nvSpPr>
          <p:spPr>
            <a:xfrm>
              <a:off x="167393" y="1117391"/>
              <a:ext cx="1444370" cy="400111"/>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Total lift:</a:t>
              </a:r>
            </a:p>
          </p:txBody>
        </p:sp>
        <p:grpSp>
          <p:nvGrpSpPr>
            <p:cNvPr id="59" name="Group 4">
              <a:extLst>
                <a:ext uri="{FF2B5EF4-FFF2-40B4-BE49-F238E27FC236}">
                  <a16:creationId xmlns:a16="http://schemas.microsoft.com/office/drawing/2014/main" id="{BFED5A2C-25A4-4A5D-AC77-3FF1C61E42F3}"/>
                </a:ext>
              </a:extLst>
            </p:cNvPr>
            <p:cNvGrpSpPr>
              <a:grpSpLocks noChangeAspect="1"/>
            </p:cNvGrpSpPr>
            <p:nvPr/>
          </p:nvGrpSpPr>
          <p:grpSpPr bwMode="auto">
            <a:xfrm>
              <a:off x="1508597" y="897474"/>
              <a:ext cx="3802067" cy="839944"/>
              <a:chOff x="2676" y="1549"/>
              <a:chExt cx="2440" cy="576"/>
            </a:xfrm>
          </p:grpSpPr>
          <p:pic>
            <p:nvPicPr>
              <p:cNvPr id="60" name="Picture 5">
                <a:extLst>
                  <a:ext uri="{FF2B5EF4-FFF2-40B4-BE49-F238E27FC236}">
                    <a16:creationId xmlns:a16="http://schemas.microsoft.com/office/drawing/2014/main" id="{40569E25-0296-4B15-A476-C8E2ACF969F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686" y="1581"/>
                <a:ext cx="229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AutoShape 3">
                <a:extLst>
                  <a:ext uri="{FF2B5EF4-FFF2-40B4-BE49-F238E27FC236}">
                    <a16:creationId xmlns:a16="http://schemas.microsoft.com/office/drawing/2014/main" id="{FAD9621E-3695-4104-8BC6-0585752F7BEF}"/>
                  </a:ext>
                </a:extLst>
              </p:cNvPr>
              <p:cNvSpPr>
                <a:spLocks noChangeAspect="1" noChangeArrowheads="1" noTextEdit="1"/>
              </p:cNvSpPr>
              <p:nvPr/>
            </p:nvSpPr>
            <p:spPr bwMode="auto">
              <a:xfrm>
                <a:off x="2676" y="1549"/>
                <a:ext cx="24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AD36CBA0-5425-414A-A4D1-D4C4D8540077}"/>
              </a:ext>
            </a:extLst>
          </p:cNvPr>
          <p:cNvGrpSpPr/>
          <p:nvPr/>
        </p:nvGrpSpPr>
        <p:grpSpPr>
          <a:xfrm>
            <a:off x="634767" y="2651514"/>
            <a:ext cx="4305572" cy="2423265"/>
            <a:chOff x="634767" y="2651514"/>
            <a:chExt cx="4305572" cy="2423265"/>
          </a:xfrm>
        </p:grpSpPr>
        <p:grpSp>
          <p:nvGrpSpPr>
            <p:cNvPr id="44" name="Group 43">
              <a:extLst>
                <a:ext uri="{FF2B5EF4-FFF2-40B4-BE49-F238E27FC236}">
                  <a16:creationId xmlns:a16="http://schemas.microsoft.com/office/drawing/2014/main" id="{510DD87C-CFCB-4DEA-BEEB-3426B8F9C9A1}"/>
                </a:ext>
              </a:extLst>
            </p:cNvPr>
            <p:cNvGrpSpPr/>
            <p:nvPr/>
          </p:nvGrpSpPr>
          <p:grpSpPr>
            <a:xfrm>
              <a:off x="634767" y="2651514"/>
              <a:ext cx="3887802" cy="2423265"/>
              <a:chOff x="634767" y="2602086"/>
              <a:chExt cx="3887802" cy="2423265"/>
            </a:xfrm>
          </p:grpSpPr>
          <p:grpSp>
            <p:nvGrpSpPr>
              <p:cNvPr id="33" name="Group 32">
                <a:extLst>
                  <a:ext uri="{FF2B5EF4-FFF2-40B4-BE49-F238E27FC236}">
                    <a16:creationId xmlns:a16="http://schemas.microsoft.com/office/drawing/2014/main" id="{CC8F563B-5C87-44E2-A566-CA2C117EB7E7}"/>
                  </a:ext>
                </a:extLst>
              </p:cNvPr>
              <p:cNvGrpSpPr/>
              <p:nvPr/>
            </p:nvGrpSpPr>
            <p:grpSpPr>
              <a:xfrm>
                <a:off x="747226" y="3187912"/>
                <a:ext cx="3577639" cy="1640113"/>
                <a:chOff x="747226" y="3639912"/>
                <a:chExt cx="3577639" cy="1640113"/>
              </a:xfrm>
            </p:grpSpPr>
            <p:pic>
              <p:nvPicPr>
                <p:cNvPr id="11" name="Picture 10"/>
                <p:cNvPicPr>
                  <a:picLocks noChangeAspect="1"/>
                </p:cNvPicPr>
                <p:nvPr/>
              </p:nvPicPr>
              <p:blipFill>
                <a:blip r:embed="rId9"/>
                <a:stretch>
                  <a:fillRect/>
                </a:stretch>
              </p:blipFill>
              <p:spPr>
                <a:xfrm>
                  <a:off x="983566" y="3639912"/>
                  <a:ext cx="2976113" cy="428568"/>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1129035" y="4867155"/>
                      <a:ext cx="3195830" cy="4128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400" i="1" smtClean="0">
                                    <a:latin typeface="Cambria Math" panose="02040503050406030204" pitchFamily="18" charset="0"/>
                                  </a:rPr>
                                </m:ctrlPr>
                              </m:sSupPr>
                              <m:e>
                                <m:r>
                                  <m:rPr>
                                    <m:sty m:val="p"/>
                                  </m:rPr>
                                  <a:rPr lang="el-GR" sz="2400" i="1">
                                    <a:latin typeface="Cambria Math" panose="02040503050406030204" pitchFamily="18" charset="0"/>
                                  </a:rPr>
                                  <m:t>α</m:t>
                                </m:r>
                              </m:e>
                              <m:sup>
                                <m:r>
                                  <a:rPr lang="en-US" sz="2400" b="0" i="1" smtClean="0">
                                    <a:latin typeface="Cambria Math" panose="02040503050406030204" pitchFamily="18" charset="0"/>
                                  </a:rPr>
                                  <m:t>∗</m:t>
                                </m:r>
                              </m:sup>
                            </m:sSup>
                            <m:r>
                              <a:rPr lang="en-US" sz="2400" i="1" smtClean="0">
                                <a:latin typeface="Cambria Math" panose="02040503050406030204" pitchFamily="18" charset="0"/>
                              </a:rPr>
                              <m:t>=</m:t>
                            </m:r>
                            <m:func>
                              <m:funcPr>
                                <m:ctrlPr>
                                  <a:rPr lang="en-US" sz="2400" i="1" smtClean="0">
                                    <a:latin typeface="Cambria Math" panose="02040503050406030204" pitchFamily="18" charset="0"/>
                                  </a:rPr>
                                </m:ctrlPr>
                              </m:funcPr>
                              <m:fName>
                                <m:sSup>
                                  <m:sSupPr>
                                    <m:ctrlPr>
                                      <a:rPr lang="en-US" sz="2400" i="1" smtClean="0">
                                        <a:latin typeface="Cambria Math" panose="02040503050406030204" pitchFamily="18" charset="0"/>
                                      </a:rPr>
                                    </m:ctrlPr>
                                  </m:sSupPr>
                                  <m:e>
                                    <m:r>
                                      <m:rPr>
                                        <m:sty m:val="p"/>
                                      </m:rPr>
                                      <a:rPr lang="en-US" sz="2400" i="0" smtClean="0">
                                        <a:latin typeface="Cambria Math" panose="02040503050406030204" pitchFamily="18" charset="0"/>
                                      </a:rPr>
                                      <m:t>tan</m:t>
                                    </m:r>
                                  </m:e>
                                  <m:sup>
                                    <m:r>
                                      <a:rPr lang="en-US" sz="2400" i="1" smtClean="0">
                                        <a:latin typeface="Cambria Math" panose="02040503050406030204" pitchFamily="18" charset="0"/>
                                      </a:rPr>
                                      <m:t>−1</m:t>
                                    </m:r>
                                  </m:sup>
                                </m:sSup>
                              </m:fName>
                              <m:e>
                                <m:r>
                                  <a:rPr lang="en-US" sz="2400" b="0" i="1" smtClean="0">
                                    <a:latin typeface="Cambria Math" panose="02040503050406030204" pitchFamily="18" charset="0"/>
                                  </a:rPr>
                                  <m:t>(1/</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m:rPr>
                                        <m:sty m:val="p"/>
                                      </m:rPr>
                                      <a:rPr lang="el-GR" sz="2400" b="0" i="1" smtClean="0">
                                        <a:latin typeface="Cambria Math" panose="02040503050406030204" pitchFamily="18" charset="0"/>
                                      </a:rPr>
                                      <m:t>α</m:t>
                                    </m:r>
                                    <m:r>
                                      <a:rPr lang="en-US" sz="2400" b="0" i="1" smtClean="0">
                                        <a:latin typeface="Cambria Math" panose="02040503050406030204" pitchFamily="18" charset="0"/>
                                      </a:rPr>
                                      <m:t>)</m:t>
                                    </m:r>
                                  </m:e>
                                </m:func>
                              </m:e>
                            </m:func>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129035" y="4867155"/>
                      <a:ext cx="3195830" cy="412870"/>
                    </a:xfrm>
                    <a:prstGeom prst="rect">
                      <a:avLst/>
                    </a:prstGeom>
                    <a:blipFill>
                      <a:blip r:embed="rId10"/>
                      <a:stretch>
                        <a:fillRect/>
                      </a:stretch>
                    </a:blipFill>
                  </p:spPr>
                  <p:txBody>
                    <a:bodyPr/>
                    <a:lstStyle/>
                    <a:p>
                      <a:r>
                        <a:rPr lang="en-US">
                          <a:noFill/>
                        </a:rPr>
                        <a:t> </a:t>
                      </a:r>
                    </a:p>
                  </p:txBody>
                </p:sp>
              </mc:Fallback>
            </mc:AlternateContent>
            <p:sp>
              <p:nvSpPr>
                <p:cNvPr id="17" name="TextBox 16"/>
                <p:cNvSpPr txBox="1"/>
                <p:nvPr/>
              </p:nvSpPr>
              <p:spPr>
                <a:xfrm>
                  <a:off x="747226" y="4422395"/>
                  <a:ext cx="3367574" cy="400110"/>
                </a:xfrm>
                <a:prstGeom prst="rect">
                  <a:avLst/>
                </a:prstGeom>
                <a:noFill/>
              </p:spPr>
              <p:txBody>
                <a:bodyPr wrap="square" rtlCol="0">
                  <a:spAutoFit/>
                </a:bodyPr>
                <a:lstStyle/>
                <a:p>
                  <a:r>
                    <a:rPr lang="el-GR" sz="2000" dirty="0"/>
                    <a:t>α</a:t>
                  </a:r>
                  <a:r>
                    <a:rPr lang="en-US" sz="2000" dirty="0"/>
                    <a:t> scaled by near-wake flow:</a:t>
                  </a:r>
                </a:p>
              </p:txBody>
            </p:sp>
          </p:grpSp>
          <p:sp>
            <p:nvSpPr>
              <p:cNvPr id="39" name="Right Bracket 38">
                <a:extLst>
                  <a:ext uri="{FF2B5EF4-FFF2-40B4-BE49-F238E27FC236}">
                    <a16:creationId xmlns:a16="http://schemas.microsoft.com/office/drawing/2014/main" id="{8BAC3D20-875C-4EA4-891C-4DC8EE0937FC}"/>
                  </a:ext>
                </a:extLst>
              </p:cNvPr>
              <p:cNvSpPr/>
              <p:nvPr/>
            </p:nvSpPr>
            <p:spPr>
              <a:xfrm>
                <a:off x="4102439" y="2990332"/>
                <a:ext cx="420130" cy="2035019"/>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ket 44">
                <a:extLst>
                  <a:ext uri="{FF2B5EF4-FFF2-40B4-BE49-F238E27FC236}">
                    <a16:creationId xmlns:a16="http://schemas.microsoft.com/office/drawing/2014/main" id="{2027C393-0587-425E-A8D1-EF78B856DB69}"/>
                  </a:ext>
                </a:extLst>
              </p:cNvPr>
              <p:cNvSpPr/>
              <p:nvPr/>
            </p:nvSpPr>
            <p:spPr>
              <a:xfrm flipH="1">
                <a:off x="634767" y="2990332"/>
                <a:ext cx="420130" cy="2035019"/>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9F36E4F3-D511-492F-9895-22D63B614D3E}"/>
                  </a:ext>
                </a:extLst>
              </p:cNvPr>
              <p:cNvSpPr txBox="1"/>
              <p:nvPr/>
            </p:nvSpPr>
            <p:spPr>
              <a:xfrm>
                <a:off x="932979" y="2602086"/>
                <a:ext cx="3385865" cy="461665"/>
              </a:xfrm>
              <a:prstGeom prst="rect">
                <a:avLst/>
              </a:prstGeom>
              <a:noFill/>
            </p:spPr>
            <p:txBody>
              <a:bodyPr wrap="square" rtlCol="0">
                <a:spAutoFit/>
              </a:bodyPr>
              <a:lstStyle/>
              <a:p>
                <a:r>
                  <a:rPr lang="en-US" sz="2400" dirty="0">
                    <a:solidFill>
                      <a:schemeClr val="accent1">
                        <a:lumMod val="75000"/>
                      </a:schemeClr>
                    </a:solidFill>
                  </a:rPr>
                  <a:t>Modified angle-of-attack</a:t>
                </a:r>
              </a:p>
            </p:txBody>
          </p:sp>
        </p:grpSp>
        <p:sp>
          <p:nvSpPr>
            <p:cNvPr id="4" name="TextBox 3"/>
            <p:cNvSpPr txBox="1"/>
            <p:nvPr/>
          </p:nvSpPr>
          <p:spPr>
            <a:xfrm>
              <a:off x="2934754" y="3654044"/>
              <a:ext cx="2005585" cy="400110"/>
            </a:xfrm>
            <a:prstGeom prst="rect">
              <a:avLst/>
            </a:prstGeom>
            <a:noFill/>
          </p:spPr>
          <p:txBody>
            <a:bodyPr wrap="square" rtlCol="0">
              <a:spAutoFit/>
            </a:bodyPr>
            <a:lstStyle/>
            <a:p>
              <a:r>
                <a:rPr lang="en-US" sz="2000" dirty="0"/>
                <a:t>Induced angle</a:t>
              </a:r>
            </a:p>
          </p:txBody>
        </p:sp>
      </p:grpSp>
      <p:sp>
        <p:nvSpPr>
          <p:cNvPr id="2" name="Rectangle 1">
            <a:extLst>
              <a:ext uri="{FF2B5EF4-FFF2-40B4-BE49-F238E27FC236}">
                <a16:creationId xmlns:a16="http://schemas.microsoft.com/office/drawing/2014/main" id="{61383C33-BFEB-401C-A0C4-29796F2849BD}"/>
              </a:ext>
            </a:extLst>
          </p:cNvPr>
          <p:cNvSpPr/>
          <p:nvPr/>
        </p:nvSpPr>
        <p:spPr>
          <a:xfrm>
            <a:off x="6763002" y="1037445"/>
            <a:ext cx="5028505" cy="972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464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88503" y="28086"/>
            <a:ext cx="5584093" cy="707886"/>
          </a:xfrm>
          <a:prstGeom prst="rect">
            <a:avLst/>
          </a:prstGeom>
          <a:noFill/>
        </p:spPr>
        <p:txBody>
          <a:bodyPr wrap="none" rtlCol="0">
            <a:spAutoFit/>
          </a:bodyPr>
          <a:lstStyle/>
          <a:p>
            <a:r>
              <a:rPr lang="en-US" sz="4000" dirty="0">
                <a:solidFill>
                  <a:schemeClr val="accent1">
                    <a:lumMod val="75000"/>
                  </a:schemeClr>
                </a:solidFill>
              </a:rPr>
              <a:t>Unsteady lift comparisons</a:t>
            </a:r>
          </a:p>
        </p:txBody>
      </p:sp>
      <p:sp>
        <p:nvSpPr>
          <p:cNvPr id="3" name="TextBox 2"/>
          <p:cNvSpPr txBox="1"/>
          <p:nvPr/>
        </p:nvSpPr>
        <p:spPr>
          <a:xfrm>
            <a:off x="10274072" y="1693988"/>
            <a:ext cx="1305165" cy="369332"/>
          </a:xfrm>
          <a:prstGeom prst="rect">
            <a:avLst/>
          </a:prstGeom>
          <a:noFill/>
        </p:spPr>
        <p:txBody>
          <a:bodyPr wrap="none" rtlCol="0">
            <a:spAutoFit/>
          </a:bodyPr>
          <a:lstStyle/>
          <a:p>
            <a:r>
              <a:rPr lang="en-US" dirty="0">
                <a:sym typeface="Symbol" panose="05050102010706020507" pitchFamily="18" charset="2"/>
              </a:rPr>
              <a:t>-----  Model </a:t>
            </a:r>
            <a:endParaRPr lang="en-US" dirty="0"/>
          </a:p>
        </p:txBody>
      </p:sp>
      <p:cxnSp>
        <p:nvCxnSpPr>
          <p:cNvPr id="4" name="Straight Connector 3"/>
          <p:cNvCxnSpPr/>
          <p:nvPr/>
        </p:nvCxnSpPr>
        <p:spPr>
          <a:xfrm>
            <a:off x="10364617" y="2566640"/>
            <a:ext cx="362309" cy="0"/>
          </a:xfrm>
          <a:prstGeom prst="line">
            <a:avLst/>
          </a:prstGeom>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10726925" y="2259807"/>
            <a:ext cx="1273485" cy="646331"/>
          </a:xfrm>
          <a:prstGeom prst="rect">
            <a:avLst/>
          </a:prstGeom>
          <a:noFill/>
        </p:spPr>
        <p:txBody>
          <a:bodyPr wrap="square" rtlCol="0">
            <a:spAutoFit/>
          </a:bodyPr>
          <a:lstStyle/>
          <a:p>
            <a:r>
              <a:rPr lang="en-US" dirty="0"/>
              <a:t>Experiment/simulation</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r="49485"/>
          <a:stretch/>
        </p:blipFill>
        <p:spPr>
          <a:xfrm>
            <a:off x="126682" y="735972"/>
            <a:ext cx="5013489" cy="3826388"/>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l="54955"/>
          <a:stretch/>
        </p:blipFill>
        <p:spPr>
          <a:xfrm>
            <a:off x="5503817" y="739350"/>
            <a:ext cx="4236081" cy="382300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902932" y="940658"/>
                <a:ext cx="1004827" cy="707886"/>
              </a:xfrm>
              <a:prstGeom prst="rect">
                <a:avLst/>
              </a:prstGeom>
              <a:noFill/>
            </p:spPr>
            <p:txBody>
              <a:bodyPr wrap="none" rtlCol="0">
                <a:spAutoFit/>
              </a:bodyPr>
              <a:lstStyle/>
              <a:p>
                <a:r>
                  <a:rPr lang="en-US" sz="2000" dirty="0"/>
                  <a:t>AR 2 </a:t>
                </a:r>
              </a:p>
              <a:p>
                <a:r>
                  <a:rPr lang="el-GR" sz="2000" dirty="0"/>
                  <a:t>α</a:t>
                </a:r>
                <a14:m>
                  <m:oMath xmlns:m="http://schemas.openxmlformats.org/officeDocument/2006/math">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45</m:t>
                        </m:r>
                      </m:e>
                      <m:sup>
                        <m:r>
                          <a:rPr lang="en-US" sz="2000" b="0" i="1" smtClean="0">
                            <a:latin typeface="Cambria Math" panose="02040503050406030204" pitchFamily="18" charset="0"/>
                          </a:rPr>
                          <m:t>𝑜</m:t>
                        </m:r>
                      </m:sup>
                    </m:sSup>
                  </m:oMath>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902932" y="940658"/>
                <a:ext cx="1004827" cy="707886"/>
              </a:xfrm>
              <a:prstGeom prst="rect">
                <a:avLst/>
              </a:prstGeom>
              <a:blipFill>
                <a:blip r:embed="rId4"/>
                <a:stretch>
                  <a:fillRect l="-6061"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735138" y="940658"/>
                <a:ext cx="1350050" cy="707886"/>
              </a:xfrm>
              <a:prstGeom prst="rect">
                <a:avLst/>
              </a:prstGeom>
              <a:noFill/>
            </p:spPr>
            <p:txBody>
              <a:bodyPr wrap="none" rtlCol="0">
                <a:spAutoFit/>
              </a:bodyPr>
              <a:lstStyle/>
              <a:p>
                <a:r>
                  <a:rPr lang="en-US" sz="2000" dirty="0"/>
                  <a:t>AR = 4, 3, 2</a:t>
                </a:r>
              </a:p>
              <a:p>
                <a:r>
                  <a:rPr lang="el-GR" sz="2000" dirty="0"/>
                  <a:t>α</a:t>
                </a:r>
                <a14:m>
                  <m:oMath xmlns:m="http://schemas.openxmlformats.org/officeDocument/2006/math">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45</m:t>
                        </m:r>
                      </m:e>
                      <m:sup>
                        <m:r>
                          <a:rPr lang="en-US" sz="2000" i="1">
                            <a:latin typeface="Cambria Math" panose="02040503050406030204" pitchFamily="18" charset="0"/>
                          </a:rPr>
                          <m:t>𝑜</m:t>
                        </m:r>
                      </m:sup>
                    </m:sSup>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735138" y="940658"/>
                <a:ext cx="1350050" cy="707886"/>
              </a:xfrm>
              <a:prstGeom prst="rect">
                <a:avLst/>
              </a:prstGeom>
              <a:blipFill>
                <a:blip r:embed="rId5"/>
                <a:stretch>
                  <a:fillRect l="-4977" t="-4310" r="-3620" b="-14655"/>
                </a:stretch>
              </a:blipFill>
            </p:spPr>
            <p:txBody>
              <a:bodyPr/>
              <a:lstStyle/>
              <a:p>
                <a:r>
                  <a:rPr lang="en-US">
                    <a:noFill/>
                  </a:rPr>
                  <a:t> </a:t>
                </a:r>
              </a:p>
            </p:txBody>
          </p:sp>
        </mc:Fallback>
      </mc:AlternateContent>
      <p:sp>
        <p:nvSpPr>
          <p:cNvPr id="11" name="Rectangle 10"/>
          <p:cNvSpPr/>
          <p:nvPr/>
        </p:nvSpPr>
        <p:spPr>
          <a:xfrm>
            <a:off x="126681" y="735972"/>
            <a:ext cx="378416" cy="370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67356" y="4287607"/>
            <a:ext cx="3246718" cy="2511934"/>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4942957" y="5609157"/>
                <a:ext cx="1004827" cy="707886"/>
              </a:xfrm>
              <a:prstGeom prst="rect">
                <a:avLst/>
              </a:prstGeom>
              <a:noFill/>
            </p:spPr>
            <p:txBody>
              <a:bodyPr wrap="none" rtlCol="0">
                <a:spAutoFit/>
              </a:bodyPr>
              <a:lstStyle/>
              <a:p>
                <a:r>
                  <a:rPr lang="en-US" sz="2000" dirty="0"/>
                  <a:t>AR 2 </a:t>
                </a:r>
              </a:p>
              <a:p>
                <a:r>
                  <a:rPr lang="el-GR" sz="2000" dirty="0"/>
                  <a:t>α</a:t>
                </a:r>
                <a14:m>
                  <m:oMath xmlns:m="http://schemas.openxmlformats.org/officeDocument/2006/math">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60</m:t>
                        </m:r>
                      </m:e>
                      <m:sup>
                        <m:r>
                          <a:rPr lang="en-US" sz="2000" b="0" i="1" smtClean="0">
                            <a:latin typeface="Cambria Math" panose="02040503050406030204" pitchFamily="18" charset="0"/>
                          </a:rPr>
                          <m:t>𝑜</m:t>
                        </m:r>
                      </m:sup>
                    </m:sSup>
                  </m:oMath>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42957" y="5609157"/>
                <a:ext cx="1004827" cy="707886"/>
              </a:xfrm>
              <a:prstGeom prst="rect">
                <a:avLst/>
              </a:prstGeom>
              <a:blipFill>
                <a:blip r:embed="rId7"/>
                <a:stretch>
                  <a:fillRect l="-6667" t="-4310" b="-14655"/>
                </a:stretch>
              </a:blipFill>
            </p:spPr>
            <p:txBody>
              <a:bodyPr/>
              <a:lstStyle/>
              <a:p>
                <a:r>
                  <a:rPr lang="en-US">
                    <a:noFill/>
                  </a:rPr>
                  <a:t> </a:t>
                </a:r>
              </a:p>
            </p:txBody>
          </p:sp>
        </mc:Fallback>
      </mc:AlternateContent>
      <p:sp>
        <p:nvSpPr>
          <p:cNvPr id="17" name="Rectangle 16"/>
          <p:cNvSpPr/>
          <p:nvPr/>
        </p:nvSpPr>
        <p:spPr>
          <a:xfrm>
            <a:off x="3698635" y="4313469"/>
            <a:ext cx="260806"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96500" y="5107771"/>
            <a:ext cx="2786248" cy="1015663"/>
          </a:xfrm>
          <a:prstGeom prst="rect">
            <a:avLst/>
          </a:prstGeom>
        </p:spPr>
        <p:txBody>
          <a:bodyPr wrap="square">
            <a:spAutoFit/>
          </a:bodyPr>
          <a:lstStyle/>
          <a:p>
            <a:pPr marL="285750" indent="-285750">
              <a:buFont typeface="Arial" panose="020B0604020202020204" pitchFamily="34" charset="0"/>
              <a:buChar char="•"/>
            </a:pPr>
            <a:r>
              <a:rPr lang="en-US" sz="2000" dirty="0"/>
              <a:t>Within 18% deviation during wing’s steady motion.</a:t>
            </a:r>
          </a:p>
        </p:txBody>
      </p:sp>
      <p:sp>
        <p:nvSpPr>
          <p:cNvPr id="8" name="Slide Number Placeholder 7">
            <a:extLst>
              <a:ext uri="{FF2B5EF4-FFF2-40B4-BE49-F238E27FC236}">
                <a16:creationId xmlns:a16="http://schemas.microsoft.com/office/drawing/2014/main" id="{EF273249-B10D-4447-8589-450470D2E738}"/>
              </a:ext>
            </a:extLst>
          </p:cNvPr>
          <p:cNvSpPr>
            <a:spLocks noGrp="1"/>
          </p:cNvSpPr>
          <p:nvPr>
            <p:ph type="sldNum" sz="quarter" idx="12"/>
          </p:nvPr>
        </p:nvSpPr>
        <p:spPr>
          <a:xfrm>
            <a:off x="9355325" y="6447383"/>
            <a:ext cx="2743200" cy="365125"/>
          </a:xfrm>
        </p:spPr>
        <p:txBody>
          <a:bodyPr/>
          <a:lstStyle/>
          <a:p>
            <a:fld id="{15530B12-77AA-4F8A-BB96-7B022F2BE984}" type="slidenum">
              <a:rPr lang="en-US" smtClean="0"/>
              <a:t>14</a:t>
            </a:fld>
            <a:endParaRPr lang="en-US" dirty="0"/>
          </a:p>
        </p:txBody>
      </p:sp>
      <p:grpSp>
        <p:nvGrpSpPr>
          <p:cNvPr id="27" name="Group 26">
            <a:extLst>
              <a:ext uri="{FF2B5EF4-FFF2-40B4-BE49-F238E27FC236}">
                <a16:creationId xmlns:a16="http://schemas.microsoft.com/office/drawing/2014/main" id="{00183C9E-0406-4D24-A86F-C5238E7D57C5}"/>
              </a:ext>
            </a:extLst>
          </p:cNvPr>
          <p:cNvGrpSpPr/>
          <p:nvPr/>
        </p:nvGrpSpPr>
        <p:grpSpPr>
          <a:xfrm>
            <a:off x="7855751" y="4256625"/>
            <a:ext cx="3768293" cy="2544531"/>
            <a:chOff x="7855751" y="4268982"/>
            <a:chExt cx="3768293" cy="2544531"/>
          </a:xfrm>
        </p:grpSpPr>
        <p:grpSp>
          <p:nvGrpSpPr>
            <p:cNvPr id="23" name="Group 22">
              <a:extLst>
                <a:ext uri="{FF2B5EF4-FFF2-40B4-BE49-F238E27FC236}">
                  <a16:creationId xmlns:a16="http://schemas.microsoft.com/office/drawing/2014/main" id="{42B5FED7-237C-4FAD-94DC-94F18AF895FD}"/>
                </a:ext>
              </a:extLst>
            </p:cNvPr>
            <p:cNvGrpSpPr/>
            <p:nvPr/>
          </p:nvGrpSpPr>
          <p:grpSpPr>
            <a:xfrm>
              <a:off x="7855751" y="4268982"/>
              <a:ext cx="3768293" cy="2544531"/>
              <a:chOff x="7884497" y="4339714"/>
              <a:chExt cx="3768293" cy="2544531"/>
            </a:xfrm>
          </p:grpSpPr>
          <p:pic>
            <p:nvPicPr>
              <p:cNvPr id="24" name="Picture 23">
                <a:extLst>
                  <a:ext uri="{FF2B5EF4-FFF2-40B4-BE49-F238E27FC236}">
                    <a16:creationId xmlns:a16="http://schemas.microsoft.com/office/drawing/2014/main" id="{993BAF95-9659-40A4-BF77-DE0D34C654F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0196" y="4339714"/>
                <a:ext cx="3422594" cy="2544531"/>
              </a:xfrm>
              <a:prstGeom prst="rect">
                <a:avLst/>
              </a:prstGeom>
            </p:spPr>
          </p:pic>
          <p:pic>
            <p:nvPicPr>
              <p:cNvPr id="25" name="Picture 24">
                <a:extLst>
                  <a:ext uri="{FF2B5EF4-FFF2-40B4-BE49-F238E27FC236}">
                    <a16:creationId xmlns:a16="http://schemas.microsoft.com/office/drawing/2014/main" id="{3172C09F-135B-4D81-8799-72B5F8AD2577}"/>
                  </a:ext>
                </a:extLst>
              </p:cNvPr>
              <p:cNvPicPr>
                <a:picLocks noChangeAspect="1"/>
              </p:cNvPicPr>
              <p:nvPr/>
            </p:nvPicPr>
            <p:blipFill>
              <a:blip r:embed="rId9"/>
              <a:stretch>
                <a:fillRect/>
              </a:stretch>
            </p:blipFill>
            <p:spPr>
              <a:xfrm>
                <a:off x="7884497" y="5205139"/>
                <a:ext cx="390929" cy="495680"/>
              </a:xfrm>
              <a:prstGeom prst="rect">
                <a:avLst/>
              </a:prstGeom>
            </p:spPr>
          </p:pic>
        </p:grpSp>
        <p:sp>
          <p:nvSpPr>
            <p:cNvPr id="26" name="TextBox 25">
              <a:extLst>
                <a:ext uri="{FF2B5EF4-FFF2-40B4-BE49-F238E27FC236}">
                  <a16:creationId xmlns:a16="http://schemas.microsoft.com/office/drawing/2014/main" id="{261A599C-D7A1-4638-AAE4-081A02FC7B39}"/>
                </a:ext>
              </a:extLst>
            </p:cNvPr>
            <p:cNvSpPr txBox="1"/>
            <p:nvPr/>
          </p:nvSpPr>
          <p:spPr>
            <a:xfrm>
              <a:off x="8995880" y="4443146"/>
              <a:ext cx="2088815" cy="400110"/>
            </a:xfrm>
            <a:prstGeom prst="rect">
              <a:avLst/>
            </a:prstGeom>
            <a:noFill/>
          </p:spPr>
          <p:txBody>
            <a:bodyPr wrap="square" rtlCol="0">
              <a:spAutoFit/>
            </a:bodyPr>
            <a:lstStyle/>
            <a:p>
              <a:r>
                <a:rPr lang="en-US" sz="2000" dirty="0"/>
                <a:t>Motion Profiles</a:t>
              </a:r>
            </a:p>
          </p:txBody>
        </p:sp>
      </p:grpSp>
      <p:sp>
        <p:nvSpPr>
          <p:cNvPr id="28" name="Rectangle 27">
            <a:extLst>
              <a:ext uri="{FF2B5EF4-FFF2-40B4-BE49-F238E27FC236}">
                <a16:creationId xmlns:a16="http://schemas.microsoft.com/office/drawing/2014/main" id="{4B478C5A-4548-432C-A22E-8A017712819B}"/>
              </a:ext>
            </a:extLst>
          </p:cNvPr>
          <p:cNvSpPr/>
          <p:nvPr/>
        </p:nvSpPr>
        <p:spPr>
          <a:xfrm>
            <a:off x="613917" y="4716426"/>
            <a:ext cx="2442400" cy="400110"/>
          </a:xfrm>
          <a:prstGeom prst="rect">
            <a:avLst/>
          </a:prstGeom>
        </p:spPr>
        <p:txBody>
          <a:bodyPr wrap="none">
            <a:spAutoFit/>
          </a:bodyPr>
          <a:lstStyle/>
          <a:p>
            <a:pPr marL="285750" indent="-285750">
              <a:buFont typeface="Arial" panose="020B0604020202020204" pitchFamily="34" charset="0"/>
              <a:buChar char="•"/>
            </a:pPr>
            <a:r>
              <a:rPr lang="en-US" sz="2000" dirty="0"/>
              <a:t>Good trend match.</a:t>
            </a:r>
          </a:p>
        </p:txBody>
      </p:sp>
      <p:sp>
        <p:nvSpPr>
          <p:cNvPr id="33" name="Rectangle 32">
            <a:extLst>
              <a:ext uri="{FF2B5EF4-FFF2-40B4-BE49-F238E27FC236}">
                <a16:creationId xmlns:a16="http://schemas.microsoft.com/office/drawing/2014/main" id="{88B3662D-13A2-4C4D-80A0-974AA4ACB73B}"/>
              </a:ext>
            </a:extLst>
          </p:cNvPr>
          <p:cNvSpPr/>
          <p:nvPr/>
        </p:nvSpPr>
        <p:spPr>
          <a:xfrm>
            <a:off x="575589" y="5154115"/>
            <a:ext cx="2786248" cy="101566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2000" dirty="0"/>
              <a:t>Within 20% deviation for mean lift, for some cases, below 10%. </a:t>
            </a:r>
          </a:p>
        </p:txBody>
      </p:sp>
    </p:spTree>
    <p:extLst>
      <p:ext uri="{BB962C8B-B14F-4D97-AF65-F5344CB8AC3E}">
        <p14:creationId xmlns:p14="http://schemas.microsoft.com/office/powerpoint/2010/main" val="407378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10584" y="325448"/>
            <a:ext cx="5027210" cy="707886"/>
          </a:xfrm>
          <a:prstGeom prst="rect">
            <a:avLst/>
          </a:prstGeom>
          <a:noFill/>
        </p:spPr>
        <p:txBody>
          <a:bodyPr wrap="none" rtlCol="0">
            <a:spAutoFit/>
          </a:bodyPr>
          <a:lstStyle/>
          <a:p>
            <a:pPr algn="ctr"/>
            <a:r>
              <a:rPr lang="en-US" sz="4000" dirty="0">
                <a:solidFill>
                  <a:schemeClr val="accent1">
                    <a:lumMod val="75000"/>
                  </a:schemeClr>
                </a:solidFill>
              </a:rPr>
              <a:t>Steady lift comparisons</a:t>
            </a:r>
          </a:p>
        </p:txBody>
      </p:sp>
      <p:grpSp>
        <p:nvGrpSpPr>
          <p:cNvPr id="15" name="Group 14"/>
          <p:cNvGrpSpPr/>
          <p:nvPr/>
        </p:nvGrpSpPr>
        <p:grpSpPr>
          <a:xfrm>
            <a:off x="819525" y="2119548"/>
            <a:ext cx="5129909" cy="3808512"/>
            <a:chOff x="819525" y="1240657"/>
            <a:chExt cx="5129909" cy="3808512"/>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1734" y="1276169"/>
              <a:ext cx="4277700" cy="37730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525" y="2641068"/>
              <a:ext cx="396900" cy="368500"/>
            </a:xfrm>
            <a:prstGeom prst="rect">
              <a:avLst/>
            </a:prstGeom>
          </p:spPr>
        </p:pic>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r="-69" b="21298"/>
            <a:stretch/>
          </p:blipFill>
          <p:spPr>
            <a:xfrm>
              <a:off x="1320269" y="1240657"/>
              <a:ext cx="330978" cy="2701028"/>
            </a:xfrm>
            <a:prstGeom prst="rect">
              <a:avLst/>
            </a:prstGeom>
          </p:spPr>
        </p:pic>
      </p:grpSp>
      <mc:AlternateContent xmlns:mc="http://schemas.openxmlformats.org/markup-compatibility/2006" xmlns:a14="http://schemas.microsoft.com/office/drawing/2010/main">
        <mc:Choice Requires="a14">
          <p:sp>
            <p:nvSpPr>
              <p:cNvPr id="17" name="TextBox 16"/>
              <p:cNvSpPr txBox="1"/>
              <p:nvPr/>
            </p:nvSpPr>
            <p:spPr>
              <a:xfrm>
                <a:off x="7075504" y="4406524"/>
                <a:ext cx="4003829" cy="707886"/>
              </a:xfrm>
              <a:prstGeom prst="rect">
                <a:avLst/>
              </a:prstGeom>
              <a:noFill/>
            </p:spPr>
            <p:txBody>
              <a:bodyPr wrap="square" rtlCol="0">
                <a:spAutoFit/>
              </a:bodyPr>
              <a:lstStyle/>
              <a:p>
                <a:pPr marL="342900" indent="-342900">
                  <a:buFont typeface="Wingdings" panose="05000000000000000000" pitchFamily="2" charset="2"/>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 </m:t>
                    </m:r>
                  </m:oMath>
                </a14:m>
                <a:r>
                  <a:rPr lang="en-US" sz="2000" dirty="0"/>
                  <a:t>from the unsteady model averaged over </a:t>
                </a:r>
                <a:r>
                  <a:rPr lang="az-Cyrl-AZ" sz="2000" dirty="0"/>
                  <a:t>Ф</a:t>
                </a:r>
                <a14:m>
                  <m:oMath xmlns:m="http://schemas.openxmlformats.org/officeDocument/2006/math">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150</m:t>
                        </m:r>
                      </m:e>
                      <m:sup>
                        <m:r>
                          <a:rPr lang="en-US" sz="2000" b="0" i="1" smtClean="0">
                            <a:latin typeface="Cambria Math" panose="02040503050406030204" pitchFamily="18" charset="0"/>
                          </a:rPr>
                          <m:t>𝑜</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250</m:t>
                        </m:r>
                      </m:e>
                      <m:sup>
                        <m:r>
                          <a:rPr lang="en-US" sz="2000" b="0" i="1" smtClean="0">
                            <a:latin typeface="Cambria Math" panose="02040503050406030204" pitchFamily="18" charset="0"/>
                          </a:rPr>
                          <m:t>𝑜</m:t>
                        </m:r>
                      </m:sup>
                    </m:sSup>
                  </m:oMath>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7075504" y="4406524"/>
                <a:ext cx="4003829" cy="707886"/>
              </a:xfrm>
              <a:prstGeom prst="rect">
                <a:avLst/>
              </a:prstGeom>
              <a:blipFill>
                <a:blip r:embed="rId6"/>
                <a:stretch>
                  <a:fillRect l="-1372" t="-5172" b="-146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F6885D1-3B99-44F9-AA1B-AC10297A51F5}"/>
              </a:ext>
            </a:extLst>
          </p:cNvPr>
          <p:cNvGrpSpPr/>
          <p:nvPr/>
        </p:nvGrpSpPr>
        <p:grpSpPr>
          <a:xfrm>
            <a:off x="7075504" y="2243373"/>
            <a:ext cx="4083167" cy="1657288"/>
            <a:chOff x="7075504" y="3466692"/>
            <a:chExt cx="4083167" cy="1657288"/>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2926" y="4119239"/>
              <a:ext cx="3575745" cy="1004741"/>
            </a:xfrm>
            <a:prstGeom prst="rect">
              <a:avLst/>
            </a:prstGeom>
          </p:spPr>
        </p:pic>
        <p:sp>
          <p:nvSpPr>
            <p:cNvPr id="18" name="TextBox 17"/>
            <p:cNvSpPr txBox="1"/>
            <p:nvPr/>
          </p:nvSpPr>
          <p:spPr>
            <a:xfrm>
              <a:off x="7075504" y="3466692"/>
              <a:ext cx="4003829" cy="400110"/>
            </a:xfrm>
            <a:prstGeom prst="rect">
              <a:avLst/>
            </a:prstGeom>
            <a:noFill/>
          </p:spPr>
          <p:txBody>
            <a:bodyPr wrap="square" rtlCol="0">
              <a:spAutoFit/>
            </a:bodyPr>
            <a:lstStyle/>
            <a:p>
              <a:pPr marL="342900" indent="-342900">
                <a:buFont typeface="Wingdings" panose="05000000000000000000" pitchFamily="2" charset="2"/>
                <a:buChar char="§"/>
              </a:pPr>
              <a:r>
                <a:rPr lang="en-US" sz="2000" dirty="0"/>
                <a:t>Steady-state form of the model:</a:t>
              </a:r>
            </a:p>
          </p:txBody>
        </p:sp>
      </p:grpSp>
      <p:sp>
        <p:nvSpPr>
          <p:cNvPr id="2" name="Slide Number Placeholder 1">
            <a:extLst>
              <a:ext uri="{FF2B5EF4-FFF2-40B4-BE49-F238E27FC236}">
                <a16:creationId xmlns:a16="http://schemas.microsoft.com/office/drawing/2014/main" id="{67CAEB9F-56CD-42F4-AB11-E475759DA69B}"/>
              </a:ext>
            </a:extLst>
          </p:cNvPr>
          <p:cNvSpPr>
            <a:spLocks noGrp="1"/>
          </p:cNvSpPr>
          <p:nvPr>
            <p:ph type="sldNum" sz="quarter" idx="12"/>
          </p:nvPr>
        </p:nvSpPr>
        <p:spPr/>
        <p:txBody>
          <a:bodyPr/>
          <a:lstStyle/>
          <a:p>
            <a:fld id="{15530B12-77AA-4F8A-BB96-7B022F2BE984}" type="slidenum">
              <a:rPr lang="en-US" smtClean="0"/>
              <a:t>15</a:t>
            </a:fld>
            <a:endParaRPr lang="en-US"/>
          </a:p>
        </p:txBody>
      </p:sp>
      <p:sp>
        <p:nvSpPr>
          <p:cNvPr id="16" name="TextBox 15">
            <a:extLst>
              <a:ext uri="{FF2B5EF4-FFF2-40B4-BE49-F238E27FC236}">
                <a16:creationId xmlns:a16="http://schemas.microsoft.com/office/drawing/2014/main" id="{85A5B106-5647-4F6A-82D2-285E861F411D}"/>
              </a:ext>
            </a:extLst>
          </p:cNvPr>
          <p:cNvSpPr txBox="1"/>
          <p:nvPr/>
        </p:nvSpPr>
        <p:spPr>
          <a:xfrm>
            <a:off x="2611377" y="6356350"/>
            <a:ext cx="7031797" cy="369332"/>
          </a:xfrm>
          <a:prstGeom prst="rect">
            <a:avLst/>
          </a:prstGeom>
          <a:solidFill>
            <a:schemeClr val="bg1">
              <a:lumMod val="75000"/>
            </a:schemeClr>
          </a:solidFill>
        </p:spPr>
        <p:txBody>
          <a:bodyPr wrap="none" rtlCol="0">
            <a:spAutoFit/>
          </a:bodyPr>
          <a:lstStyle/>
          <a:p>
            <a:r>
              <a:rPr lang="en-US" dirty="0"/>
              <a:t>Excellent agreement with the experiment over a range of angles-of-attack</a:t>
            </a:r>
          </a:p>
        </p:txBody>
      </p:sp>
    </p:spTree>
    <p:extLst>
      <p:ext uri="{BB962C8B-B14F-4D97-AF65-F5344CB8AC3E}">
        <p14:creationId xmlns:p14="http://schemas.microsoft.com/office/powerpoint/2010/main" val="56662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2793" y="20639"/>
            <a:ext cx="5438605" cy="707886"/>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Wings experiencing gusts</a:t>
            </a:r>
          </a:p>
        </p:txBody>
      </p:sp>
      <p:grpSp>
        <p:nvGrpSpPr>
          <p:cNvPr id="14" name="Group 13">
            <a:extLst>
              <a:ext uri="{FF2B5EF4-FFF2-40B4-BE49-F238E27FC236}">
                <a16:creationId xmlns:a16="http://schemas.microsoft.com/office/drawing/2014/main" id="{382E798E-D142-4828-B11B-E01F0506507E}"/>
              </a:ext>
            </a:extLst>
          </p:cNvPr>
          <p:cNvGrpSpPr/>
          <p:nvPr/>
        </p:nvGrpSpPr>
        <p:grpSpPr>
          <a:xfrm>
            <a:off x="8893391" y="1505353"/>
            <a:ext cx="2013904" cy="1833893"/>
            <a:chOff x="8893391" y="1505353"/>
            <a:chExt cx="2013904" cy="1833893"/>
          </a:xfrm>
        </p:grpSpPr>
        <p:grpSp>
          <p:nvGrpSpPr>
            <p:cNvPr id="20" name="Group 19"/>
            <p:cNvGrpSpPr/>
            <p:nvPr/>
          </p:nvGrpSpPr>
          <p:grpSpPr>
            <a:xfrm>
              <a:off x="9271005" y="2021870"/>
              <a:ext cx="1219200" cy="873731"/>
              <a:chOff x="6324600" y="1632403"/>
              <a:chExt cx="1219200" cy="873731"/>
            </a:xfrm>
          </p:grpSpPr>
          <p:cxnSp>
            <p:nvCxnSpPr>
              <p:cNvPr id="18" name="Straight Arrow Connector 17"/>
              <p:cNvCxnSpPr/>
              <p:nvPr/>
            </p:nvCxnSpPr>
            <p:spPr>
              <a:xfrm>
                <a:off x="6324600" y="2506133"/>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24600" y="1632403"/>
                <a:ext cx="0" cy="873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flipH="1">
              <a:off x="8893391" y="2311360"/>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cxnSp>
          <p:nvCxnSpPr>
            <p:cNvPr id="37" name="Straight Connector 36"/>
            <p:cNvCxnSpPr/>
            <p:nvPr/>
          </p:nvCxnSpPr>
          <p:spPr>
            <a:xfrm flipV="1">
              <a:off x="9271005" y="2444764"/>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flipH="1">
              <a:off x="10285614" y="2939136"/>
              <a:ext cx="276015" cy="400110"/>
            </a:xfrm>
            <a:prstGeom prst="rect">
              <a:avLst/>
            </a:prstGeom>
            <a:noFill/>
          </p:spPr>
          <p:txBody>
            <a:bodyPr wrap="square" rtlCol="0">
              <a:spAutoFit/>
            </a:bodyPr>
            <a:lstStyle/>
            <a:p>
              <a:r>
                <a:rPr lang="en-US" sz="2000" dirty="0">
                  <a:solidFill>
                    <a:schemeClr val="accent1">
                      <a:lumMod val="75000"/>
                    </a:schemeClr>
                  </a:solidFill>
                </a:rPr>
                <a:t>t</a:t>
              </a:r>
            </a:p>
          </p:txBody>
        </p:sp>
        <p:sp>
          <p:nvSpPr>
            <p:cNvPr id="50" name="Freeform 49"/>
            <p:cNvSpPr/>
            <p:nvPr/>
          </p:nvSpPr>
          <p:spPr>
            <a:xfrm>
              <a:off x="9652001" y="2201333"/>
              <a:ext cx="286761" cy="423382"/>
            </a:xfrm>
            <a:custGeom>
              <a:avLst/>
              <a:gdLst>
                <a:gd name="connsiteX0" fmla="*/ 0 w 228600"/>
                <a:gd name="connsiteY0" fmla="*/ 279407 h 465722"/>
                <a:gd name="connsiteX1" fmla="*/ 67734 w 228600"/>
                <a:gd name="connsiteY1" fmla="*/ 7 h 465722"/>
                <a:gd name="connsiteX2" fmla="*/ 135467 w 228600"/>
                <a:gd name="connsiteY2" fmla="*/ 270940 h 465722"/>
                <a:gd name="connsiteX3" fmla="*/ 177800 w 228600"/>
                <a:gd name="connsiteY3" fmla="*/ 465674 h 465722"/>
                <a:gd name="connsiteX4" fmla="*/ 228600 w 228600"/>
                <a:gd name="connsiteY4" fmla="*/ 254007 h 465722"/>
                <a:gd name="connsiteX5" fmla="*/ 228600 w 228600"/>
                <a:gd name="connsiteY5" fmla="*/ 254007 h 465722"/>
                <a:gd name="connsiteX6" fmla="*/ 228600 w 228600"/>
                <a:gd name="connsiteY6" fmla="*/ 237074 h 46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465722">
                  <a:moveTo>
                    <a:pt x="0" y="279407"/>
                  </a:moveTo>
                  <a:cubicBezTo>
                    <a:pt x="22578" y="140412"/>
                    <a:pt x="45156" y="1418"/>
                    <a:pt x="67734" y="7"/>
                  </a:cubicBezTo>
                  <a:cubicBezTo>
                    <a:pt x="90312" y="-1404"/>
                    <a:pt x="117123" y="193329"/>
                    <a:pt x="135467" y="270940"/>
                  </a:cubicBezTo>
                  <a:cubicBezTo>
                    <a:pt x="153811" y="348551"/>
                    <a:pt x="162278" y="468496"/>
                    <a:pt x="177800" y="465674"/>
                  </a:cubicBezTo>
                  <a:cubicBezTo>
                    <a:pt x="193322" y="462852"/>
                    <a:pt x="228600" y="254007"/>
                    <a:pt x="228600" y="254007"/>
                  </a:cubicBezTo>
                  <a:lnTo>
                    <a:pt x="228600" y="254007"/>
                  </a:lnTo>
                  <a:lnTo>
                    <a:pt x="228600" y="2370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9939871" y="2410893"/>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350383" y="1505353"/>
              <a:ext cx="1556912" cy="523220"/>
            </a:xfrm>
            <a:prstGeom prst="rect">
              <a:avLst/>
            </a:prstGeom>
          </p:spPr>
          <p:txBody>
            <a:bodyPr wrap="square">
              <a:spAutoFit/>
            </a:bodyPr>
            <a:lstStyle/>
            <a:p>
              <a:r>
                <a:rPr lang="en-US" sz="1400" dirty="0">
                  <a:latin typeface="TeXGyreTermes-Regular"/>
                </a:rPr>
                <a:t>Greenblatt et al., 2016</a:t>
              </a:r>
              <a:endParaRPr lang="en-US" sz="1400" dirty="0"/>
            </a:p>
          </p:txBody>
        </p:sp>
      </p:grpSp>
      <p:grpSp>
        <p:nvGrpSpPr>
          <p:cNvPr id="12" name="Group 11">
            <a:extLst>
              <a:ext uri="{FF2B5EF4-FFF2-40B4-BE49-F238E27FC236}">
                <a16:creationId xmlns:a16="http://schemas.microsoft.com/office/drawing/2014/main" id="{E8D21B6A-90B9-4555-BB3C-F0F7009FC592}"/>
              </a:ext>
            </a:extLst>
          </p:cNvPr>
          <p:cNvGrpSpPr/>
          <p:nvPr/>
        </p:nvGrpSpPr>
        <p:grpSpPr>
          <a:xfrm>
            <a:off x="6749669" y="1327603"/>
            <a:ext cx="4526772" cy="3230948"/>
            <a:chOff x="6749669" y="1327603"/>
            <a:chExt cx="4526772" cy="3230948"/>
          </a:xfrm>
        </p:grpSpPr>
        <p:cxnSp>
          <p:nvCxnSpPr>
            <p:cNvPr id="10" name="Straight Arrow Connector 9"/>
            <p:cNvCxnSpPr/>
            <p:nvPr/>
          </p:nvCxnSpPr>
          <p:spPr>
            <a:xfrm>
              <a:off x="7603069" y="2201333"/>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603069" y="1327603"/>
              <a:ext cx="0" cy="873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620002" y="2411337"/>
              <a:ext cx="1219200" cy="873731"/>
              <a:chOff x="6172200" y="1480003"/>
              <a:chExt cx="1219200" cy="873731"/>
            </a:xfrm>
          </p:grpSpPr>
          <p:cxnSp>
            <p:nvCxnSpPr>
              <p:cNvPr id="16" name="Straight Arrow Connector 15"/>
              <p:cNvCxnSpPr/>
              <p:nvPr/>
            </p:nvCxnSpPr>
            <p:spPr>
              <a:xfrm>
                <a:off x="6172200" y="2353733"/>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172200" y="1480003"/>
                <a:ext cx="0" cy="873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flipH="1">
              <a:off x="7245775" y="1557222"/>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sp>
          <p:nvSpPr>
            <p:cNvPr id="23" name="TextBox 22"/>
            <p:cNvSpPr txBox="1"/>
            <p:nvPr/>
          </p:nvSpPr>
          <p:spPr>
            <a:xfrm flipH="1">
              <a:off x="7245776" y="2632817"/>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cxnSp>
          <p:nvCxnSpPr>
            <p:cNvPr id="26" name="Straight Connector 25"/>
            <p:cNvCxnSpPr/>
            <p:nvPr/>
          </p:nvCxnSpPr>
          <p:spPr>
            <a:xfrm flipV="1">
              <a:off x="7603068" y="1757277"/>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128002" y="1470286"/>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977821" y="1477477"/>
              <a:ext cx="150181" cy="2798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619999" y="2781743"/>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8144933" y="3019685"/>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94752" y="2781745"/>
              <a:ext cx="159760" cy="2379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flipH="1">
              <a:off x="8601831" y="2201333"/>
              <a:ext cx="276015" cy="400110"/>
            </a:xfrm>
            <a:prstGeom prst="rect">
              <a:avLst/>
            </a:prstGeom>
            <a:noFill/>
          </p:spPr>
          <p:txBody>
            <a:bodyPr wrap="square" rtlCol="0">
              <a:spAutoFit/>
            </a:bodyPr>
            <a:lstStyle/>
            <a:p>
              <a:r>
                <a:rPr lang="en-US" sz="2000" dirty="0">
                  <a:solidFill>
                    <a:schemeClr val="accent1">
                      <a:lumMod val="75000"/>
                    </a:schemeClr>
                  </a:solidFill>
                </a:rPr>
                <a:t>t</a:t>
              </a:r>
            </a:p>
          </p:txBody>
        </p:sp>
        <p:sp>
          <p:nvSpPr>
            <p:cNvPr id="39" name="TextBox 38"/>
            <p:cNvSpPr txBox="1"/>
            <p:nvPr/>
          </p:nvSpPr>
          <p:spPr>
            <a:xfrm flipH="1">
              <a:off x="8701194" y="3343204"/>
              <a:ext cx="276015" cy="400110"/>
            </a:xfrm>
            <a:prstGeom prst="rect">
              <a:avLst/>
            </a:prstGeom>
            <a:noFill/>
          </p:spPr>
          <p:txBody>
            <a:bodyPr wrap="square" rtlCol="0">
              <a:spAutoFit/>
            </a:bodyPr>
            <a:lstStyle/>
            <a:p>
              <a:r>
                <a:rPr lang="en-US" sz="2000" dirty="0">
                  <a:solidFill>
                    <a:schemeClr val="accent1">
                      <a:lumMod val="75000"/>
                    </a:schemeClr>
                  </a:solidFill>
                </a:rPr>
                <a:t>t</a:t>
              </a:r>
            </a:p>
          </p:txBody>
        </p:sp>
        <p:sp>
          <p:nvSpPr>
            <p:cNvPr id="53" name="Rectangle 52"/>
            <p:cNvSpPr/>
            <p:nvPr/>
          </p:nvSpPr>
          <p:spPr>
            <a:xfrm>
              <a:off x="6749669" y="3292258"/>
              <a:ext cx="1556912" cy="523220"/>
            </a:xfrm>
            <a:prstGeom prst="rect">
              <a:avLst/>
            </a:prstGeom>
          </p:spPr>
          <p:txBody>
            <a:bodyPr wrap="square">
              <a:spAutoFit/>
            </a:bodyPr>
            <a:lstStyle/>
            <a:p>
              <a:r>
                <a:rPr lang="en-US" sz="1400" dirty="0">
                  <a:latin typeface="TeXGyreTermes-Regular"/>
                </a:rPr>
                <a:t>Chowdhury &amp; </a:t>
              </a:r>
              <a:r>
                <a:rPr lang="en-US" sz="1400" dirty="0" err="1">
                  <a:latin typeface="TeXGyreTermes-Regular"/>
                </a:rPr>
                <a:t>Ringuette</a:t>
              </a:r>
              <a:r>
                <a:rPr lang="en-US" sz="1400" dirty="0">
                  <a:latin typeface="TeXGyreTermes-Regular"/>
                </a:rPr>
                <a:t>, 2020</a:t>
              </a:r>
              <a:endParaRPr lang="en-US" sz="1400" dirty="0"/>
            </a:p>
          </p:txBody>
        </p:sp>
        <p:sp>
          <p:nvSpPr>
            <p:cNvPr id="54" name="TextBox 53"/>
            <p:cNvSpPr txBox="1"/>
            <p:nvPr/>
          </p:nvSpPr>
          <p:spPr>
            <a:xfrm>
              <a:off x="7383782" y="4096886"/>
              <a:ext cx="3892659" cy="461665"/>
            </a:xfrm>
            <a:prstGeom prst="rect">
              <a:avLst/>
            </a:prstGeom>
            <a:noFill/>
          </p:spPr>
          <p:txBody>
            <a:bodyPr wrap="square" rtlCol="0">
              <a:spAutoFit/>
            </a:bodyPr>
            <a:lstStyle/>
            <a:p>
              <a:r>
                <a:rPr lang="en-US" sz="2400" dirty="0">
                  <a:solidFill>
                    <a:schemeClr val="accent1">
                      <a:lumMod val="75000"/>
                    </a:schemeClr>
                  </a:solidFill>
                </a:rPr>
                <a:t>Longitudinal/</a:t>
              </a:r>
              <a:r>
                <a:rPr lang="en-US" sz="2400" dirty="0" err="1">
                  <a:solidFill>
                    <a:schemeClr val="accent1">
                      <a:lumMod val="75000"/>
                    </a:schemeClr>
                  </a:solidFill>
                </a:rPr>
                <a:t>Streamwise</a:t>
              </a:r>
              <a:r>
                <a:rPr lang="en-US" sz="2400" dirty="0">
                  <a:solidFill>
                    <a:schemeClr val="accent1">
                      <a:lumMod val="75000"/>
                    </a:schemeClr>
                  </a:solidFill>
                </a:rPr>
                <a:t> gust</a:t>
              </a:r>
            </a:p>
          </p:txBody>
        </p:sp>
      </p:grpSp>
      <p:grpSp>
        <p:nvGrpSpPr>
          <p:cNvPr id="9" name="Group 8">
            <a:extLst>
              <a:ext uri="{FF2B5EF4-FFF2-40B4-BE49-F238E27FC236}">
                <a16:creationId xmlns:a16="http://schemas.microsoft.com/office/drawing/2014/main" id="{648ED5DD-A96D-4450-92CC-AAFEEB190F9C}"/>
              </a:ext>
            </a:extLst>
          </p:cNvPr>
          <p:cNvGrpSpPr/>
          <p:nvPr/>
        </p:nvGrpSpPr>
        <p:grpSpPr>
          <a:xfrm>
            <a:off x="2556933" y="5285505"/>
            <a:ext cx="7120447" cy="1486313"/>
            <a:chOff x="2556933" y="5285505"/>
            <a:chExt cx="7120447" cy="1486313"/>
          </a:xfrm>
        </p:grpSpPr>
        <p:sp>
          <p:nvSpPr>
            <p:cNvPr id="4" name="TextBox 3"/>
            <p:cNvSpPr txBox="1"/>
            <p:nvPr/>
          </p:nvSpPr>
          <p:spPr>
            <a:xfrm>
              <a:off x="4672165" y="6310153"/>
              <a:ext cx="2140727" cy="461665"/>
            </a:xfrm>
            <a:prstGeom prst="rect">
              <a:avLst/>
            </a:prstGeom>
            <a:noFill/>
          </p:spPr>
          <p:txBody>
            <a:bodyPr wrap="square" rtlCol="0">
              <a:spAutoFit/>
            </a:bodyPr>
            <a:lstStyle/>
            <a:p>
              <a:r>
                <a:rPr lang="en-US" sz="2400" dirty="0">
                  <a:solidFill>
                    <a:schemeClr val="accent1">
                      <a:lumMod val="75000"/>
                    </a:schemeClr>
                  </a:solidFill>
                </a:rPr>
                <a:t>Vortex gust</a:t>
              </a:r>
            </a:p>
          </p:txBody>
        </p:sp>
        <p:sp>
          <p:nvSpPr>
            <p:cNvPr id="57" name="Freeform 56"/>
            <p:cNvSpPr/>
            <p:nvPr/>
          </p:nvSpPr>
          <p:spPr>
            <a:xfrm rot="635910">
              <a:off x="5251316" y="5325460"/>
              <a:ext cx="2430536" cy="395819"/>
            </a:xfrm>
            <a:custGeom>
              <a:avLst/>
              <a:gdLst>
                <a:gd name="connsiteX0" fmla="*/ 2430536 w 2430536"/>
                <a:gd name="connsiteY0" fmla="*/ 280499 h 516004"/>
                <a:gd name="connsiteX1" fmla="*/ 1329869 w 2430536"/>
                <a:gd name="connsiteY1" fmla="*/ 34966 h 516004"/>
                <a:gd name="connsiteX2" fmla="*/ 788003 w 2430536"/>
                <a:gd name="connsiteY2" fmla="*/ 9566 h 516004"/>
                <a:gd name="connsiteX3" fmla="*/ 305403 w 2430536"/>
                <a:gd name="connsiteY3" fmla="*/ 111166 h 516004"/>
                <a:gd name="connsiteX4" fmla="*/ 603 w 2430536"/>
                <a:gd name="connsiteY4" fmla="*/ 314366 h 516004"/>
                <a:gd name="connsiteX5" fmla="*/ 237669 w 2430536"/>
                <a:gd name="connsiteY5" fmla="*/ 483699 h 516004"/>
                <a:gd name="connsiteX6" fmla="*/ 593269 w 2430536"/>
                <a:gd name="connsiteY6" fmla="*/ 509099 h 516004"/>
                <a:gd name="connsiteX7" fmla="*/ 1211336 w 2430536"/>
                <a:gd name="connsiteY7" fmla="*/ 399033 h 516004"/>
                <a:gd name="connsiteX8" fmla="*/ 1795536 w 2430536"/>
                <a:gd name="connsiteY8" fmla="*/ 305899 h 516004"/>
                <a:gd name="connsiteX9" fmla="*/ 2379736 w 2430536"/>
                <a:gd name="connsiteY9" fmla="*/ 263566 h 516004"/>
                <a:gd name="connsiteX10" fmla="*/ 2379736 w 2430536"/>
                <a:gd name="connsiteY10" fmla="*/ 263566 h 51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0536" h="516004">
                  <a:moveTo>
                    <a:pt x="2430536" y="280499"/>
                  </a:moveTo>
                  <a:cubicBezTo>
                    <a:pt x="2017080" y="180310"/>
                    <a:pt x="1603624" y="80121"/>
                    <a:pt x="1329869" y="34966"/>
                  </a:cubicBezTo>
                  <a:cubicBezTo>
                    <a:pt x="1056114" y="-10189"/>
                    <a:pt x="958747" y="-3134"/>
                    <a:pt x="788003" y="9566"/>
                  </a:cubicBezTo>
                  <a:cubicBezTo>
                    <a:pt x="617259" y="22266"/>
                    <a:pt x="436636" y="60366"/>
                    <a:pt x="305403" y="111166"/>
                  </a:cubicBezTo>
                  <a:cubicBezTo>
                    <a:pt x="174170" y="161966"/>
                    <a:pt x="11892" y="252277"/>
                    <a:pt x="603" y="314366"/>
                  </a:cubicBezTo>
                  <a:cubicBezTo>
                    <a:pt x="-10686" y="376455"/>
                    <a:pt x="138891" y="451244"/>
                    <a:pt x="237669" y="483699"/>
                  </a:cubicBezTo>
                  <a:cubicBezTo>
                    <a:pt x="336447" y="516154"/>
                    <a:pt x="430991" y="523210"/>
                    <a:pt x="593269" y="509099"/>
                  </a:cubicBezTo>
                  <a:cubicBezTo>
                    <a:pt x="755547" y="494988"/>
                    <a:pt x="1211336" y="399033"/>
                    <a:pt x="1211336" y="399033"/>
                  </a:cubicBezTo>
                  <a:cubicBezTo>
                    <a:pt x="1411714" y="365166"/>
                    <a:pt x="1600803" y="328477"/>
                    <a:pt x="1795536" y="305899"/>
                  </a:cubicBezTo>
                  <a:cubicBezTo>
                    <a:pt x="1990269" y="283321"/>
                    <a:pt x="2379736" y="263566"/>
                    <a:pt x="2379736" y="263566"/>
                  </a:cubicBezTo>
                  <a:lnTo>
                    <a:pt x="2379736" y="263566"/>
                  </a:lnTo>
                </a:path>
              </a:pathLst>
            </a:cu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564467" y="5325533"/>
              <a:ext cx="389759" cy="382083"/>
            </a:xfrm>
            <a:custGeom>
              <a:avLst/>
              <a:gdLst>
                <a:gd name="connsiteX0" fmla="*/ 0 w 389759"/>
                <a:gd name="connsiteY0" fmla="*/ 110067 h 382083"/>
                <a:gd name="connsiteX1" fmla="*/ 25400 w 389759"/>
                <a:gd name="connsiteY1" fmla="*/ 67734 h 382083"/>
                <a:gd name="connsiteX2" fmla="*/ 67733 w 389759"/>
                <a:gd name="connsiteY2" fmla="*/ 33867 h 382083"/>
                <a:gd name="connsiteX3" fmla="*/ 93133 w 389759"/>
                <a:gd name="connsiteY3" fmla="*/ 25400 h 382083"/>
                <a:gd name="connsiteX4" fmla="*/ 143933 w 389759"/>
                <a:gd name="connsiteY4" fmla="*/ 0 h 382083"/>
                <a:gd name="connsiteX5" fmla="*/ 220133 w 389759"/>
                <a:gd name="connsiteY5" fmla="*/ 16934 h 382083"/>
                <a:gd name="connsiteX6" fmla="*/ 245533 w 389759"/>
                <a:gd name="connsiteY6" fmla="*/ 25400 h 382083"/>
                <a:gd name="connsiteX7" fmla="*/ 304800 w 389759"/>
                <a:gd name="connsiteY7" fmla="*/ 50800 h 382083"/>
                <a:gd name="connsiteX8" fmla="*/ 347133 w 389759"/>
                <a:gd name="connsiteY8" fmla="*/ 93134 h 382083"/>
                <a:gd name="connsiteX9" fmla="*/ 364066 w 389759"/>
                <a:gd name="connsiteY9" fmla="*/ 152400 h 382083"/>
                <a:gd name="connsiteX10" fmla="*/ 381000 w 389759"/>
                <a:gd name="connsiteY10" fmla="*/ 220134 h 382083"/>
                <a:gd name="connsiteX11" fmla="*/ 381000 w 389759"/>
                <a:gd name="connsiteY11" fmla="*/ 321734 h 382083"/>
                <a:gd name="connsiteX12" fmla="*/ 364066 w 389759"/>
                <a:gd name="connsiteY12" fmla="*/ 338667 h 382083"/>
                <a:gd name="connsiteX13" fmla="*/ 313266 w 389759"/>
                <a:gd name="connsiteY13" fmla="*/ 355600 h 382083"/>
                <a:gd name="connsiteX14" fmla="*/ 287866 w 389759"/>
                <a:gd name="connsiteY14" fmla="*/ 372534 h 382083"/>
                <a:gd name="connsiteX15" fmla="*/ 177800 w 389759"/>
                <a:gd name="connsiteY15" fmla="*/ 372534 h 382083"/>
                <a:gd name="connsiteX16" fmla="*/ 135466 w 389759"/>
                <a:gd name="connsiteY16" fmla="*/ 347134 h 382083"/>
                <a:gd name="connsiteX17" fmla="*/ 110066 w 389759"/>
                <a:gd name="connsiteY17" fmla="*/ 338667 h 382083"/>
                <a:gd name="connsiteX18" fmla="*/ 101600 w 389759"/>
                <a:gd name="connsiteY18" fmla="*/ 313267 h 382083"/>
                <a:gd name="connsiteX19" fmla="*/ 84666 w 389759"/>
                <a:gd name="connsiteY19" fmla="*/ 296334 h 382083"/>
                <a:gd name="connsiteX20" fmla="*/ 67733 w 389759"/>
                <a:gd name="connsiteY20" fmla="*/ 245534 h 382083"/>
                <a:gd name="connsiteX21" fmla="*/ 84666 w 389759"/>
                <a:gd name="connsiteY21" fmla="*/ 152400 h 382083"/>
                <a:gd name="connsiteX22" fmla="*/ 127000 w 389759"/>
                <a:gd name="connsiteY22" fmla="*/ 118534 h 382083"/>
                <a:gd name="connsiteX23" fmla="*/ 152400 w 389759"/>
                <a:gd name="connsiteY23" fmla="*/ 110067 h 382083"/>
                <a:gd name="connsiteX24" fmla="*/ 254000 w 389759"/>
                <a:gd name="connsiteY24" fmla="*/ 135467 h 382083"/>
                <a:gd name="connsiteX25" fmla="*/ 304800 w 389759"/>
                <a:gd name="connsiteY25" fmla="*/ 152400 h 382083"/>
                <a:gd name="connsiteX26" fmla="*/ 321733 w 389759"/>
                <a:gd name="connsiteY26" fmla="*/ 169334 h 382083"/>
                <a:gd name="connsiteX27" fmla="*/ 313266 w 389759"/>
                <a:gd name="connsiteY27" fmla="*/ 194734 h 382083"/>
                <a:gd name="connsiteX28" fmla="*/ 304800 w 389759"/>
                <a:gd name="connsiteY28" fmla="*/ 228600 h 382083"/>
                <a:gd name="connsiteX29" fmla="*/ 287866 w 389759"/>
                <a:gd name="connsiteY29" fmla="*/ 245534 h 382083"/>
                <a:gd name="connsiteX30" fmla="*/ 245533 w 389759"/>
                <a:gd name="connsiteY30" fmla="*/ 287867 h 382083"/>
                <a:gd name="connsiteX31" fmla="*/ 194733 w 389759"/>
                <a:gd name="connsiteY31" fmla="*/ 296334 h 382083"/>
                <a:gd name="connsiteX32" fmla="*/ 169333 w 389759"/>
                <a:gd name="connsiteY32" fmla="*/ 279400 h 382083"/>
                <a:gd name="connsiteX33" fmla="*/ 160866 w 389759"/>
                <a:gd name="connsiteY33" fmla="*/ 245534 h 382083"/>
                <a:gd name="connsiteX34" fmla="*/ 152400 w 389759"/>
                <a:gd name="connsiteY34" fmla="*/ 177800 h 38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9759" h="382083">
                  <a:moveTo>
                    <a:pt x="0" y="110067"/>
                  </a:moveTo>
                  <a:cubicBezTo>
                    <a:pt x="8467" y="95956"/>
                    <a:pt x="15835" y="81125"/>
                    <a:pt x="25400" y="67734"/>
                  </a:cubicBezTo>
                  <a:cubicBezTo>
                    <a:pt x="34151" y="55482"/>
                    <a:pt x="55292" y="40087"/>
                    <a:pt x="67733" y="33867"/>
                  </a:cubicBezTo>
                  <a:cubicBezTo>
                    <a:pt x="75715" y="29876"/>
                    <a:pt x="85151" y="29391"/>
                    <a:pt x="93133" y="25400"/>
                  </a:cubicBezTo>
                  <a:cubicBezTo>
                    <a:pt x="158785" y="-7426"/>
                    <a:pt x="80089" y="21282"/>
                    <a:pt x="143933" y="0"/>
                  </a:cubicBezTo>
                  <a:cubicBezTo>
                    <a:pt x="169333" y="5645"/>
                    <a:pt x="194890" y="10623"/>
                    <a:pt x="220133" y="16934"/>
                  </a:cubicBezTo>
                  <a:cubicBezTo>
                    <a:pt x="228791" y="19099"/>
                    <a:pt x="237880" y="20808"/>
                    <a:pt x="245533" y="25400"/>
                  </a:cubicBezTo>
                  <a:cubicBezTo>
                    <a:pt x="299752" y="57932"/>
                    <a:pt x="205764" y="30995"/>
                    <a:pt x="304800" y="50800"/>
                  </a:cubicBezTo>
                  <a:cubicBezTo>
                    <a:pt x="318911" y="64911"/>
                    <a:pt x="340822" y="74202"/>
                    <a:pt x="347133" y="93134"/>
                  </a:cubicBezTo>
                  <a:cubicBezTo>
                    <a:pt x="356563" y="121423"/>
                    <a:pt x="356978" y="120501"/>
                    <a:pt x="364066" y="152400"/>
                  </a:cubicBezTo>
                  <a:cubicBezTo>
                    <a:pt x="377687" y="213697"/>
                    <a:pt x="365871" y="174749"/>
                    <a:pt x="381000" y="220134"/>
                  </a:cubicBezTo>
                  <a:cubicBezTo>
                    <a:pt x="387946" y="261814"/>
                    <a:pt x="396630" y="280054"/>
                    <a:pt x="381000" y="321734"/>
                  </a:cubicBezTo>
                  <a:cubicBezTo>
                    <a:pt x="378197" y="329208"/>
                    <a:pt x="371206" y="335097"/>
                    <a:pt x="364066" y="338667"/>
                  </a:cubicBezTo>
                  <a:cubicBezTo>
                    <a:pt x="348101" y="346649"/>
                    <a:pt x="313266" y="355600"/>
                    <a:pt x="313266" y="355600"/>
                  </a:cubicBezTo>
                  <a:cubicBezTo>
                    <a:pt x="304799" y="361245"/>
                    <a:pt x="296968" y="367983"/>
                    <a:pt x="287866" y="372534"/>
                  </a:cubicBezTo>
                  <a:cubicBezTo>
                    <a:pt x="250091" y="391422"/>
                    <a:pt x="225162" y="377270"/>
                    <a:pt x="177800" y="372534"/>
                  </a:cubicBezTo>
                  <a:cubicBezTo>
                    <a:pt x="105846" y="348548"/>
                    <a:pt x="193577" y="382000"/>
                    <a:pt x="135466" y="347134"/>
                  </a:cubicBezTo>
                  <a:cubicBezTo>
                    <a:pt x="127813" y="342542"/>
                    <a:pt x="118533" y="341489"/>
                    <a:pt x="110066" y="338667"/>
                  </a:cubicBezTo>
                  <a:cubicBezTo>
                    <a:pt x="107244" y="330200"/>
                    <a:pt x="106192" y="320920"/>
                    <a:pt x="101600" y="313267"/>
                  </a:cubicBezTo>
                  <a:cubicBezTo>
                    <a:pt x="97493" y="306422"/>
                    <a:pt x="88236" y="303474"/>
                    <a:pt x="84666" y="296334"/>
                  </a:cubicBezTo>
                  <a:cubicBezTo>
                    <a:pt x="76683" y="280369"/>
                    <a:pt x="67733" y="245534"/>
                    <a:pt x="67733" y="245534"/>
                  </a:cubicBezTo>
                  <a:cubicBezTo>
                    <a:pt x="68899" y="236205"/>
                    <a:pt x="72303" y="173005"/>
                    <a:pt x="84666" y="152400"/>
                  </a:cubicBezTo>
                  <a:cubicBezTo>
                    <a:pt x="91415" y="141151"/>
                    <a:pt x="117113" y="123478"/>
                    <a:pt x="127000" y="118534"/>
                  </a:cubicBezTo>
                  <a:cubicBezTo>
                    <a:pt x="134982" y="114543"/>
                    <a:pt x="143933" y="112889"/>
                    <a:pt x="152400" y="110067"/>
                  </a:cubicBezTo>
                  <a:cubicBezTo>
                    <a:pt x="316847" y="128340"/>
                    <a:pt x="176226" y="100901"/>
                    <a:pt x="254000" y="135467"/>
                  </a:cubicBezTo>
                  <a:cubicBezTo>
                    <a:pt x="270311" y="142716"/>
                    <a:pt x="304800" y="152400"/>
                    <a:pt x="304800" y="152400"/>
                  </a:cubicBezTo>
                  <a:cubicBezTo>
                    <a:pt x="310444" y="158045"/>
                    <a:pt x="320168" y="161506"/>
                    <a:pt x="321733" y="169334"/>
                  </a:cubicBezTo>
                  <a:cubicBezTo>
                    <a:pt x="323483" y="178085"/>
                    <a:pt x="315718" y="186153"/>
                    <a:pt x="313266" y="194734"/>
                  </a:cubicBezTo>
                  <a:cubicBezTo>
                    <a:pt x="310069" y="205922"/>
                    <a:pt x="310004" y="218192"/>
                    <a:pt x="304800" y="228600"/>
                  </a:cubicBezTo>
                  <a:cubicBezTo>
                    <a:pt x="301230" y="235740"/>
                    <a:pt x="292853" y="239300"/>
                    <a:pt x="287866" y="245534"/>
                  </a:cubicBezTo>
                  <a:cubicBezTo>
                    <a:pt x="271445" y="266060"/>
                    <a:pt x="273243" y="278630"/>
                    <a:pt x="245533" y="287867"/>
                  </a:cubicBezTo>
                  <a:cubicBezTo>
                    <a:pt x="229247" y="293296"/>
                    <a:pt x="211666" y="293512"/>
                    <a:pt x="194733" y="296334"/>
                  </a:cubicBezTo>
                  <a:cubicBezTo>
                    <a:pt x="186266" y="290689"/>
                    <a:pt x="174978" y="287867"/>
                    <a:pt x="169333" y="279400"/>
                  </a:cubicBezTo>
                  <a:cubicBezTo>
                    <a:pt x="162878" y="269718"/>
                    <a:pt x="163390" y="256893"/>
                    <a:pt x="160866" y="245534"/>
                  </a:cubicBezTo>
                  <a:cubicBezTo>
                    <a:pt x="150740" y="199965"/>
                    <a:pt x="152400" y="214610"/>
                    <a:pt x="152400" y="1778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4326467" y="5715000"/>
              <a:ext cx="457200" cy="355600"/>
            </a:xfrm>
            <a:custGeom>
              <a:avLst/>
              <a:gdLst>
                <a:gd name="connsiteX0" fmla="*/ 67733 w 457200"/>
                <a:gd name="connsiteY0" fmla="*/ 0 h 355600"/>
                <a:gd name="connsiteX1" fmla="*/ 33866 w 457200"/>
                <a:gd name="connsiteY1" fmla="*/ 42333 h 355600"/>
                <a:gd name="connsiteX2" fmla="*/ 16933 w 457200"/>
                <a:gd name="connsiteY2" fmla="*/ 59267 h 355600"/>
                <a:gd name="connsiteX3" fmla="*/ 0 w 457200"/>
                <a:gd name="connsiteY3" fmla="*/ 110067 h 355600"/>
                <a:gd name="connsiteX4" fmla="*/ 8466 w 457200"/>
                <a:gd name="connsiteY4" fmla="*/ 203200 h 355600"/>
                <a:gd name="connsiteX5" fmla="*/ 33866 w 457200"/>
                <a:gd name="connsiteY5" fmla="*/ 254000 h 355600"/>
                <a:gd name="connsiteX6" fmla="*/ 67733 w 457200"/>
                <a:gd name="connsiteY6" fmla="*/ 287867 h 355600"/>
                <a:gd name="connsiteX7" fmla="*/ 93133 w 457200"/>
                <a:gd name="connsiteY7" fmla="*/ 304800 h 355600"/>
                <a:gd name="connsiteX8" fmla="*/ 135466 w 457200"/>
                <a:gd name="connsiteY8" fmla="*/ 313267 h 355600"/>
                <a:gd name="connsiteX9" fmla="*/ 203200 w 457200"/>
                <a:gd name="connsiteY9" fmla="*/ 347133 h 355600"/>
                <a:gd name="connsiteX10" fmla="*/ 228600 w 457200"/>
                <a:gd name="connsiteY10" fmla="*/ 355600 h 355600"/>
                <a:gd name="connsiteX11" fmla="*/ 347133 w 457200"/>
                <a:gd name="connsiteY11" fmla="*/ 347133 h 355600"/>
                <a:gd name="connsiteX12" fmla="*/ 372533 w 457200"/>
                <a:gd name="connsiteY12" fmla="*/ 338667 h 355600"/>
                <a:gd name="connsiteX13" fmla="*/ 406400 w 457200"/>
                <a:gd name="connsiteY13" fmla="*/ 304800 h 355600"/>
                <a:gd name="connsiteX14" fmla="*/ 414866 w 457200"/>
                <a:gd name="connsiteY14" fmla="*/ 279400 h 355600"/>
                <a:gd name="connsiteX15" fmla="*/ 431800 w 457200"/>
                <a:gd name="connsiteY15" fmla="*/ 262467 h 355600"/>
                <a:gd name="connsiteX16" fmla="*/ 448733 w 457200"/>
                <a:gd name="connsiteY16" fmla="*/ 211667 h 355600"/>
                <a:gd name="connsiteX17" fmla="*/ 457200 w 457200"/>
                <a:gd name="connsiteY17" fmla="*/ 186267 h 355600"/>
                <a:gd name="connsiteX18" fmla="*/ 448733 w 457200"/>
                <a:gd name="connsiteY18" fmla="*/ 118533 h 355600"/>
                <a:gd name="connsiteX19" fmla="*/ 440266 w 457200"/>
                <a:gd name="connsiteY19" fmla="*/ 93133 h 355600"/>
                <a:gd name="connsiteX20" fmla="*/ 389466 w 457200"/>
                <a:gd name="connsiteY20" fmla="*/ 67733 h 355600"/>
                <a:gd name="connsiteX21" fmla="*/ 296333 w 457200"/>
                <a:gd name="connsiteY21" fmla="*/ 25400 h 355600"/>
                <a:gd name="connsiteX22" fmla="*/ 203200 w 457200"/>
                <a:gd name="connsiteY22" fmla="*/ 33867 h 355600"/>
                <a:gd name="connsiteX23" fmla="*/ 160866 w 457200"/>
                <a:gd name="connsiteY23" fmla="*/ 59267 h 355600"/>
                <a:gd name="connsiteX24" fmla="*/ 135466 w 457200"/>
                <a:gd name="connsiteY24" fmla="*/ 67733 h 355600"/>
                <a:gd name="connsiteX25" fmla="*/ 101600 w 457200"/>
                <a:gd name="connsiteY25" fmla="*/ 110067 h 355600"/>
                <a:gd name="connsiteX26" fmla="*/ 93133 w 457200"/>
                <a:gd name="connsiteY26" fmla="*/ 160867 h 355600"/>
                <a:gd name="connsiteX27" fmla="*/ 101600 w 457200"/>
                <a:gd name="connsiteY27" fmla="*/ 228600 h 355600"/>
                <a:gd name="connsiteX28" fmla="*/ 127000 w 457200"/>
                <a:gd name="connsiteY28" fmla="*/ 245533 h 355600"/>
                <a:gd name="connsiteX29" fmla="*/ 143933 w 457200"/>
                <a:gd name="connsiteY29" fmla="*/ 262467 h 355600"/>
                <a:gd name="connsiteX30" fmla="*/ 194733 w 457200"/>
                <a:gd name="connsiteY30" fmla="*/ 270933 h 355600"/>
                <a:gd name="connsiteX31" fmla="*/ 228600 w 457200"/>
                <a:gd name="connsiteY31" fmla="*/ 279400 h 355600"/>
                <a:gd name="connsiteX32" fmla="*/ 296333 w 457200"/>
                <a:gd name="connsiteY32" fmla="*/ 262467 h 355600"/>
                <a:gd name="connsiteX33" fmla="*/ 330200 w 457200"/>
                <a:gd name="connsiteY33" fmla="*/ 228600 h 355600"/>
                <a:gd name="connsiteX34" fmla="*/ 338666 w 457200"/>
                <a:gd name="connsiteY34" fmla="*/ 203200 h 355600"/>
                <a:gd name="connsiteX35" fmla="*/ 313266 w 457200"/>
                <a:gd name="connsiteY35" fmla="*/ 152400 h 355600"/>
                <a:gd name="connsiteX36" fmla="*/ 262466 w 457200"/>
                <a:gd name="connsiteY36" fmla="*/ 135467 h 355600"/>
                <a:gd name="connsiteX37" fmla="*/ 237066 w 457200"/>
                <a:gd name="connsiteY37" fmla="*/ 143933 h 355600"/>
                <a:gd name="connsiteX38" fmla="*/ 203200 w 457200"/>
                <a:gd name="connsiteY38" fmla="*/ 186267 h 355600"/>
                <a:gd name="connsiteX39" fmla="*/ 194733 w 457200"/>
                <a:gd name="connsiteY39" fmla="*/ 2032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7200" h="355600">
                  <a:moveTo>
                    <a:pt x="67733" y="0"/>
                  </a:moveTo>
                  <a:cubicBezTo>
                    <a:pt x="56444" y="14111"/>
                    <a:pt x="45626" y="28612"/>
                    <a:pt x="33866" y="42333"/>
                  </a:cubicBezTo>
                  <a:cubicBezTo>
                    <a:pt x="28671" y="48394"/>
                    <a:pt x="20503" y="52127"/>
                    <a:pt x="16933" y="59267"/>
                  </a:cubicBezTo>
                  <a:cubicBezTo>
                    <a:pt x="8951" y="75232"/>
                    <a:pt x="0" y="110067"/>
                    <a:pt x="0" y="110067"/>
                  </a:cubicBezTo>
                  <a:cubicBezTo>
                    <a:pt x="2822" y="141111"/>
                    <a:pt x="4058" y="172341"/>
                    <a:pt x="8466" y="203200"/>
                  </a:cubicBezTo>
                  <a:cubicBezTo>
                    <a:pt x="11041" y="221227"/>
                    <a:pt x="22369" y="240587"/>
                    <a:pt x="33866" y="254000"/>
                  </a:cubicBezTo>
                  <a:cubicBezTo>
                    <a:pt x="44256" y="266122"/>
                    <a:pt x="54449" y="279011"/>
                    <a:pt x="67733" y="287867"/>
                  </a:cubicBezTo>
                  <a:cubicBezTo>
                    <a:pt x="76200" y="293511"/>
                    <a:pt x="83605" y="301227"/>
                    <a:pt x="93133" y="304800"/>
                  </a:cubicBezTo>
                  <a:cubicBezTo>
                    <a:pt x="106607" y="309853"/>
                    <a:pt x="121355" y="310445"/>
                    <a:pt x="135466" y="313267"/>
                  </a:cubicBezTo>
                  <a:cubicBezTo>
                    <a:pt x="165022" y="342821"/>
                    <a:pt x="144827" y="327675"/>
                    <a:pt x="203200" y="347133"/>
                  </a:cubicBezTo>
                  <a:lnTo>
                    <a:pt x="228600" y="355600"/>
                  </a:lnTo>
                  <a:cubicBezTo>
                    <a:pt x="268111" y="352778"/>
                    <a:pt x="307793" y="351761"/>
                    <a:pt x="347133" y="347133"/>
                  </a:cubicBezTo>
                  <a:cubicBezTo>
                    <a:pt x="355996" y="346090"/>
                    <a:pt x="366222" y="344978"/>
                    <a:pt x="372533" y="338667"/>
                  </a:cubicBezTo>
                  <a:cubicBezTo>
                    <a:pt x="417691" y="293510"/>
                    <a:pt x="338665" y="327379"/>
                    <a:pt x="406400" y="304800"/>
                  </a:cubicBezTo>
                  <a:cubicBezTo>
                    <a:pt x="409222" y="296333"/>
                    <a:pt x="410274" y="287053"/>
                    <a:pt x="414866" y="279400"/>
                  </a:cubicBezTo>
                  <a:cubicBezTo>
                    <a:pt x="418973" y="272555"/>
                    <a:pt x="428230" y="269607"/>
                    <a:pt x="431800" y="262467"/>
                  </a:cubicBezTo>
                  <a:cubicBezTo>
                    <a:pt x="439783" y="246502"/>
                    <a:pt x="443089" y="228600"/>
                    <a:pt x="448733" y="211667"/>
                  </a:cubicBezTo>
                  <a:lnTo>
                    <a:pt x="457200" y="186267"/>
                  </a:lnTo>
                  <a:cubicBezTo>
                    <a:pt x="454378" y="163689"/>
                    <a:pt x="452803" y="140920"/>
                    <a:pt x="448733" y="118533"/>
                  </a:cubicBezTo>
                  <a:cubicBezTo>
                    <a:pt x="447136" y="109752"/>
                    <a:pt x="445841" y="100102"/>
                    <a:pt x="440266" y="93133"/>
                  </a:cubicBezTo>
                  <a:cubicBezTo>
                    <a:pt x="422226" y="70583"/>
                    <a:pt x="411552" y="80003"/>
                    <a:pt x="389466" y="67733"/>
                  </a:cubicBezTo>
                  <a:cubicBezTo>
                    <a:pt x="307076" y="21961"/>
                    <a:pt x="372493" y="40633"/>
                    <a:pt x="296333" y="25400"/>
                  </a:cubicBezTo>
                  <a:cubicBezTo>
                    <a:pt x="265289" y="28222"/>
                    <a:pt x="234059" y="29459"/>
                    <a:pt x="203200" y="33867"/>
                  </a:cubicBezTo>
                  <a:cubicBezTo>
                    <a:pt x="161225" y="39863"/>
                    <a:pt x="192163" y="40489"/>
                    <a:pt x="160866" y="59267"/>
                  </a:cubicBezTo>
                  <a:cubicBezTo>
                    <a:pt x="153213" y="63859"/>
                    <a:pt x="143933" y="64911"/>
                    <a:pt x="135466" y="67733"/>
                  </a:cubicBezTo>
                  <a:cubicBezTo>
                    <a:pt x="123906" y="79294"/>
                    <a:pt x="106940" y="94047"/>
                    <a:pt x="101600" y="110067"/>
                  </a:cubicBezTo>
                  <a:cubicBezTo>
                    <a:pt x="96171" y="126353"/>
                    <a:pt x="95955" y="143934"/>
                    <a:pt x="93133" y="160867"/>
                  </a:cubicBezTo>
                  <a:cubicBezTo>
                    <a:pt x="95955" y="183445"/>
                    <a:pt x="93149" y="207474"/>
                    <a:pt x="101600" y="228600"/>
                  </a:cubicBezTo>
                  <a:cubicBezTo>
                    <a:pt x="105379" y="238048"/>
                    <a:pt x="119054" y="239176"/>
                    <a:pt x="127000" y="245533"/>
                  </a:cubicBezTo>
                  <a:cubicBezTo>
                    <a:pt x="133233" y="250520"/>
                    <a:pt x="136459" y="259664"/>
                    <a:pt x="143933" y="262467"/>
                  </a:cubicBezTo>
                  <a:cubicBezTo>
                    <a:pt x="160007" y="268495"/>
                    <a:pt x="177899" y="267566"/>
                    <a:pt x="194733" y="270933"/>
                  </a:cubicBezTo>
                  <a:cubicBezTo>
                    <a:pt x="206143" y="273215"/>
                    <a:pt x="217311" y="276578"/>
                    <a:pt x="228600" y="279400"/>
                  </a:cubicBezTo>
                  <a:cubicBezTo>
                    <a:pt x="233036" y="278513"/>
                    <a:pt x="286211" y="269697"/>
                    <a:pt x="296333" y="262467"/>
                  </a:cubicBezTo>
                  <a:cubicBezTo>
                    <a:pt x="309324" y="253188"/>
                    <a:pt x="330200" y="228600"/>
                    <a:pt x="330200" y="228600"/>
                  </a:cubicBezTo>
                  <a:cubicBezTo>
                    <a:pt x="333022" y="220133"/>
                    <a:pt x="338666" y="212125"/>
                    <a:pt x="338666" y="203200"/>
                  </a:cubicBezTo>
                  <a:cubicBezTo>
                    <a:pt x="338666" y="185128"/>
                    <a:pt x="331293" y="161413"/>
                    <a:pt x="313266" y="152400"/>
                  </a:cubicBezTo>
                  <a:cubicBezTo>
                    <a:pt x="297301" y="144418"/>
                    <a:pt x="262466" y="135467"/>
                    <a:pt x="262466" y="135467"/>
                  </a:cubicBezTo>
                  <a:cubicBezTo>
                    <a:pt x="253999" y="138289"/>
                    <a:pt x="244719" y="139341"/>
                    <a:pt x="237066" y="143933"/>
                  </a:cubicBezTo>
                  <a:cubicBezTo>
                    <a:pt x="225817" y="150682"/>
                    <a:pt x="208144" y="176380"/>
                    <a:pt x="203200" y="186267"/>
                  </a:cubicBezTo>
                  <a:cubicBezTo>
                    <a:pt x="193840" y="204986"/>
                    <a:pt x="194733" y="223551"/>
                    <a:pt x="194733" y="203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a:off x="2556933" y="5707617"/>
              <a:ext cx="810083" cy="120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flipH="1">
              <a:off x="2796801" y="5285505"/>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sp>
          <p:nvSpPr>
            <p:cNvPr id="63" name="Rectangle 62"/>
            <p:cNvSpPr/>
            <p:nvPr/>
          </p:nvSpPr>
          <p:spPr>
            <a:xfrm>
              <a:off x="7800205" y="5374839"/>
              <a:ext cx="1877175" cy="307777"/>
            </a:xfrm>
            <a:prstGeom prst="rect">
              <a:avLst/>
            </a:prstGeom>
          </p:spPr>
          <p:txBody>
            <a:bodyPr wrap="square">
              <a:spAutoFit/>
            </a:bodyPr>
            <a:lstStyle/>
            <a:p>
              <a:r>
                <a:rPr lang="en-US" sz="1400" dirty="0" err="1">
                  <a:latin typeface="TeXGyreTermes-Regular"/>
                </a:rPr>
                <a:t>Zaloglu</a:t>
              </a:r>
              <a:r>
                <a:rPr lang="en-US" sz="1400" dirty="0">
                  <a:latin typeface="TeXGyreTermes-Regular"/>
                </a:rPr>
                <a:t> et al., 2020 </a:t>
              </a:r>
              <a:endParaRPr lang="en-US" sz="1400" dirty="0"/>
            </a:p>
          </p:txBody>
        </p:sp>
      </p:grpSp>
      <p:sp>
        <p:nvSpPr>
          <p:cNvPr id="5" name="Slide Number Placeholder 4">
            <a:extLst>
              <a:ext uri="{FF2B5EF4-FFF2-40B4-BE49-F238E27FC236}">
                <a16:creationId xmlns:a16="http://schemas.microsoft.com/office/drawing/2014/main" id="{D778E126-31FA-4B47-9377-A8F01D861DB8}"/>
              </a:ext>
            </a:extLst>
          </p:cNvPr>
          <p:cNvSpPr>
            <a:spLocks noGrp="1"/>
          </p:cNvSpPr>
          <p:nvPr>
            <p:ph type="sldNum" sz="quarter" idx="12"/>
          </p:nvPr>
        </p:nvSpPr>
        <p:spPr/>
        <p:txBody>
          <a:bodyPr/>
          <a:lstStyle/>
          <a:p>
            <a:fld id="{15530B12-77AA-4F8A-BB96-7B022F2BE984}" type="slidenum">
              <a:rPr lang="en-US" smtClean="0"/>
              <a:t>16</a:t>
            </a:fld>
            <a:endParaRPr lang="en-US"/>
          </a:p>
        </p:txBody>
      </p:sp>
      <p:grpSp>
        <p:nvGrpSpPr>
          <p:cNvPr id="25" name="Group 24">
            <a:extLst>
              <a:ext uri="{FF2B5EF4-FFF2-40B4-BE49-F238E27FC236}">
                <a16:creationId xmlns:a16="http://schemas.microsoft.com/office/drawing/2014/main" id="{02AB91A6-4331-41E5-9E5D-A14171B2334C}"/>
              </a:ext>
            </a:extLst>
          </p:cNvPr>
          <p:cNvGrpSpPr/>
          <p:nvPr/>
        </p:nvGrpSpPr>
        <p:grpSpPr>
          <a:xfrm>
            <a:off x="764737" y="975159"/>
            <a:ext cx="4677595" cy="3936189"/>
            <a:chOff x="764737" y="975159"/>
            <a:chExt cx="4677595" cy="3936189"/>
          </a:xfrm>
        </p:grpSpPr>
        <p:grpSp>
          <p:nvGrpSpPr>
            <p:cNvPr id="6" name="Group 5">
              <a:extLst>
                <a:ext uri="{FF2B5EF4-FFF2-40B4-BE49-F238E27FC236}">
                  <a16:creationId xmlns:a16="http://schemas.microsoft.com/office/drawing/2014/main" id="{7891E6C9-9F9B-4B4A-A505-B27A8220AB5D}"/>
                </a:ext>
              </a:extLst>
            </p:cNvPr>
            <p:cNvGrpSpPr/>
            <p:nvPr/>
          </p:nvGrpSpPr>
          <p:grpSpPr>
            <a:xfrm>
              <a:off x="764737" y="1172385"/>
              <a:ext cx="4677595" cy="3738963"/>
              <a:chOff x="806221" y="1178654"/>
              <a:chExt cx="4677595" cy="3738963"/>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0216" y="1327603"/>
                <a:ext cx="4233600" cy="2888796"/>
              </a:xfrm>
              <a:prstGeom prst="rect">
                <a:avLst/>
              </a:prstGeom>
            </p:spPr>
          </p:pic>
          <p:sp>
            <p:nvSpPr>
              <p:cNvPr id="7" name="TextBox 6"/>
              <p:cNvSpPr txBox="1"/>
              <p:nvPr/>
            </p:nvSpPr>
            <p:spPr>
              <a:xfrm>
                <a:off x="1250216" y="1178654"/>
                <a:ext cx="1943427" cy="461665"/>
              </a:xfrm>
              <a:prstGeom prst="rect">
                <a:avLst/>
              </a:prstGeom>
              <a:noFill/>
            </p:spPr>
            <p:txBody>
              <a:bodyPr wrap="square" rtlCol="0">
                <a:spAutoFit/>
              </a:bodyPr>
              <a:lstStyle/>
              <a:p>
                <a:r>
                  <a:rPr lang="en-US" dirty="0">
                    <a:solidFill>
                      <a:schemeClr val="accent1">
                        <a:lumMod val="75000"/>
                      </a:schemeClr>
                    </a:solidFill>
                  </a:rPr>
                  <a:t>Gust velocity, </a:t>
                </a:r>
                <a:r>
                  <a:rPr lang="en-US" sz="2400" dirty="0">
                    <a:solidFill>
                      <a:schemeClr val="accent1">
                        <a:lumMod val="75000"/>
                      </a:schemeClr>
                    </a:solidFill>
                  </a:rPr>
                  <a:t>V</a:t>
                </a:r>
              </a:p>
            </p:txBody>
          </p:sp>
          <p:sp>
            <p:nvSpPr>
              <p:cNvPr id="8" name="Rectangle 7"/>
              <p:cNvSpPr/>
              <p:nvPr/>
            </p:nvSpPr>
            <p:spPr>
              <a:xfrm>
                <a:off x="806221" y="3936690"/>
                <a:ext cx="1556912" cy="523220"/>
              </a:xfrm>
              <a:prstGeom prst="rect">
                <a:avLst/>
              </a:prstGeom>
            </p:spPr>
            <p:txBody>
              <a:bodyPr wrap="square">
                <a:spAutoFit/>
              </a:bodyPr>
              <a:lstStyle/>
              <a:p>
                <a:r>
                  <a:rPr lang="en-US" sz="1400" dirty="0">
                    <a:latin typeface="TeXGyreTermes-Regular"/>
                  </a:rPr>
                  <a:t>Andreu-Angulo et al., 2020 </a:t>
                </a:r>
                <a:endParaRPr lang="en-US" sz="1400" dirty="0"/>
              </a:p>
            </p:txBody>
          </p:sp>
          <p:sp>
            <p:nvSpPr>
              <p:cNvPr id="62" name="TextBox 61"/>
              <p:cNvSpPr txBox="1"/>
              <p:nvPr/>
            </p:nvSpPr>
            <p:spPr>
              <a:xfrm>
                <a:off x="2515533" y="4455952"/>
                <a:ext cx="2140727" cy="461665"/>
              </a:xfrm>
              <a:prstGeom prst="rect">
                <a:avLst/>
              </a:prstGeom>
              <a:noFill/>
            </p:spPr>
            <p:txBody>
              <a:bodyPr wrap="square" rtlCol="0">
                <a:spAutoFit/>
              </a:bodyPr>
              <a:lstStyle/>
              <a:p>
                <a:r>
                  <a:rPr lang="en-US" sz="2400" dirty="0">
                    <a:solidFill>
                      <a:schemeClr val="accent1">
                        <a:lumMod val="75000"/>
                      </a:schemeClr>
                    </a:solidFill>
                  </a:rPr>
                  <a:t>Transverse gust</a:t>
                </a:r>
              </a:p>
            </p:txBody>
          </p:sp>
        </p:grpSp>
        <p:cxnSp>
          <p:nvCxnSpPr>
            <p:cNvPr id="15" name="Straight Arrow Connector 14">
              <a:extLst>
                <a:ext uri="{FF2B5EF4-FFF2-40B4-BE49-F238E27FC236}">
                  <a16:creationId xmlns:a16="http://schemas.microsoft.com/office/drawing/2014/main" id="{7A1CDE78-70E6-4F8F-B9E8-A800361BA860}"/>
                </a:ext>
              </a:extLst>
            </p:cNvPr>
            <p:cNvCxnSpPr>
              <a:cxnSpLocks/>
            </p:cNvCxnSpPr>
            <p:nvPr/>
          </p:nvCxnSpPr>
          <p:spPr>
            <a:xfrm flipV="1">
              <a:off x="3031332" y="975159"/>
              <a:ext cx="0" cy="5757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544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B8187-961B-DD40-B601-9FD6A4A49CC8}"/>
              </a:ext>
            </a:extLst>
          </p:cNvPr>
          <p:cNvSpPr>
            <a:spLocks noGrp="1"/>
          </p:cNvSpPr>
          <p:nvPr>
            <p:ph type="sldNum" sz="quarter" idx="12"/>
          </p:nvPr>
        </p:nvSpPr>
        <p:spPr/>
        <p:txBody>
          <a:bodyPr/>
          <a:lstStyle/>
          <a:p>
            <a:fld id="{15530B12-77AA-4F8A-BB96-7B022F2BE984}" type="slidenum">
              <a:rPr lang="en-US" smtClean="0"/>
              <a:t>17</a:t>
            </a:fld>
            <a:endParaRPr lang="en-US"/>
          </a:p>
        </p:txBody>
      </p:sp>
      <p:sp>
        <p:nvSpPr>
          <p:cNvPr id="41" name="TextBox 40">
            <a:extLst>
              <a:ext uri="{FF2B5EF4-FFF2-40B4-BE49-F238E27FC236}">
                <a16:creationId xmlns:a16="http://schemas.microsoft.com/office/drawing/2014/main" id="{D434359D-CC04-A449-9A82-3A6795E6C22A}"/>
              </a:ext>
            </a:extLst>
          </p:cNvPr>
          <p:cNvSpPr txBox="1"/>
          <p:nvPr/>
        </p:nvSpPr>
        <p:spPr>
          <a:xfrm>
            <a:off x="305379" y="961324"/>
            <a:ext cx="4966947" cy="646331"/>
          </a:xfrm>
          <a:prstGeom prst="rect">
            <a:avLst/>
          </a:prstGeom>
          <a:noFill/>
        </p:spPr>
        <p:txBody>
          <a:bodyPr wrap="square">
            <a:spAutoFit/>
          </a:bodyPr>
          <a:lstStyle/>
          <a:p>
            <a:r>
              <a:rPr lang="en-US" sz="1800" dirty="0"/>
              <a:t>Execute </a:t>
            </a:r>
            <a:r>
              <a:rPr lang="en-US" sz="1800" u="sng" dirty="0"/>
              <a:t>streamwise step-up and step-down gusts</a:t>
            </a:r>
            <a:r>
              <a:rPr lang="en-US" sz="1800" dirty="0"/>
              <a:t> in water towing tank at </a:t>
            </a:r>
            <a:r>
              <a:rPr lang="en-US" sz="1800" b="1" dirty="0">
                <a:solidFill>
                  <a:srgbClr val="FF0000"/>
                </a:solidFill>
              </a:rPr>
              <a:t>21</a:t>
            </a:r>
            <a:r>
              <a:rPr lang="en-US" sz="1800" b="1" i="1" dirty="0">
                <a:solidFill>
                  <a:srgbClr val="FF0000"/>
                </a:solidFill>
              </a:rPr>
              <a:t>c</a:t>
            </a:r>
            <a:r>
              <a:rPr lang="en-US" sz="1800" dirty="0"/>
              <a:t> traveled</a:t>
            </a:r>
            <a:r>
              <a:rPr lang="en-US" sz="1800" i="1" dirty="0"/>
              <a:t>.</a:t>
            </a:r>
          </a:p>
        </p:txBody>
      </p:sp>
      <p:sp>
        <p:nvSpPr>
          <p:cNvPr id="49" name="TextBox 48">
            <a:extLst>
              <a:ext uri="{FF2B5EF4-FFF2-40B4-BE49-F238E27FC236}">
                <a16:creationId xmlns:a16="http://schemas.microsoft.com/office/drawing/2014/main" id="{62BFB16E-B866-8642-9E81-80ABF5F76E8A}"/>
              </a:ext>
            </a:extLst>
          </p:cNvPr>
          <p:cNvSpPr txBox="1"/>
          <p:nvPr/>
        </p:nvSpPr>
        <p:spPr>
          <a:xfrm>
            <a:off x="4999522" y="123947"/>
            <a:ext cx="2192972" cy="707886"/>
          </a:xfrm>
          <a:prstGeom prst="rect">
            <a:avLst/>
          </a:prstGeom>
          <a:noFill/>
        </p:spPr>
        <p:txBody>
          <a:bodyPr wrap="none" rtlCol="0">
            <a:spAutoFit/>
          </a:bodyPr>
          <a:lstStyle/>
          <a:p>
            <a:pPr algn="ctr"/>
            <a:r>
              <a:rPr lang="en-US" sz="4000" dirty="0">
                <a:solidFill>
                  <a:schemeClr val="accent1">
                    <a:lumMod val="75000"/>
                  </a:schemeClr>
                </a:solidFill>
              </a:rPr>
              <a:t>Approach</a:t>
            </a:r>
          </a:p>
        </p:txBody>
      </p:sp>
      <p:grpSp>
        <p:nvGrpSpPr>
          <p:cNvPr id="79" name="Group 78">
            <a:extLst>
              <a:ext uri="{FF2B5EF4-FFF2-40B4-BE49-F238E27FC236}">
                <a16:creationId xmlns:a16="http://schemas.microsoft.com/office/drawing/2014/main" id="{90505915-C2AE-9849-878B-041C2C475B3D}"/>
              </a:ext>
            </a:extLst>
          </p:cNvPr>
          <p:cNvGrpSpPr/>
          <p:nvPr/>
        </p:nvGrpSpPr>
        <p:grpSpPr>
          <a:xfrm>
            <a:off x="432740" y="1705386"/>
            <a:ext cx="4187613" cy="1312862"/>
            <a:chOff x="7468465" y="988408"/>
            <a:chExt cx="4187613" cy="1312862"/>
          </a:xfrm>
        </p:grpSpPr>
        <p:grpSp>
          <p:nvGrpSpPr>
            <p:cNvPr id="80" name="Group 79">
              <a:extLst>
                <a:ext uri="{FF2B5EF4-FFF2-40B4-BE49-F238E27FC236}">
                  <a16:creationId xmlns:a16="http://schemas.microsoft.com/office/drawing/2014/main" id="{4C8B159D-1289-1648-87F8-524EA767F330}"/>
                </a:ext>
              </a:extLst>
            </p:cNvPr>
            <p:cNvGrpSpPr/>
            <p:nvPr/>
          </p:nvGrpSpPr>
          <p:grpSpPr>
            <a:xfrm>
              <a:off x="7654775" y="988408"/>
              <a:ext cx="3699492" cy="1312862"/>
              <a:chOff x="8232130" y="1151998"/>
              <a:chExt cx="3699492" cy="1312862"/>
            </a:xfrm>
          </p:grpSpPr>
          <p:sp>
            <p:nvSpPr>
              <p:cNvPr id="85" name="Rectangle 84">
                <a:extLst>
                  <a:ext uri="{FF2B5EF4-FFF2-40B4-BE49-F238E27FC236}">
                    <a16:creationId xmlns:a16="http://schemas.microsoft.com/office/drawing/2014/main" id="{B4095979-2D30-304B-8E19-5EEBB67627FA}"/>
                  </a:ext>
                </a:extLst>
              </p:cNvPr>
              <p:cNvSpPr/>
              <p:nvPr/>
            </p:nvSpPr>
            <p:spPr>
              <a:xfrm>
                <a:off x="8331543" y="1151998"/>
                <a:ext cx="1397658" cy="338554"/>
              </a:xfrm>
              <a:prstGeom prst="rect">
                <a:avLst/>
              </a:prstGeom>
            </p:spPr>
            <p:txBody>
              <a:bodyPr wrap="square">
                <a:spAutoFit/>
              </a:bodyPr>
              <a:lstStyle/>
              <a:p>
                <a:pPr algn="ctr"/>
                <a:r>
                  <a:rPr lang="en-US" sz="1600" u="sng" dirty="0"/>
                  <a:t>Step-up gust</a:t>
                </a:r>
                <a:endParaRPr lang="en-US" sz="1600" i="1" u="sng" dirty="0"/>
              </a:p>
            </p:txBody>
          </p:sp>
          <p:sp>
            <p:nvSpPr>
              <p:cNvPr id="86" name="Rectangle 85">
                <a:extLst>
                  <a:ext uri="{FF2B5EF4-FFF2-40B4-BE49-F238E27FC236}">
                    <a16:creationId xmlns:a16="http://schemas.microsoft.com/office/drawing/2014/main" id="{61D021C3-3EBF-7347-89F4-E849C3D9C621}"/>
                  </a:ext>
                </a:extLst>
              </p:cNvPr>
              <p:cNvSpPr/>
              <p:nvPr/>
            </p:nvSpPr>
            <p:spPr>
              <a:xfrm>
                <a:off x="10196930" y="1151998"/>
                <a:ext cx="1734692" cy="338554"/>
              </a:xfrm>
              <a:prstGeom prst="rect">
                <a:avLst/>
              </a:prstGeom>
            </p:spPr>
            <p:txBody>
              <a:bodyPr wrap="square">
                <a:spAutoFit/>
              </a:bodyPr>
              <a:lstStyle/>
              <a:p>
                <a:pPr algn="ctr"/>
                <a:r>
                  <a:rPr lang="en-US" sz="1600" u="sng" dirty="0"/>
                  <a:t>Step-down gust</a:t>
                </a:r>
                <a:endParaRPr lang="en-US" sz="1600" i="1" u="sng" dirty="0"/>
              </a:p>
            </p:txBody>
          </p:sp>
          <p:grpSp>
            <p:nvGrpSpPr>
              <p:cNvPr id="87" name="Group 86">
                <a:extLst>
                  <a:ext uri="{FF2B5EF4-FFF2-40B4-BE49-F238E27FC236}">
                    <a16:creationId xmlns:a16="http://schemas.microsoft.com/office/drawing/2014/main" id="{ED3FCBE7-90FA-E944-808D-3A3DD9399011}"/>
                  </a:ext>
                </a:extLst>
              </p:cNvPr>
              <p:cNvGrpSpPr/>
              <p:nvPr/>
            </p:nvGrpSpPr>
            <p:grpSpPr>
              <a:xfrm>
                <a:off x="10269931" y="1692443"/>
                <a:ext cx="1427730" cy="772417"/>
                <a:chOff x="6953859" y="962599"/>
                <a:chExt cx="1427730" cy="772417"/>
              </a:xfrm>
            </p:grpSpPr>
            <p:grpSp>
              <p:nvGrpSpPr>
                <p:cNvPr id="96" name="Group 95">
                  <a:extLst>
                    <a:ext uri="{FF2B5EF4-FFF2-40B4-BE49-F238E27FC236}">
                      <a16:creationId xmlns:a16="http://schemas.microsoft.com/office/drawing/2014/main" id="{860B1DA4-3107-774D-9DA7-BEED5DADA25E}"/>
                    </a:ext>
                  </a:extLst>
                </p:cNvPr>
                <p:cNvGrpSpPr/>
                <p:nvPr/>
              </p:nvGrpSpPr>
              <p:grpSpPr>
                <a:xfrm>
                  <a:off x="7226496" y="962599"/>
                  <a:ext cx="1155093" cy="772417"/>
                  <a:chOff x="5123745" y="956878"/>
                  <a:chExt cx="1155093" cy="772417"/>
                </a:xfrm>
              </p:grpSpPr>
              <p:cxnSp>
                <p:nvCxnSpPr>
                  <p:cNvPr id="98" name="Straight Arrow Connector 97">
                    <a:extLst>
                      <a:ext uri="{FF2B5EF4-FFF2-40B4-BE49-F238E27FC236}">
                        <a16:creationId xmlns:a16="http://schemas.microsoft.com/office/drawing/2014/main" id="{0CA7842F-513B-A243-85B8-5CC2F82E523F}"/>
                      </a:ext>
                    </a:extLst>
                  </p:cNvPr>
                  <p:cNvCxnSpPr>
                    <a:cxnSpLocks/>
                  </p:cNvCxnSpPr>
                  <p:nvPr/>
                </p:nvCxnSpPr>
                <p:spPr>
                  <a:xfrm>
                    <a:off x="5134918" y="1325114"/>
                    <a:ext cx="475488" cy="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0BBC0B2-1D3A-A648-9492-EF8B14DF1CA5}"/>
                      </a:ext>
                    </a:extLst>
                  </p:cNvPr>
                  <p:cNvCxnSpPr>
                    <a:cxnSpLocks/>
                  </p:cNvCxnSpPr>
                  <p:nvPr/>
                </p:nvCxnSpPr>
                <p:spPr>
                  <a:xfrm flipV="1">
                    <a:off x="5757993" y="1512147"/>
                    <a:ext cx="347472" cy="297"/>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2AA762C-DBEF-6341-900B-3992ED2A50AF}"/>
                      </a:ext>
                    </a:extLst>
                  </p:cNvPr>
                  <p:cNvCxnSpPr>
                    <a:cxnSpLocks/>
                  </p:cNvCxnSpPr>
                  <p:nvPr/>
                </p:nvCxnSpPr>
                <p:spPr>
                  <a:xfrm>
                    <a:off x="5605823" y="1323794"/>
                    <a:ext cx="153975" cy="19182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72959EF-4F61-184D-8A81-26C939B8224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5632719-423C-3545-9294-DE81C54B2102}"/>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ADEE5AA9-B41E-E94C-98A2-86BC368CB8F8}"/>
                    </a:ext>
                  </a:extLst>
                </p:cNvPr>
                <p:cNvSpPr/>
                <p:nvPr/>
              </p:nvSpPr>
              <p:spPr>
                <a:xfrm>
                  <a:off x="6953859" y="1152767"/>
                  <a:ext cx="285850" cy="338554"/>
                </a:xfrm>
                <a:prstGeom prst="rect">
                  <a:avLst/>
                </a:prstGeom>
              </p:spPr>
              <p:txBody>
                <a:bodyPr wrap="square">
                  <a:spAutoFit/>
                </a:bodyPr>
                <a:lstStyle/>
                <a:p>
                  <a:r>
                    <a:rPr lang="en-US" sz="1600" dirty="0"/>
                    <a:t>U</a:t>
                  </a:r>
                  <a:endParaRPr lang="en-US" sz="1600" i="1" dirty="0"/>
                </a:p>
              </p:txBody>
            </p:sp>
          </p:grpSp>
          <p:grpSp>
            <p:nvGrpSpPr>
              <p:cNvPr id="88" name="Group 87">
                <a:extLst>
                  <a:ext uri="{FF2B5EF4-FFF2-40B4-BE49-F238E27FC236}">
                    <a16:creationId xmlns:a16="http://schemas.microsoft.com/office/drawing/2014/main" id="{290B4C3E-CCBB-2047-A1D8-2CB63D726D56}"/>
                  </a:ext>
                </a:extLst>
              </p:cNvPr>
              <p:cNvGrpSpPr/>
              <p:nvPr/>
            </p:nvGrpSpPr>
            <p:grpSpPr>
              <a:xfrm>
                <a:off x="8232130" y="1686722"/>
                <a:ext cx="1427397" cy="772417"/>
                <a:chOff x="4925583" y="956878"/>
                <a:chExt cx="1427397" cy="772417"/>
              </a:xfrm>
            </p:grpSpPr>
            <p:grpSp>
              <p:nvGrpSpPr>
                <p:cNvPr id="89" name="Group 88">
                  <a:extLst>
                    <a:ext uri="{FF2B5EF4-FFF2-40B4-BE49-F238E27FC236}">
                      <a16:creationId xmlns:a16="http://schemas.microsoft.com/office/drawing/2014/main" id="{C2335B73-9816-D74A-8344-0127698F7009}"/>
                    </a:ext>
                  </a:extLst>
                </p:cNvPr>
                <p:cNvGrpSpPr/>
                <p:nvPr/>
              </p:nvGrpSpPr>
              <p:grpSpPr>
                <a:xfrm>
                  <a:off x="5197887" y="956878"/>
                  <a:ext cx="1155093" cy="772417"/>
                  <a:chOff x="5123745" y="956878"/>
                  <a:chExt cx="1155093" cy="772417"/>
                </a:xfrm>
              </p:grpSpPr>
              <p:cxnSp>
                <p:nvCxnSpPr>
                  <p:cNvPr id="91" name="Straight Arrow Connector 90">
                    <a:extLst>
                      <a:ext uri="{FF2B5EF4-FFF2-40B4-BE49-F238E27FC236}">
                        <a16:creationId xmlns:a16="http://schemas.microsoft.com/office/drawing/2014/main" id="{7C94D93D-9464-A749-9E6A-EDE4169BA12A}"/>
                      </a:ext>
                    </a:extLst>
                  </p:cNvPr>
                  <p:cNvCxnSpPr>
                    <a:cxnSpLocks/>
                  </p:cNvCxnSpPr>
                  <p:nvPr/>
                </p:nvCxnSpPr>
                <p:spPr>
                  <a:xfrm>
                    <a:off x="5134918" y="1325114"/>
                    <a:ext cx="473650"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C779A21-18D6-5842-A95A-01C89ADCF6DA}"/>
                      </a:ext>
                    </a:extLst>
                  </p:cNvPr>
                  <p:cNvCxnSpPr>
                    <a:cxnSpLocks/>
                  </p:cNvCxnSpPr>
                  <p:nvPr/>
                </p:nvCxnSpPr>
                <p:spPr>
                  <a:xfrm>
                    <a:off x="5753448" y="1135758"/>
                    <a:ext cx="347774"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4643AC3-783D-F249-AE1B-991D315F8A62}"/>
                      </a:ext>
                    </a:extLst>
                  </p:cNvPr>
                  <p:cNvCxnSpPr>
                    <a:cxnSpLocks/>
                  </p:cNvCxnSpPr>
                  <p:nvPr/>
                </p:nvCxnSpPr>
                <p:spPr>
                  <a:xfrm flipV="1">
                    <a:off x="5605823" y="1136469"/>
                    <a:ext cx="153975" cy="19182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CBA8BB-4611-1544-9550-2BC4344F8D7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A4F1642-6C10-0C49-9D0D-408DC2B386A8}"/>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0" name="Rectangle 89">
                  <a:extLst>
                    <a:ext uri="{FF2B5EF4-FFF2-40B4-BE49-F238E27FC236}">
                      <a16:creationId xmlns:a16="http://schemas.microsoft.com/office/drawing/2014/main" id="{622B6861-BA0C-7141-86B4-7B78BDEC1139}"/>
                    </a:ext>
                  </a:extLst>
                </p:cNvPr>
                <p:cNvSpPr/>
                <p:nvPr/>
              </p:nvSpPr>
              <p:spPr>
                <a:xfrm>
                  <a:off x="4925583" y="1152767"/>
                  <a:ext cx="285850" cy="338554"/>
                </a:xfrm>
                <a:prstGeom prst="rect">
                  <a:avLst/>
                </a:prstGeom>
              </p:spPr>
              <p:txBody>
                <a:bodyPr wrap="square">
                  <a:spAutoFit/>
                </a:bodyPr>
                <a:lstStyle/>
                <a:p>
                  <a:r>
                    <a:rPr lang="en-US" sz="1600" dirty="0"/>
                    <a:t>U</a:t>
                  </a:r>
                  <a:endParaRPr lang="en-US" sz="1600" i="1" dirty="0"/>
                </a:p>
              </p:txBody>
            </p:sp>
          </p:grpSp>
        </p:grpSp>
        <p:sp>
          <p:nvSpPr>
            <p:cNvPr id="81" name="Rectangle 80">
              <a:extLst>
                <a:ext uri="{FF2B5EF4-FFF2-40B4-BE49-F238E27FC236}">
                  <a16:creationId xmlns:a16="http://schemas.microsoft.com/office/drawing/2014/main" id="{49A5CC77-1388-C045-BEA5-C8E5C1B85F26}"/>
                </a:ext>
              </a:extLst>
            </p:cNvPr>
            <p:cNvSpPr/>
            <p:nvPr/>
          </p:nvSpPr>
          <p:spPr>
            <a:xfrm>
              <a:off x="7468465" y="1837869"/>
              <a:ext cx="1513081" cy="338554"/>
            </a:xfrm>
            <a:prstGeom prst="rect">
              <a:avLst/>
            </a:prstGeom>
          </p:spPr>
          <p:txBody>
            <a:bodyPr wrap="square">
              <a:spAutoFit/>
            </a:bodyPr>
            <a:lstStyle/>
            <a:p>
              <a:pPr algn="ctr"/>
              <a:r>
                <a:rPr lang="en-US" sz="1600" dirty="0"/>
                <a:t>Re=6K</a:t>
              </a:r>
            </a:p>
          </p:txBody>
        </p:sp>
        <p:sp>
          <p:nvSpPr>
            <p:cNvPr id="82" name="Rectangle 81">
              <a:extLst>
                <a:ext uri="{FF2B5EF4-FFF2-40B4-BE49-F238E27FC236}">
                  <a16:creationId xmlns:a16="http://schemas.microsoft.com/office/drawing/2014/main" id="{EB5D8FAE-EB4C-134D-81C0-A021C5A5613D}"/>
                </a:ext>
              </a:extLst>
            </p:cNvPr>
            <p:cNvSpPr/>
            <p:nvPr/>
          </p:nvSpPr>
          <p:spPr>
            <a:xfrm>
              <a:off x="8013319" y="1392541"/>
              <a:ext cx="1513081" cy="338554"/>
            </a:xfrm>
            <a:prstGeom prst="rect">
              <a:avLst/>
            </a:prstGeom>
          </p:spPr>
          <p:txBody>
            <a:bodyPr wrap="square">
              <a:spAutoFit/>
            </a:bodyPr>
            <a:lstStyle/>
            <a:p>
              <a:pPr algn="ctr"/>
              <a:r>
                <a:rPr lang="en-US" sz="1600" dirty="0"/>
                <a:t>Re=9K</a:t>
              </a:r>
            </a:p>
          </p:txBody>
        </p:sp>
        <p:sp>
          <p:nvSpPr>
            <p:cNvPr id="83" name="Rectangle 82">
              <a:extLst>
                <a:ext uri="{FF2B5EF4-FFF2-40B4-BE49-F238E27FC236}">
                  <a16:creationId xmlns:a16="http://schemas.microsoft.com/office/drawing/2014/main" id="{54EE9956-978D-034A-B51F-19BE0942C1E3}"/>
                </a:ext>
              </a:extLst>
            </p:cNvPr>
            <p:cNvSpPr/>
            <p:nvPr/>
          </p:nvSpPr>
          <p:spPr>
            <a:xfrm>
              <a:off x="9551738" y="1595636"/>
              <a:ext cx="1513081" cy="338554"/>
            </a:xfrm>
            <a:prstGeom prst="rect">
              <a:avLst/>
            </a:prstGeom>
          </p:spPr>
          <p:txBody>
            <a:bodyPr wrap="square">
              <a:spAutoFit/>
            </a:bodyPr>
            <a:lstStyle/>
            <a:p>
              <a:pPr algn="ctr"/>
              <a:r>
                <a:rPr lang="en-US" sz="1600" dirty="0"/>
                <a:t>Re=10K</a:t>
              </a:r>
            </a:p>
          </p:txBody>
        </p:sp>
        <p:sp>
          <p:nvSpPr>
            <p:cNvPr id="84" name="Rectangle 83">
              <a:extLst>
                <a:ext uri="{FF2B5EF4-FFF2-40B4-BE49-F238E27FC236}">
                  <a16:creationId xmlns:a16="http://schemas.microsoft.com/office/drawing/2014/main" id="{4F754BB0-92FA-D648-9CDD-39DB8042976F}"/>
                </a:ext>
              </a:extLst>
            </p:cNvPr>
            <p:cNvSpPr/>
            <p:nvPr/>
          </p:nvSpPr>
          <p:spPr>
            <a:xfrm>
              <a:off x="10142997" y="1764913"/>
              <a:ext cx="1513081" cy="338554"/>
            </a:xfrm>
            <a:prstGeom prst="rect">
              <a:avLst/>
            </a:prstGeom>
          </p:spPr>
          <p:txBody>
            <a:bodyPr wrap="square">
              <a:spAutoFit/>
            </a:bodyPr>
            <a:lstStyle/>
            <a:p>
              <a:pPr algn="ctr"/>
              <a:r>
                <a:rPr lang="en-US" sz="1600" dirty="0"/>
                <a:t>Re=5K</a:t>
              </a:r>
            </a:p>
          </p:txBody>
        </p:sp>
      </p:grpSp>
      <p:sp>
        <p:nvSpPr>
          <p:cNvPr id="103" name="TextBox 102">
            <a:extLst>
              <a:ext uri="{FF2B5EF4-FFF2-40B4-BE49-F238E27FC236}">
                <a16:creationId xmlns:a16="http://schemas.microsoft.com/office/drawing/2014/main" id="{592516B1-DC1F-7A44-AA5D-C9C5C26871F9}"/>
              </a:ext>
            </a:extLst>
          </p:cNvPr>
          <p:cNvSpPr txBox="1"/>
          <p:nvPr/>
        </p:nvSpPr>
        <p:spPr>
          <a:xfrm>
            <a:off x="5582218" y="1435569"/>
            <a:ext cx="3118626" cy="923330"/>
          </a:xfrm>
          <a:prstGeom prst="rect">
            <a:avLst/>
          </a:prstGeom>
          <a:noFill/>
        </p:spPr>
        <p:txBody>
          <a:bodyPr wrap="square">
            <a:spAutoFit/>
          </a:bodyPr>
          <a:lstStyle/>
          <a:p>
            <a:r>
              <a:rPr lang="en-US" sz="1800" dirty="0"/>
              <a:t>Gust:</a:t>
            </a:r>
            <a:r>
              <a:rPr lang="en-US" dirty="0"/>
              <a:t> </a:t>
            </a:r>
          </a:p>
          <a:p>
            <a:r>
              <a:rPr lang="en-US" sz="1800" dirty="0"/>
              <a:t>amplitude = 0.5U</a:t>
            </a:r>
            <a:r>
              <a:rPr lang="en-US" sz="1800" baseline="-25000" dirty="0"/>
              <a:t>main,initial</a:t>
            </a:r>
            <a:endParaRPr lang="en-US" sz="1800" dirty="0"/>
          </a:p>
          <a:p>
            <a:r>
              <a:rPr lang="en-US" dirty="0"/>
              <a:t>width = </a:t>
            </a:r>
            <a:r>
              <a:rPr lang="en-US" sz="1800" dirty="0"/>
              <a:t>1</a:t>
            </a:r>
            <a:r>
              <a:rPr lang="en-US" sz="1800" i="1" dirty="0"/>
              <a:t>c</a:t>
            </a:r>
            <a:endParaRPr lang="en-US" dirty="0"/>
          </a:p>
        </p:txBody>
      </p:sp>
      <p:pic>
        <p:nvPicPr>
          <p:cNvPr id="106" name="Picture 105">
            <a:extLst>
              <a:ext uri="{FF2B5EF4-FFF2-40B4-BE49-F238E27FC236}">
                <a16:creationId xmlns:a16="http://schemas.microsoft.com/office/drawing/2014/main" id="{C5F0E452-2741-2045-8C68-E50B85E13FFF}"/>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94336" y="1227999"/>
            <a:ext cx="4338225" cy="3253668"/>
          </a:xfrm>
          <a:prstGeom prst="rect">
            <a:avLst/>
          </a:prstGeom>
        </p:spPr>
      </p:pic>
    </p:spTree>
    <p:extLst>
      <p:ext uri="{BB962C8B-B14F-4D97-AF65-F5344CB8AC3E}">
        <p14:creationId xmlns:p14="http://schemas.microsoft.com/office/powerpoint/2010/main" val="3091983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B8187-961B-DD40-B601-9FD6A4A49CC8}"/>
              </a:ext>
            </a:extLst>
          </p:cNvPr>
          <p:cNvSpPr>
            <a:spLocks noGrp="1"/>
          </p:cNvSpPr>
          <p:nvPr>
            <p:ph type="sldNum" sz="quarter" idx="12"/>
          </p:nvPr>
        </p:nvSpPr>
        <p:spPr/>
        <p:txBody>
          <a:bodyPr/>
          <a:lstStyle/>
          <a:p>
            <a:fld id="{15530B12-77AA-4F8A-BB96-7B022F2BE984}" type="slidenum">
              <a:rPr lang="en-US" smtClean="0"/>
              <a:t>18</a:t>
            </a:fld>
            <a:endParaRPr lang="en-US"/>
          </a:p>
        </p:txBody>
      </p:sp>
      <p:sp>
        <p:nvSpPr>
          <p:cNvPr id="3" name="TextBox 2">
            <a:extLst>
              <a:ext uri="{FF2B5EF4-FFF2-40B4-BE49-F238E27FC236}">
                <a16:creationId xmlns:a16="http://schemas.microsoft.com/office/drawing/2014/main" id="{9250992F-227F-204F-B277-1438BAD88149}"/>
              </a:ext>
            </a:extLst>
          </p:cNvPr>
          <p:cNvSpPr txBox="1"/>
          <p:nvPr/>
        </p:nvSpPr>
        <p:spPr>
          <a:xfrm>
            <a:off x="9505904" y="821631"/>
            <a:ext cx="4835595" cy="3477875"/>
          </a:xfrm>
          <a:prstGeom prst="rect">
            <a:avLst/>
          </a:prstGeom>
          <a:noFill/>
        </p:spPr>
        <p:txBody>
          <a:bodyPr wrap="square" rtlCol="0">
            <a:spAutoFit/>
          </a:bodyPr>
          <a:lstStyle/>
          <a:p>
            <a:r>
              <a:rPr lang="en-US" sz="2200" b="1" dirty="0"/>
              <a:t>Wing model</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p:txBody>
      </p:sp>
      <p:sp>
        <p:nvSpPr>
          <p:cNvPr id="5" name="Arc 4">
            <a:extLst>
              <a:ext uri="{FF2B5EF4-FFF2-40B4-BE49-F238E27FC236}">
                <a16:creationId xmlns:a16="http://schemas.microsoft.com/office/drawing/2014/main" id="{098B7391-03D9-0A44-A3F9-0257686DD148}"/>
              </a:ext>
            </a:extLst>
          </p:cNvPr>
          <p:cNvSpPr/>
          <p:nvPr/>
        </p:nvSpPr>
        <p:spPr>
          <a:xfrm rot="10291684" flipH="1">
            <a:off x="10007306" y="3731484"/>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89539413-21E2-854A-947E-25169836D093}"/>
              </a:ext>
            </a:extLst>
          </p:cNvPr>
          <p:cNvGrpSpPr/>
          <p:nvPr/>
        </p:nvGrpSpPr>
        <p:grpSpPr>
          <a:xfrm>
            <a:off x="9236657" y="1357616"/>
            <a:ext cx="2753732" cy="3304027"/>
            <a:chOff x="6164032" y="795313"/>
            <a:chExt cx="2753732" cy="3304027"/>
          </a:xfrm>
        </p:grpSpPr>
        <p:cxnSp>
          <p:nvCxnSpPr>
            <p:cNvPr id="7" name="Straight Connector 6">
              <a:extLst>
                <a:ext uri="{FF2B5EF4-FFF2-40B4-BE49-F238E27FC236}">
                  <a16:creationId xmlns:a16="http://schemas.microsoft.com/office/drawing/2014/main" id="{70478FF4-2DF9-AE41-91EE-377D0CB04457}"/>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4AC4558-D2CB-7443-B16A-8BE07CF50589}"/>
                </a:ext>
              </a:extLst>
            </p:cNvPr>
            <p:cNvGrpSpPr/>
            <p:nvPr/>
          </p:nvGrpSpPr>
          <p:grpSpPr>
            <a:xfrm>
              <a:off x="6164032" y="795313"/>
              <a:ext cx="2753732" cy="3304027"/>
              <a:chOff x="6164032" y="795313"/>
              <a:chExt cx="2753732" cy="3304027"/>
            </a:xfrm>
          </p:grpSpPr>
          <p:grpSp>
            <p:nvGrpSpPr>
              <p:cNvPr id="9" name="Group 8">
                <a:extLst>
                  <a:ext uri="{FF2B5EF4-FFF2-40B4-BE49-F238E27FC236}">
                    <a16:creationId xmlns:a16="http://schemas.microsoft.com/office/drawing/2014/main" id="{F0045F41-62FE-6443-9600-B8EE118B90F6}"/>
                  </a:ext>
                </a:extLst>
              </p:cNvPr>
              <p:cNvGrpSpPr/>
              <p:nvPr/>
            </p:nvGrpSpPr>
            <p:grpSpPr>
              <a:xfrm>
                <a:off x="6164032" y="795313"/>
                <a:ext cx="2753732" cy="3304027"/>
                <a:chOff x="6164032" y="795313"/>
                <a:chExt cx="2753732" cy="3304027"/>
              </a:xfrm>
            </p:grpSpPr>
            <p:grpSp>
              <p:nvGrpSpPr>
                <p:cNvPr id="11" name="Group 10">
                  <a:extLst>
                    <a:ext uri="{FF2B5EF4-FFF2-40B4-BE49-F238E27FC236}">
                      <a16:creationId xmlns:a16="http://schemas.microsoft.com/office/drawing/2014/main" id="{D20DF202-6AEF-BB46-AC1A-7C7DC19E1718}"/>
                    </a:ext>
                  </a:extLst>
                </p:cNvPr>
                <p:cNvGrpSpPr/>
                <p:nvPr/>
              </p:nvGrpSpPr>
              <p:grpSpPr>
                <a:xfrm>
                  <a:off x="6164093" y="795313"/>
                  <a:ext cx="2753671" cy="3214697"/>
                  <a:chOff x="5964396" y="1751784"/>
                  <a:chExt cx="2753671" cy="3214697"/>
                </a:xfrm>
              </p:grpSpPr>
              <p:sp>
                <p:nvSpPr>
                  <p:cNvPr id="16" name="Rectangle 15">
                    <a:extLst>
                      <a:ext uri="{FF2B5EF4-FFF2-40B4-BE49-F238E27FC236}">
                        <a16:creationId xmlns:a16="http://schemas.microsoft.com/office/drawing/2014/main" id="{F919E74A-272E-6B42-B0B3-E6A8DBCBD9F0}"/>
                      </a:ext>
                    </a:extLst>
                  </p:cNvPr>
                  <p:cNvSpPr/>
                  <p:nvPr/>
                </p:nvSpPr>
                <p:spPr>
                  <a:xfrm>
                    <a:off x="5964396" y="1751784"/>
                    <a:ext cx="1069137" cy="830997"/>
                  </a:xfrm>
                  <a:prstGeom prst="rect">
                    <a:avLst/>
                  </a:prstGeom>
                </p:spPr>
                <p:txBody>
                  <a:bodyPr wrap="square">
                    <a:spAutoFit/>
                  </a:bodyPr>
                  <a:lstStyle/>
                  <a:p>
                    <a:r>
                      <a:rPr lang="en-US" sz="1600" dirty="0"/>
                      <a:t>DC motor for tip motion</a:t>
                    </a:r>
                    <a:endParaRPr lang="en-US" sz="1600" i="1" dirty="0"/>
                  </a:p>
                </p:txBody>
              </p:sp>
              <p:sp>
                <p:nvSpPr>
                  <p:cNvPr id="17" name="Rectangle 16">
                    <a:extLst>
                      <a:ext uri="{FF2B5EF4-FFF2-40B4-BE49-F238E27FC236}">
                        <a16:creationId xmlns:a16="http://schemas.microsoft.com/office/drawing/2014/main" id="{904108BC-5D61-C64F-BA1C-AC23E7AFF74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a:extLst>
                      <a:ext uri="{FF2B5EF4-FFF2-40B4-BE49-F238E27FC236}">
                        <a16:creationId xmlns:a16="http://schemas.microsoft.com/office/drawing/2014/main" id="{F02491F3-61CE-0F49-BF4A-F2A9868CA77B}"/>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05E74192-81AD-FF4D-9F5C-132FBC33C83C}"/>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a:extLst>
                      <a:ext uri="{FF2B5EF4-FFF2-40B4-BE49-F238E27FC236}">
                        <a16:creationId xmlns:a16="http://schemas.microsoft.com/office/drawing/2014/main" id="{F61F194A-D229-EB49-AFA3-C5F291F7F03D}"/>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C509FD-A0A6-6148-B5DB-6811215B0694}"/>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17FCAE2-C459-5146-9BAA-4B62BE9C5181}"/>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335BC335-DE13-904F-976B-914DF134507C}"/>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C7E2F335-9885-204D-A041-348C2FB23F0B}"/>
                      </a:ext>
                    </a:extLst>
                  </p:cNvPr>
                  <p:cNvSpPr/>
                  <p:nvPr/>
                </p:nvSpPr>
                <p:spPr>
                  <a:xfrm>
                    <a:off x="7724419" y="2145100"/>
                    <a:ext cx="993648" cy="584775"/>
                  </a:xfrm>
                  <a:prstGeom prst="rect">
                    <a:avLst/>
                  </a:prstGeom>
                </p:spPr>
                <p:txBody>
                  <a:bodyPr wrap="square">
                    <a:spAutoFit/>
                  </a:bodyPr>
                  <a:lstStyle/>
                  <a:p>
                    <a:r>
                      <a:rPr lang="en-US" sz="1600" dirty="0"/>
                      <a:t>Control rod</a:t>
                    </a:r>
                    <a:endParaRPr lang="en-US" sz="1600" i="1" dirty="0"/>
                  </a:p>
                </p:txBody>
              </p:sp>
              <p:cxnSp>
                <p:nvCxnSpPr>
                  <p:cNvPr id="30" name="Straight Arrow Connector 29">
                    <a:extLst>
                      <a:ext uri="{FF2B5EF4-FFF2-40B4-BE49-F238E27FC236}">
                        <a16:creationId xmlns:a16="http://schemas.microsoft.com/office/drawing/2014/main" id="{95014456-5652-C446-9894-81279903B505}"/>
                      </a:ext>
                    </a:extLst>
                  </p:cNvPr>
                  <p:cNvCxnSpPr>
                    <a:cxnSpLocks/>
                  </p:cNvCxnSpPr>
                  <p:nvPr/>
                </p:nvCxnSpPr>
                <p:spPr>
                  <a:xfrm flipH="1">
                    <a:off x="7613310" y="2426836"/>
                    <a:ext cx="182880" cy="432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41F2CF-1361-3546-8A4D-36E63E0B57E4}"/>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172DBBA-1E09-C044-A338-E9AFD585418A}"/>
                      </a:ext>
                    </a:extLst>
                  </p:cNvPr>
                  <p:cNvSpPr/>
                  <p:nvPr/>
                </p:nvSpPr>
                <p:spPr>
                  <a:xfrm>
                    <a:off x="7219826" y="2776941"/>
                    <a:ext cx="153672" cy="246221"/>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37" name="Rectangle 36">
                    <a:extLst>
                      <a:ext uri="{FF2B5EF4-FFF2-40B4-BE49-F238E27FC236}">
                        <a16:creationId xmlns:a16="http://schemas.microsoft.com/office/drawing/2014/main" id="{3F3E95DA-06CD-384B-9107-6F2E51656B1D}"/>
                      </a:ext>
                    </a:extLst>
                  </p:cNvPr>
                  <p:cNvSpPr/>
                  <p:nvPr/>
                </p:nvSpPr>
                <p:spPr>
                  <a:xfrm>
                    <a:off x="6899233" y="4290386"/>
                    <a:ext cx="252227" cy="307777"/>
                  </a:xfrm>
                  <a:prstGeom prst="rect">
                    <a:avLst/>
                  </a:prstGeom>
                </p:spPr>
                <p:txBody>
                  <a:bodyPr wrap="square">
                    <a:spAutoFit/>
                  </a:bodyPr>
                  <a:lstStyle/>
                  <a:p>
                    <a:r>
                      <a:rPr lang="en-US" sz="1400" i="1" dirty="0" err="1"/>
                      <a:t>Λ</a:t>
                    </a:r>
                    <a:endParaRPr lang="en-US" sz="1400" i="1" dirty="0"/>
                  </a:p>
                </p:txBody>
              </p:sp>
            </p:grpSp>
            <p:cxnSp>
              <p:nvCxnSpPr>
                <p:cNvPr id="12" name="Straight Arrow Connector 11">
                  <a:extLst>
                    <a:ext uri="{FF2B5EF4-FFF2-40B4-BE49-F238E27FC236}">
                      <a16:creationId xmlns:a16="http://schemas.microsoft.com/office/drawing/2014/main" id="{22447BAB-D80F-1743-BBD6-4292D7EB91BC}"/>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E590EF3-3D66-894A-87DB-9743D6F997E2}"/>
                    </a:ext>
                  </a:extLst>
                </p:cNvPr>
                <p:cNvSpPr/>
                <p:nvPr/>
              </p:nvSpPr>
              <p:spPr>
                <a:xfrm>
                  <a:off x="6164032" y="2543789"/>
                  <a:ext cx="874359" cy="400110"/>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14" name="Rectangle 13">
                  <a:extLst>
                    <a:ext uri="{FF2B5EF4-FFF2-40B4-BE49-F238E27FC236}">
                      <a16:creationId xmlns:a16="http://schemas.microsoft.com/office/drawing/2014/main" id="{1F756BE3-2F48-324C-8180-3D9B5B413B1C}"/>
                    </a:ext>
                  </a:extLst>
                </p:cNvPr>
                <p:cNvSpPr/>
                <p:nvPr/>
              </p:nvSpPr>
              <p:spPr>
                <a:xfrm>
                  <a:off x="7152797" y="3699230"/>
                  <a:ext cx="1140303" cy="400110"/>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15" name="Arc 14">
                  <a:extLst>
                    <a:ext uri="{FF2B5EF4-FFF2-40B4-BE49-F238E27FC236}">
                      <a16:creationId xmlns:a16="http://schemas.microsoft.com/office/drawing/2014/main" id="{572FF9BD-35EA-554D-8C5B-D2A105DDCEF3}"/>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 name="Rectangle 9">
                <a:extLst>
                  <a:ext uri="{FF2B5EF4-FFF2-40B4-BE49-F238E27FC236}">
                    <a16:creationId xmlns:a16="http://schemas.microsoft.com/office/drawing/2014/main" id="{10947755-E32D-EC4D-B190-1E8A18A73725}"/>
                  </a:ext>
                </a:extLst>
              </p:cNvPr>
              <p:cNvSpPr/>
              <p:nvPr/>
            </p:nvSpPr>
            <p:spPr>
              <a:xfrm>
                <a:off x="7077495" y="3321013"/>
                <a:ext cx="252227" cy="338554"/>
              </a:xfrm>
              <a:prstGeom prst="rect">
                <a:avLst/>
              </a:prstGeom>
            </p:spPr>
            <p:txBody>
              <a:bodyPr wrap="square">
                <a:spAutoFit/>
              </a:bodyPr>
              <a:lstStyle/>
              <a:p>
                <a:r>
                  <a:rPr lang="en-US" sz="1600" dirty="0"/>
                  <a:t>𝛬</a:t>
                </a:r>
              </a:p>
            </p:txBody>
          </p:sp>
        </p:gr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A3C43-045C-6342-8ECB-0C08EAE3D9BF}"/>
                  </a:ext>
                </a:extLst>
              </p:cNvPr>
              <p:cNvSpPr txBox="1"/>
              <p:nvPr/>
            </p:nvSpPr>
            <p:spPr>
              <a:xfrm>
                <a:off x="6865631" y="4734977"/>
                <a:ext cx="2402682" cy="1220847"/>
              </a:xfrm>
              <a:prstGeom prst="rect">
                <a:avLst/>
              </a:prstGeom>
              <a:noFill/>
              <a:ln w="19050">
                <a:solidFill>
                  <a:schemeClr val="tx1"/>
                </a:solidFill>
              </a:ln>
            </p:spPr>
            <p:txBody>
              <a:bodyPr wrap="square" rtlCol="0">
                <a:spAutoFit/>
              </a:bodyPr>
              <a:lstStyle/>
              <a:p>
                <a:pPr>
                  <a:lnSpc>
                    <a:spcPts val="2400"/>
                  </a:lnSpc>
                  <a:spcAft>
                    <a:spcPts val="800"/>
                  </a:spcAft>
                </a:pPr>
                <a:r>
                  <a:rPr lang="en-US" sz="2000" dirty="0"/>
                  <a:t>AR = 4, with panel: 6</a:t>
                </a:r>
                <a:endParaRPr lang="en-US" sz="2000" dirty="0">
                  <a:solidFill>
                    <a:schemeClr val="tx1"/>
                  </a:solidFill>
                </a:endParaRPr>
              </a:p>
              <a:p>
                <a:pPr>
                  <a:lnSpc>
                    <a:spcPts val="2400"/>
                  </a:lnSpc>
                  <a:spcAft>
                    <a:spcPts val="800"/>
                  </a:spcAft>
                </a:pP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Λ</m:t>
                    </m:r>
                  </m:oMath>
                </a14:m>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(extended)</a:t>
                </a:r>
                <a:endParaRPr lang="en-US" sz="2000" dirty="0">
                  <a:solidFill>
                    <a:srgbClr val="FF0000"/>
                  </a:solidFill>
                </a:endParaRPr>
              </a:p>
              <a:p>
                <a:pPr>
                  <a:lnSpc>
                    <a:spcPts val="2400"/>
                  </a:lnSpc>
                  <a:spcAft>
                    <a:spcPts val="800"/>
                  </a:spcAft>
                </a:pPr>
                <a:r>
                  <a:rPr lang="en-US" sz="2000" dirty="0" err="1"/>
                  <a:t>U</a:t>
                </a:r>
                <a:r>
                  <a:rPr lang="en-US" sz="2000" baseline="-25000" dirty="0" err="1"/>
                  <a:t>panel</a:t>
                </a:r>
                <a:r>
                  <a:rPr lang="en-US" sz="2000" dirty="0"/>
                  <a:t> = 1.5U</a:t>
                </a:r>
                <a:r>
                  <a:rPr lang="en-US" sz="2000" baseline="-25000" dirty="0"/>
                  <a:t>main,initial</a:t>
                </a:r>
                <a:endParaRPr lang="en-US" sz="2000" dirty="0"/>
              </a:p>
            </p:txBody>
          </p:sp>
        </mc:Choice>
        <mc:Fallback xmlns="">
          <p:sp>
            <p:nvSpPr>
              <p:cNvPr id="39" name="TextBox 38">
                <a:extLst>
                  <a:ext uri="{FF2B5EF4-FFF2-40B4-BE49-F238E27FC236}">
                    <a16:creationId xmlns:a16="http://schemas.microsoft.com/office/drawing/2014/main" id="{2B1A3C43-045C-6342-8ECB-0C08EAE3D9BF}"/>
                  </a:ext>
                </a:extLst>
              </p:cNvPr>
              <p:cNvSpPr txBox="1">
                <a:spLocks noRot="1" noChangeAspect="1" noMove="1" noResize="1" noEditPoints="1" noAdjustHandles="1" noChangeArrowheads="1" noChangeShapeType="1" noTextEdit="1"/>
              </p:cNvSpPr>
              <p:nvPr/>
            </p:nvSpPr>
            <p:spPr>
              <a:xfrm>
                <a:off x="6865631" y="4734977"/>
                <a:ext cx="2402682" cy="1220847"/>
              </a:xfrm>
              <a:prstGeom prst="rect">
                <a:avLst/>
              </a:prstGeom>
              <a:blipFill>
                <a:blip r:embed="rId3"/>
                <a:stretch>
                  <a:fillRect l="-2618" t="-2041" b="-7143"/>
                </a:stretch>
              </a:blipFill>
              <a:ln w="19050">
                <a:solidFill>
                  <a:schemeClr val="tx1"/>
                </a:solidFill>
              </a:ln>
            </p:spPr>
            <p:txBody>
              <a:bodyPr/>
              <a:lstStyle/>
              <a:p>
                <a:r>
                  <a:rPr lang="en-US">
                    <a:noFill/>
                  </a:rPr>
                  <a:t> </a:t>
                </a:r>
              </a:p>
            </p:txBody>
          </p:sp>
        </mc:Fallback>
      </mc:AlternateContent>
      <p:sp>
        <p:nvSpPr>
          <p:cNvPr id="41" name="TextBox 40">
            <a:extLst>
              <a:ext uri="{FF2B5EF4-FFF2-40B4-BE49-F238E27FC236}">
                <a16:creationId xmlns:a16="http://schemas.microsoft.com/office/drawing/2014/main" id="{D434359D-CC04-A449-9A82-3A6795E6C22A}"/>
              </a:ext>
            </a:extLst>
          </p:cNvPr>
          <p:cNvSpPr txBox="1"/>
          <p:nvPr/>
        </p:nvSpPr>
        <p:spPr>
          <a:xfrm>
            <a:off x="305379" y="961324"/>
            <a:ext cx="4966947" cy="646331"/>
          </a:xfrm>
          <a:prstGeom prst="rect">
            <a:avLst/>
          </a:prstGeom>
          <a:noFill/>
        </p:spPr>
        <p:txBody>
          <a:bodyPr wrap="square">
            <a:spAutoFit/>
          </a:bodyPr>
          <a:lstStyle/>
          <a:p>
            <a:r>
              <a:rPr lang="en-US" sz="1800" dirty="0"/>
              <a:t>Execute </a:t>
            </a:r>
            <a:r>
              <a:rPr lang="en-US" sz="1800" u="sng" dirty="0"/>
              <a:t>streamwise step-up and step-down gusts</a:t>
            </a:r>
            <a:r>
              <a:rPr lang="en-US" sz="1800" dirty="0"/>
              <a:t> in water towing tank at </a:t>
            </a:r>
            <a:r>
              <a:rPr lang="en-US" sz="1800" b="1" dirty="0">
                <a:solidFill>
                  <a:srgbClr val="FF0000"/>
                </a:solidFill>
              </a:rPr>
              <a:t>21</a:t>
            </a:r>
            <a:r>
              <a:rPr lang="en-US" sz="1800" b="1" i="1" dirty="0">
                <a:solidFill>
                  <a:srgbClr val="FF0000"/>
                </a:solidFill>
              </a:rPr>
              <a:t>c</a:t>
            </a:r>
            <a:r>
              <a:rPr lang="en-US" sz="1800" dirty="0"/>
              <a:t> traveled</a:t>
            </a:r>
            <a:r>
              <a:rPr lang="en-US" sz="1800" i="1" dirty="0"/>
              <a:t>.</a:t>
            </a:r>
          </a:p>
        </p:txBody>
      </p:sp>
      <p:grpSp>
        <p:nvGrpSpPr>
          <p:cNvPr id="42" name="Group 41">
            <a:extLst>
              <a:ext uri="{FF2B5EF4-FFF2-40B4-BE49-F238E27FC236}">
                <a16:creationId xmlns:a16="http://schemas.microsoft.com/office/drawing/2014/main" id="{63D24F6A-A5FF-EA44-83CD-2A8CF3155B35}"/>
              </a:ext>
            </a:extLst>
          </p:cNvPr>
          <p:cNvGrpSpPr/>
          <p:nvPr/>
        </p:nvGrpSpPr>
        <p:grpSpPr>
          <a:xfrm>
            <a:off x="9930975" y="4838758"/>
            <a:ext cx="1412136" cy="1239794"/>
            <a:chOff x="8742641" y="5336739"/>
            <a:chExt cx="1412136" cy="1239794"/>
          </a:xfrm>
        </p:grpSpPr>
        <p:grpSp>
          <p:nvGrpSpPr>
            <p:cNvPr id="43" name="Group 42">
              <a:extLst>
                <a:ext uri="{FF2B5EF4-FFF2-40B4-BE49-F238E27FC236}">
                  <a16:creationId xmlns:a16="http://schemas.microsoft.com/office/drawing/2014/main" id="{DBBFAC81-E3D3-2849-BDE5-BF0B2183DA27}"/>
                </a:ext>
              </a:extLst>
            </p:cNvPr>
            <p:cNvGrpSpPr/>
            <p:nvPr/>
          </p:nvGrpSpPr>
          <p:grpSpPr>
            <a:xfrm>
              <a:off x="8918511" y="5336739"/>
              <a:ext cx="1236266" cy="1239794"/>
              <a:chOff x="9000878" y="3745065"/>
              <a:chExt cx="1236266" cy="1239794"/>
            </a:xfrm>
          </p:grpSpPr>
          <p:grpSp>
            <p:nvGrpSpPr>
              <p:cNvPr id="45" name="Group 44">
                <a:extLst>
                  <a:ext uri="{FF2B5EF4-FFF2-40B4-BE49-F238E27FC236}">
                    <a16:creationId xmlns:a16="http://schemas.microsoft.com/office/drawing/2014/main" id="{C4BF53DA-6506-C840-95DD-DE641D3C8AC9}"/>
                  </a:ext>
                </a:extLst>
              </p:cNvPr>
              <p:cNvGrpSpPr/>
              <p:nvPr/>
            </p:nvGrpSpPr>
            <p:grpSpPr>
              <a:xfrm>
                <a:off x="9000878" y="3745065"/>
                <a:ext cx="1236266" cy="1239794"/>
                <a:chOff x="7137943" y="5080925"/>
                <a:chExt cx="753565" cy="776177"/>
              </a:xfrm>
            </p:grpSpPr>
            <p:sp>
              <p:nvSpPr>
                <p:cNvPr id="47" name="Rectangle 46">
                  <a:extLst>
                    <a:ext uri="{FF2B5EF4-FFF2-40B4-BE49-F238E27FC236}">
                      <a16:creationId xmlns:a16="http://schemas.microsoft.com/office/drawing/2014/main" id="{EF280665-B191-9B49-8CEA-9ABD6675B3A9}"/>
                    </a:ext>
                  </a:extLst>
                </p:cNvPr>
                <p:cNvSpPr/>
                <p:nvPr/>
              </p:nvSpPr>
              <p:spPr>
                <a:xfrm rot="2700000">
                  <a:off x="7228999" y="5450726"/>
                  <a:ext cx="776177" cy="365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816D1C62-0583-4740-95AB-5FF53672FE27}"/>
                    </a:ext>
                  </a:extLst>
                </p:cNvPr>
                <p:cNvCxnSpPr>
                  <a:cxnSpLocks/>
                  <a:stCxn id="47" idx="3"/>
                </p:cNvCxnSpPr>
                <p:nvPr/>
              </p:nvCxnSpPr>
              <p:spPr>
                <a:xfrm flipH="1">
                  <a:off x="7137943" y="5743434"/>
                  <a:ext cx="7535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254A37AA-F2A6-6340-85B3-569134E88420}"/>
                  </a:ext>
                </a:extLst>
              </p:cNvPr>
              <p:cNvSpPr txBox="1"/>
              <p:nvPr/>
            </p:nvSpPr>
            <p:spPr>
              <a:xfrm rot="2728810">
                <a:off x="9642357" y="4067042"/>
                <a:ext cx="724942" cy="369332"/>
              </a:xfrm>
              <a:prstGeom prst="rect">
                <a:avLst/>
              </a:prstGeom>
              <a:noFill/>
            </p:spPr>
            <p:txBody>
              <a:bodyPr wrap="none" rtlCol="0">
                <a:spAutoFit/>
              </a:bodyPr>
              <a:lstStyle/>
              <a:p>
                <a:r>
                  <a:rPr lang="en-US" dirty="0"/>
                  <a:t>chord</a:t>
                </a:r>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E3379C7-FD5E-5E46-A656-C26E0BC1A0C4}"/>
                    </a:ext>
                  </a:extLst>
                </p:cNvPr>
                <p:cNvSpPr txBox="1"/>
                <p:nvPr/>
              </p:nvSpPr>
              <p:spPr>
                <a:xfrm>
                  <a:off x="8742641" y="5860449"/>
                  <a:ext cx="995707" cy="400110"/>
                </a:xfrm>
                <a:prstGeom prst="rect">
                  <a:avLst/>
                </a:prstGeom>
                <a:noFill/>
              </p:spPr>
              <p:txBody>
                <a:bodyPr wrap="square" rtlCol="0">
                  <a:spAutoFit/>
                </a:bodyPr>
                <a:lstStyle/>
                <a:p>
                  <a:pPr>
                    <a:lnSpc>
                      <a:spcPts val="2400"/>
                    </a:lnSpc>
                    <a:spcAft>
                      <a:spcPts val="800"/>
                    </a:spcAft>
                  </a:pPr>
                  <a14:m>
                    <m:oMath xmlns:m="http://schemas.openxmlformats.org/officeDocument/2006/math">
                      <m:r>
                        <a:rPr lang="el-GR" sz="2000" i="1" smtClean="0">
                          <a:latin typeface="Cambria Math" panose="02040503050406030204" pitchFamily="18" charset="0"/>
                          <a:ea typeface="Cambria Math" panose="02040503050406030204" pitchFamily="18" charset="0"/>
                        </a:rPr>
                        <m:t>𝛼</m:t>
                      </m:r>
                    </m:oMath>
                  </a14:m>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44" name="TextBox 43">
                  <a:extLst>
                    <a:ext uri="{FF2B5EF4-FFF2-40B4-BE49-F238E27FC236}">
                      <a16:creationId xmlns:a16="http://schemas.microsoft.com/office/drawing/2014/main" id="{CE3379C7-FD5E-5E46-A656-C26E0BC1A0C4}"/>
                    </a:ext>
                  </a:extLst>
                </p:cNvPr>
                <p:cNvSpPr txBox="1">
                  <a:spLocks noRot="1" noChangeAspect="1" noMove="1" noResize="1" noEditPoints="1" noAdjustHandles="1" noChangeArrowheads="1" noChangeShapeType="1" noTextEdit="1"/>
                </p:cNvSpPr>
                <p:nvPr/>
              </p:nvSpPr>
              <p:spPr>
                <a:xfrm>
                  <a:off x="8742641" y="5860449"/>
                  <a:ext cx="995707" cy="400110"/>
                </a:xfrm>
                <a:prstGeom prst="rect">
                  <a:avLst/>
                </a:prstGeom>
                <a:blipFill>
                  <a:blip r:embed="rId4"/>
                  <a:stretch>
                    <a:fillRect t="-9375" b="-28125"/>
                  </a:stretch>
                </a:blipFill>
              </p:spPr>
              <p:txBody>
                <a:bodyPr/>
                <a:lstStyle/>
                <a:p>
                  <a:r>
                    <a:rPr lang="en-US">
                      <a:noFill/>
                    </a:rPr>
                    <a:t> </a:t>
                  </a:r>
                </a:p>
              </p:txBody>
            </p:sp>
          </mc:Fallback>
        </mc:AlternateContent>
      </p:grpSp>
      <p:sp>
        <p:nvSpPr>
          <p:cNvPr id="49" name="TextBox 48">
            <a:extLst>
              <a:ext uri="{FF2B5EF4-FFF2-40B4-BE49-F238E27FC236}">
                <a16:creationId xmlns:a16="http://schemas.microsoft.com/office/drawing/2014/main" id="{62BFB16E-B866-8642-9E81-80ABF5F76E8A}"/>
              </a:ext>
            </a:extLst>
          </p:cNvPr>
          <p:cNvSpPr txBox="1"/>
          <p:nvPr/>
        </p:nvSpPr>
        <p:spPr>
          <a:xfrm>
            <a:off x="4999522" y="123947"/>
            <a:ext cx="2192972" cy="707886"/>
          </a:xfrm>
          <a:prstGeom prst="rect">
            <a:avLst/>
          </a:prstGeom>
          <a:noFill/>
        </p:spPr>
        <p:txBody>
          <a:bodyPr wrap="none" rtlCol="0">
            <a:spAutoFit/>
          </a:bodyPr>
          <a:lstStyle/>
          <a:p>
            <a:pPr algn="ctr"/>
            <a:r>
              <a:rPr lang="en-US" sz="4000" dirty="0">
                <a:solidFill>
                  <a:schemeClr val="accent1">
                    <a:lumMod val="75000"/>
                  </a:schemeClr>
                </a:solidFill>
              </a:rPr>
              <a:t>Approach</a:t>
            </a:r>
          </a:p>
        </p:txBody>
      </p:sp>
      <p:grpSp>
        <p:nvGrpSpPr>
          <p:cNvPr id="50" name="Group 49">
            <a:extLst>
              <a:ext uri="{FF2B5EF4-FFF2-40B4-BE49-F238E27FC236}">
                <a16:creationId xmlns:a16="http://schemas.microsoft.com/office/drawing/2014/main" id="{05E41B05-CB32-A04C-A76E-F5A181C8ADA6}"/>
              </a:ext>
            </a:extLst>
          </p:cNvPr>
          <p:cNvGrpSpPr/>
          <p:nvPr/>
        </p:nvGrpSpPr>
        <p:grpSpPr>
          <a:xfrm>
            <a:off x="65302" y="3383930"/>
            <a:ext cx="4868550" cy="2634430"/>
            <a:chOff x="7674128" y="2832682"/>
            <a:chExt cx="4868550" cy="2634430"/>
          </a:xfrm>
        </p:grpSpPr>
        <p:sp>
          <p:nvSpPr>
            <p:cNvPr id="51" name="Rectangle 50">
              <a:extLst>
                <a:ext uri="{FF2B5EF4-FFF2-40B4-BE49-F238E27FC236}">
                  <a16:creationId xmlns:a16="http://schemas.microsoft.com/office/drawing/2014/main" id="{C6FD79B6-5C3E-9F41-81A6-2666230DA9AF}"/>
                </a:ext>
              </a:extLst>
            </p:cNvPr>
            <p:cNvSpPr/>
            <p:nvPr/>
          </p:nvSpPr>
          <p:spPr>
            <a:xfrm rot="5400000">
              <a:off x="8757182" y="3042334"/>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2F22DBFB-68C9-1341-AC65-0EF95221FA62}"/>
                </a:ext>
              </a:extLst>
            </p:cNvPr>
            <p:cNvGrpSpPr>
              <a:grpSpLocks noChangeAspect="1"/>
            </p:cNvGrpSpPr>
            <p:nvPr/>
          </p:nvGrpSpPr>
          <p:grpSpPr>
            <a:xfrm>
              <a:off x="8259829" y="3387516"/>
              <a:ext cx="1050253" cy="1616366"/>
              <a:chOff x="6407874" y="1706410"/>
              <a:chExt cx="1482790" cy="2282051"/>
            </a:xfrm>
          </p:grpSpPr>
          <p:grpSp>
            <p:nvGrpSpPr>
              <p:cNvPr id="73" name="Group 72">
                <a:extLst>
                  <a:ext uri="{FF2B5EF4-FFF2-40B4-BE49-F238E27FC236}">
                    <a16:creationId xmlns:a16="http://schemas.microsoft.com/office/drawing/2014/main" id="{8AE9BAA4-732B-9644-98AD-D36AF2F4B186}"/>
                  </a:ext>
                </a:extLst>
              </p:cNvPr>
              <p:cNvGrpSpPr/>
              <p:nvPr/>
            </p:nvGrpSpPr>
            <p:grpSpPr>
              <a:xfrm>
                <a:off x="6407874" y="1706410"/>
                <a:ext cx="1482790" cy="2282051"/>
                <a:chOff x="6208177" y="2662881"/>
                <a:chExt cx="1482790" cy="2282051"/>
              </a:xfrm>
            </p:grpSpPr>
            <p:sp>
              <p:nvSpPr>
                <p:cNvPr id="76" name="Rectangle 75">
                  <a:extLst>
                    <a:ext uri="{FF2B5EF4-FFF2-40B4-BE49-F238E27FC236}">
                      <a16:creationId xmlns:a16="http://schemas.microsoft.com/office/drawing/2014/main" id="{0A3457D4-F3EB-314F-8FF7-A29D0336956C}"/>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e 76">
                  <a:extLst>
                    <a:ext uri="{FF2B5EF4-FFF2-40B4-BE49-F238E27FC236}">
                      <a16:creationId xmlns:a16="http://schemas.microsoft.com/office/drawing/2014/main" id="{BCE9E9F5-DD5F-A04C-92B9-85516D48F2C8}"/>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a:extLst>
                    <a:ext uri="{FF2B5EF4-FFF2-40B4-BE49-F238E27FC236}">
                      <a16:creationId xmlns:a16="http://schemas.microsoft.com/office/drawing/2014/main" id="{49008A6D-E43D-2B4A-B130-9FFEC569D195}"/>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4" name="Straight Arrow Connector 73">
                <a:extLst>
                  <a:ext uri="{FF2B5EF4-FFF2-40B4-BE49-F238E27FC236}">
                    <a16:creationId xmlns:a16="http://schemas.microsoft.com/office/drawing/2014/main" id="{E28103D1-7AC2-BA4B-BE3B-4ECE1012DE20}"/>
                  </a:ext>
                </a:extLst>
              </p:cNvPr>
              <p:cNvCxnSpPr>
                <a:cxnSpLocks/>
              </p:cNvCxnSpPr>
              <p:nvPr/>
            </p:nvCxnSpPr>
            <p:spPr>
              <a:xfrm flipH="1">
                <a:off x="6468658"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75" name="Arc 74">
                <a:extLst>
                  <a:ext uri="{FF2B5EF4-FFF2-40B4-BE49-F238E27FC236}">
                    <a16:creationId xmlns:a16="http://schemas.microsoft.com/office/drawing/2014/main" id="{E7775517-2327-C442-9FE6-3D42053D4EB5}"/>
                  </a:ext>
                </a:extLst>
              </p:cNvPr>
              <p:cNvSpPr/>
              <p:nvPr/>
            </p:nvSpPr>
            <p:spPr>
              <a:xfrm rot="6311517">
                <a:off x="7128105" y="3159267"/>
                <a:ext cx="571296" cy="461860"/>
              </a:xfrm>
              <a:prstGeom prst="arc">
                <a:avLst>
                  <a:gd name="adj1" fmla="val 14829222"/>
                  <a:gd name="adj2" fmla="val 19194624"/>
                </a:avLst>
              </a:prstGeom>
              <a:ln w="25400">
                <a:solidFill>
                  <a:srgbClr val="FF0000"/>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3" name="Straight Connector 52">
              <a:extLst>
                <a:ext uri="{FF2B5EF4-FFF2-40B4-BE49-F238E27FC236}">
                  <a16:creationId xmlns:a16="http://schemas.microsoft.com/office/drawing/2014/main" id="{E4C96BFD-8623-9A4E-802B-6B4A7D946E91}"/>
                </a:ext>
              </a:extLst>
            </p:cNvPr>
            <p:cNvCxnSpPr>
              <a:cxnSpLocks/>
            </p:cNvCxnSpPr>
            <p:nvPr/>
          </p:nvCxnSpPr>
          <p:spPr>
            <a:xfrm>
              <a:off x="8087017" y="3653743"/>
              <a:ext cx="1829880"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riangle 53">
              <a:extLst>
                <a:ext uri="{FF2B5EF4-FFF2-40B4-BE49-F238E27FC236}">
                  <a16:creationId xmlns:a16="http://schemas.microsoft.com/office/drawing/2014/main" id="{404F0C75-F979-404E-932F-1B3346EC3DEA}"/>
                </a:ext>
              </a:extLst>
            </p:cNvPr>
            <p:cNvSpPr/>
            <p:nvPr/>
          </p:nvSpPr>
          <p:spPr>
            <a:xfrm rot="10800000">
              <a:off x="8239507" y="3531230"/>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4ED675D-82CA-3849-B331-8C8ABFBABF86}"/>
                </a:ext>
              </a:extLst>
            </p:cNvPr>
            <p:cNvSpPr/>
            <p:nvPr/>
          </p:nvSpPr>
          <p:spPr>
            <a:xfrm>
              <a:off x="8058772" y="3892576"/>
              <a:ext cx="285850" cy="338554"/>
            </a:xfrm>
            <a:prstGeom prst="rect">
              <a:avLst/>
            </a:prstGeom>
          </p:spPr>
          <p:txBody>
            <a:bodyPr wrap="square">
              <a:spAutoFit/>
            </a:bodyPr>
            <a:lstStyle/>
            <a:p>
              <a:r>
                <a:rPr lang="en-US" sz="1600" dirty="0"/>
                <a:t>U</a:t>
              </a:r>
              <a:endParaRPr lang="en-US" sz="1600" i="1" dirty="0"/>
            </a:p>
          </p:txBody>
        </p:sp>
        <p:sp>
          <p:nvSpPr>
            <p:cNvPr id="56" name="Rectangle 55">
              <a:extLst>
                <a:ext uri="{FF2B5EF4-FFF2-40B4-BE49-F238E27FC236}">
                  <a16:creationId xmlns:a16="http://schemas.microsoft.com/office/drawing/2014/main" id="{77E97339-A1B0-6A40-A30C-3750A9548DED}"/>
                </a:ext>
              </a:extLst>
            </p:cNvPr>
            <p:cNvSpPr/>
            <p:nvPr/>
          </p:nvSpPr>
          <p:spPr>
            <a:xfrm rot="5400000">
              <a:off x="8974259" y="2796269"/>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97FCAEE-3DE0-D947-BD15-952714AB889E}"/>
                </a:ext>
              </a:extLst>
            </p:cNvPr>
            <p:cNvSpPr/>
            <p:nvPr/>
          </p:nvSpPr>
          <p:spPr>
            <a:xfrm>
              <a:off x="7674128" y="4857084"/>
              <a:ext cx="2562027" cy="584775"/>
            </a:xfrm>
            <a:prstGeom prst="rect">
              <a:avLst/>
            </a:prstGeom>
          </p:spPr>
          <p:txBody>
            <a:bodyPr wrap="square">
              <a:spAutoFit/>
            </a:bodyPr>
            <a:lstStyle/>
            <a:p>
              <a:pPr algn="ctr"/>
              <a:r>
                <a:rPr lang="en-US" sz="1600" dirty="0"/>
                <a:t>Actuation-in,</a:t>
              </a:r>
            </a:p>
            <a:p>
              <a:pPr algn="ctr"/>
              <a:r>
                <a:rPr lang="en-US" sz="1600" dirty="0" err="1"/>
                <a:t>Staticsweep</a:t>
              </a:r>
              <a:r>
                <a:rPr lang="en-US" sz="1600" dirty="0"/>
                <a:t> -&gt; rectangular</a:t>
              </a:r>
            </a:p>
          </p:txBody>
        </p:sp>
        <p:sp>
          <p:nvSpPr>
            <p:cNvPr id="58" name="Rectangle 57">
              <a:extLst>
                <a:ext uri="{FF2B5EF4-FFF2-40B4-BE49-F238E27FC236}">
                  <a16:creationId xmlns:a16="http://schemas.microsoft.com/office/drawing/2014/main" id="{A6F1DCBB-ACE6-0042-B20F-CE4CFAF0B7D7}"/>
                </a:ext>
              </a:extLst>
            </p:cNvPr>
            <p:cNvSpPr/>
            <p:nvPr/>
          </p:nvSpPr>
          <p:spPr>
            <a:xfrm rot="5400000">
              <a:off x="10790703" y="3043550"/>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E99A9D3A-CA1B-BB46-A9A5-CC832C985B6E}"/>
                </a:ext>
              </a:extLst>
            </p:cNvPr>
            <p:cNvGrpSpPr>
              <a:grpSpLocks noChangeAspect="1"/>
            </p:cNvGrpSpPr>
            <p:nvPr/>
          </p:nvGrpSpPr>
          <p:grpSpPr>
            <a:xfrm>
              <a:off x="10294399" y="3388732"/>
              <a:ext cx="1049204" cy="1628454"/>
              <a:chOff x="6409355" y="1706410"/>
              <a:chExt cx="1481309" cy="2299118"/>
            </a:xfrm>
          </p:grpSpPr>
          <p:grpSp>
            <p:nvGrpSpPr>
              <p:cNvPr id="68" name="Group 67">
                <a:extLst>
                  <a:ext uri="{FF2B5EF4-FFF2-40B4-BE49-F238E27FC236}">
                    <a16:creationId xmlns:a16="http://schemas.microsoft.com/office/drawing/2014/main" id="{013D76D9-28CB-844E-8A30-39D2F2B51171}"/>
                  </a:ext>
                </a:extLst>
              </p:cNvPr>
              <p:cNvGrpSpPr/>
              <p:nvPr/>
            </p:nvGrpSpPr>
            <p:grpSpPr>
              <a:xfrm>
                <a:off x="6409355" y="1706410"/>
                <a:ext cx="1481309" cy="2299118"/>
                <a:chOff x="6209658" y="2662881"/>
                <a:chExt cx="1481309" cy="2299118"/>
              </a:xfrm>
            </p:grpSpPr>
            <p:sp>
              <p:nvSpPr>
                <p:cNvPr id="70" name="Rectangle 69">
                  <a:extLst>
                    <a:ext uri="{FF2B5EF4-FFF2-40B4-BE49-F238E27FC236}">
                      <a16:creationId xmlns:a16="http://schemas.microsoft.com/office/drawing/2014/main" id="{5C095CC8-7D92-2E4A-AA0C-D5E1099A9EBD}"/>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e 70">
                  <a:extLst>
                    <a:ext uri="{FF2B5EF4-FFF2-40B4-BE49-F238E27FC236}">
                      <a16:creationId xmlns:a16="http://schemas.microsoft.com/office/drawing/2014/main" id="{276E9C69-489E-6E42-87FE-5DEB948E7645}"/>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Oval 71">
                  <a:extLst>
                    <a:ext uri="{FF2B5EF4-FFF2-40B4-BE49-F238E27FC236}">
                      <a16:creationId xmlns:a16="http://schemas.microsoft.com/office/drawing/2014/main" id="{C9A03B3B-59E4-BC41-A4D8-5155BA68663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Arrow Connector 68">
                <a:extLst>
                  <a:ext uri="{FF2B5EF4-FFF2-40B4-BE49-F238E27FC236}">
                    <a16:creationId xmlns:a16="http://schemas.microsoft.com/office/drawing/2014/main" id="{3098B7F3-7023-594E-B754-401361995A2D}"/>
                  </a:ext>
                </a:extLst>
              </p:cNvPr>
              <p:cNvCxnSpPr>
                <a:cxnSpLocks/>
              </p:cNvCxnSpPr>
              <p:nvPr/>
            </p:nvCxnSpPr>
            <p:spPr>
              <a:xfrm flipH="1">
                <a:off x="6468658" y="2666944"/>
                <a:ext cx="594360" cy="0"/>
              </a:xfrm>
              <a:prstGeom prst="straightConnector1">
                <a:avLst/>
              </a:prstGeom>
              <a:ln w="25400">
                <a:solidFill>
                  <a:srgbClr val="FF0000"/>
                </a:solidFill>
                <a:prstDash val="dash"/>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cxnSp>
          <p:nvCxnSpPr>
            <p:cNvPr id="60" name="Straight Connector 59">
              <a:extLst>
                <a:ext uri="{FF2B5EF4-FFF2-40B4-BE49-F238E27FC236}">
                  <a16:creationId xmlns:a16="http://schemas.microsoft.com/office/drawing/2014/main" id="{9F22AE0D-AA86-F041-B959-FF1EF9FE861D}"/>
                </a:ext>
              </a:extLst>
            </p:cNvPr>
            <p:cNvCxnSpPr>
              <a:cxnSpLocks/>
            </p:cNvCxnSpPr>
            <p:nvPr/>
          </p:nvCxnSpPr>
          <p:spPr>
            <a:xfrm>
              <a:off x="10114466" y="3653743"/>
              <a:ext cx="1824645"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riangle 60">
              <a:extLst>
                <a:ext uri="{FF2B5EF4-FFF2-40B4-BE49-F238E27FC236}">
                  <a16:creationId xmlns:a16="http://schemas.microsoft.com/office/drawing/2014/main" id="{DC55F61E-DA79-9846-B580-6EFDF735781E}"/>
                </a:ext>
              </a:extLst>
            </p:cNvPr>
            <p:cNvSpPr/>
            <p:nvPr/>
          </p:nvSpPr>
          <p:spPr>
            <a:xfrm rot="10800000">
              <a:off x="10273028" y="3532446"/>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7FDCE58-B8D0-CA4C-A336-D08A2A06E353}"/>
                </a:ext>
              </a:extLst>
            </p:cNvPr>
            <p:cNvSpPr/>
            <p:nvPr/>
          </p:nvSpPr>
          <p:spPr>
            <a:xfrm rot="5400000">
              <a:off x="11007780" y="2800660"/>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2010D34-D0EA-1C41-BDAE-E30E7439B672}"/>
                </a:ext>
              </a:extLst>
            </p:cNvPr>
            <p:cNvSpPr/>
            <p:nvPr/>
          </p:nvSpPr>
          <p:spPr>
            <a:xfrm>
              <a:off x="9980651" y="4882337"/>
              <a:ext cx="2562027" cy="584775"/>
            </a:xfrm>
            <a:prstGeom prst="rect">
              <a:avLst/>
            </a:prstGeom>
          </p:spPr>
          <p:txBody>
            <a:bodyPr wrap="square">
              <a:spAutoFit/>
            </a:bodyPr>
            <a:lstStyle/>
            <a:p>
              <a:pPr algn="ctr"/>
              <a:r>
                <a:rPr lang="en-US" sz="1600" dirty="0"/>
                <a:t>Actuation-out,</a:t>
              </a:r>
            </a:p>
            <a:p>
              <a:pPr algn="ctr"/>
              <a:r>
                <a:rPr lang="en-US" sz="1600" dirty="0"/>
                <a:t>Rectangular -&gt; </a:t>
              </a:r>
              <a:r>
                <a:rPr lang="en-US" sz="1600" dirty="0" err="1"/>
                <a:t>staticsweep</a:t>
              </a:r>
              <a:endParaRPr lang="en-US" sz="1600" dirty="0"/>
            </a:p>
          </p:txBody>
        </p:sp>
        <p:sp>
          <p:nvSpPr>
            <p:cNvPr id="64" name="Pie 63">
              <a:extLst>
                <a:ext uri="{FF2B5EF4-FFF2-40B4-BE49-F238E27FC236}">
                  <a16:creationId xmlns:a16="http://schemas.microsoft.com/office/drawing/2014/main" id="{DAACAB5E-90F4-A744-8B1C-F257A10AED26}"/>
                </a:ext>
              </a:extLst>
            </p:cNvPr>
            <p:cNvSpPr/>
            <p:nvPr/>
          </p:nvSpPr>
          <p:spPr>
            <a:xfrm>
              <a:off x="8259127" y="3969952"/>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a:extLst>
                <a:ext uri="{FF2B5EF4-FFF2-40B4-BE49-F238E27FC236}">
                  <a16:creationId xmlns:a16="http://schemas.microsoft.com/office/drawing/2014/main" id="{D1A17196-7EB5-CF49-BBDA-8012BD00586D}"/>
                </a:ext>
              </a:extLst>
            </p:cNvPr>
            <p:cNvSpPr/>
            <p:nvPr/>
          </p:nvSpPr>
          <p:spPr>
            <a:xfrm>
              <a:off x="10093230" y="3892344"/>
              <a:ext cx="285850" cy="338554"/>
            </a:xfrm>
            <a:prstGeom prst="rect">
              <a:avLst/>
            </a:prstGeom>
          </p:spPr>
          <p:txBody>
            <a:bodyPr wrap="square">
              <a:spAutoFit/>
            </a:bodyPr>
            <a:lstStyle/>
            <a:p>
              <a:r>
                <a:rPr lang="en-US" sz="1600" dirty="0"/>
                <a:t>U</a:t>
              </a:r>
              <a:endParaRPr lang="en-US" sz="1600" i="1" dirty="0"/>
            </a:p>
          </p:txBody>
        </p:sp>
        <p:sp>
          <p:nvSpPr>
            <p:cNvPr id="66" name="Pie 65">
              <a:extLst>
                <a:ext uri="{FF2B5EF4-FFF2-40B4-BE49-F238E27FC236}">
                  <a16:creationId xmlns:a16="http://schemas.microsoft.com/office/drawing/2014/main" id="{B5B10683-6FAB-4C4C-9137-485A49241AF8}"/>
                </a:ext>
              </a:extLst>
            </p:cNvPr>
            <p:cNvSpPr/>
            <p:nvPr/>
          </p:nvSpPr>
          <p:spPr>
            <a:xfrm rot="18927774">
              <a:off x="10293269" y="3973727"/>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c 66">
              <a:extLst>
                <a:ext uri="{FF2B5EF4-FFF2-40B4-BE49-F238E27FC236}">
                  <a16:creationId xmlns:a16="http://schemas.microsoft.com/office/drawing/2014/main" id="{1EE292B9-0391-5D4A-AE35-8D6C0A609B19}"/>
                </a:ext>
              </a:extLst>
            </p:cNvPr>
            <p:cNvSpPr/>
            <p:nvPr/>
          </p:nvSpPr>
          <p:spPr>
            <a:xfrm rot="18352136" flipV="1">
              <a:off x="10808246" y="4383737"/>
              <a:ext cx="404646" cy="327133"/>
            </a:xfrm>
            <a:prstGeom prst="arc">
              <a:avLst>
                <a:gd name="adj1" fmla="val 14829222"/>
                <a:gd name="adj2" fmla="val 19194624"/>
              </a:avLst>
            </a:prstGeom>
            <a:ln w="25400">
              <a:solidFill>
                <a:srgbClr val="FF0000"/>
              </a:solidFill>
              <a:prstDash val="dash"/>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9" name="Group 78">
            <a:extLst>
              <a:ext uri="{FF2B5EF4-FFF2-40B4-BE49-F238E27FC236}">
                <a16:creationId xmlns:a16="http://schemas.microsoft.com/office/drawing/2014/main" id="{90505915-C2AE-9849-878B-041C2C475B3D}"/>
              </a:ext>
            </a:extLst>
          </p:cNvPr>
          <p:cNvGrpSpPr/>
          <p:nvPr/>
        </p:nvGrpSpPr>
        <p:grpSpPr>
          <a:xfrm>
            <a:off x="432740" y="1705386"/>
            <a:ext cx="4187613" cy="1312862"/>
            <a:chOff x="7468465" y="988408"/>
            <a:chExt cx="4187613" cy="1312862"/>
          </a:xfrm>
        </p:grpSpPr>
        <p:grpSp>
          <p:nvGrpSpPr>
            <p:cNvPr id="80" name="Group 79">
              <a:extLst>
                <a:ext uri="{FF2B5EF4-FFF2-40B4-BE49-F238E27FC236}">
                  <a16:creationId xmlns:a16="http://schemas.microsoft.com/office/drawing/2014/main" id="{4C8B159D-1289-1648-87F8-524EA767F330}"/>
                </a:ext>
              </a:extLst>
            </p:cNvPr>
            <p:cNvGrpSpPr/>
            <p:nvPr/>
          </p:nvGrpSpPr>
          <p:grpSpPr>
            <a:xfrm>
              <a:off x="7654775" y="988408"/>
              <a:ext cx="3699492" cy="1312862"/>
              <a:chOff x="8232130" y="1151998"/>
              <a:chExt cx="3699492" cy="1312862"/>
            </a:xfrm>
          </p:grpSpPr>
          <p:sp>
            <p:nvSpPr>
              <p:cNvPr id="85" name="Rectangle 84">
                <a:extLst>
                  <a:ext uri="{FF2B5EF4-FFF2-40B4-BE49-F238E27FC236}">
                    <a16:creationId xmlns:a16="http://schemas.microsoft.com/office/drawing/2014/main" id="{B4095979-2D30-304B-8E19-5EEBB67627FA}"/>
                  </a:ext>
                </a:extLst>
              </p:cNvPr>
              <p:cNvSpPr/>
              <p:nvPr/>
            </p:nvSpPr>
            <p:spPr>
              <a:xfrm>
                <a:off x="8331543" y="1151998"/>
                <a:ext cx="1397658" cy="338554"/>
              </a:xfrm>
              <a:prstGeom prst="rect">
                <a:avLst/>
              </a:prstGeom>
            </p:spPr>
            <p:txBody>
              <a:bodyPr wrap="square">
                <a:spAutoFit/>
              </a:bodyPr>
              <a:lstStyle/>
              <a:p>
                <a:pPr algn="ctr"/>
                <a:r>
                  <a:rPr lang="en-US" sz="1600" u="sng" dirty="0"/>
                  <a:t>Step-up gust</a:t>
                </a:r>
                <a:endParaRPr lang="en-US" sz="1600" i="1" u="sng" dirty="0"/>
              </a:p>
            </p:txBody>
          </p:sp>
          <p:sp>
            <p:nvSpPr>
              <p:cNvPr id="86" name="Rectangle 85">
                <a:extLst>
                  <a:ext uri="{FF2B5EF4-FFF2-40B4-BE49-F238E27FC236}">
                    <a16:creationId xmlns:a16="http://schemas.microsoft.com/office/drawing/2014/main" id="{61D021C3-3EBF-7347-89F4-E849C3D9C621}"/>
                  </a:ext>
                </a:extLst>
              </p:cNvPr>
              <p:cNvSpPr/>
              <p:nvPr/>
            </p:nvSpPr>
            <p:spPr>
              <a:xfrm>
                <a:off x="10196930" y="1151998"/>
                <a:ext cx="1734692" cy="338554"/>
              </a:xfrm>
              <a:prstGeom prst="rect">
                <a:avLst/>
              </a:prstGeom>
            </p:spPr>
            <p:txBody>
              <a:bodyPr wrap="square">
                <a:spAutoFit/>
              </a:bodyPr>
              <a:lstStyle/>
              <a:p>
                <a:pPr algn="ctr"/>
                <a:r>
                  <a:rPr lang="en-US" sz="1600" u="sng" dirty="0"/>
                  <a:t>Step-down gust</a:t>
                </a:r>
                <a:endParaRPr lang="en-US" sz="1600" i="1" u="sng" dirty="0"/>
              </a:p>
            </p:txBody>
          </p:sp>
          <p:grpSp>
            <p:nvGrpSpPr>
              <p:cNvPr id="87" name="Group 86">
                <a:extLst>
                  <a:ext uri="{FF2B5EF4-FFF2-40B4-BE49-F238E27FC236}">
                    <a16:creationId xmlns:a16="http://schemas.microsoft.com/office/drawing/2014/main" id="{ED3FCBE7-90FA-E944-808D-3A3DD9399011}"/>
                  </a:ext>
                </a:extLst>
              </p:cNvPr>
              <p:cNvGrpSpPr/>
              <p:nvPr/>
            </p:nvGrpSpPr>
            <p:grpSpPr>
              <a:xfrm>
                <a:off x="10269931" y="1692443"/>
                <a:ext cx="1427730" cy="772417"/>
                <a:chOff x="6953859" y="962599"/>
                <a:chExt cx="1427730" cy="772417"/>
              </a:xfrm>
            </p:grpSpPr>
            <p:grpSp>
              <p:nvGrpSpPr>
                <p:cNvPr id="96" name="Group 95">
                  <a:extLst>
                    <a:ext uri="{FF2B5EF4-FFF2-40B4-BE49-F238E27FC236}">
                      <a16:creationId xmlns:a16="http://schemas.microsoft.com/office/drawing/2014/main" id="{860B1DA4-3107-774D-9DA7-BEED5DADA25E}"/>
                    </a:ext>
                  </a:extLst>
                </p:cNvPr>
                <p:cNvGrpSpPr/>
                <p:nvPr/>
              </p:nvGrpSpPr>
              <p:grpSpPr>
                <a:xfrm>
                  <a:off x="7226496" y="962599"/>
                  <a:ext cx="1155093" cy="772417"/>
                  <a:chOff x="5123745" y="956878"/>
                  <a:chExt cx="1155093" cy="772417"/>
                </a:xfrm>
              </p:grpSpPr>
              <p:cxnSp>
                <p:nvCxnSpPr>
                  <p:cNvPr id="98" name="Straight Arrow Connector 97">
                    <a:extLst>
                      <a:ext uri="{FF2B5EF4-FFF2-40B4-BE49-F238E27FC236}">
                        <a16:creationId xmlns:a16="http://schemas.microsoft.com/office/drawing/2014/main" id="{0CA7842F-513B-A243-85B8-5CC2F82E523F}"/>
                      </a:ext>
                    </a:extLst>
                  </p:cNvPr>
                  <p:cNvCxnSpPr>
                    <a:cxnSpLocks/>
                  </p:cNvCxnSpPr>
                  <p:nvPr/>
                </p:nvCxnSpPr>
                <p:spPr>
                  <a:xfrm>
                    <a:off x="5134918" y="1325114"/>
                    <a:ext cx="475488" cy="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0BBC0B2-1D3A-A648-9492-EF8B14DF1CA5}"/>
                      </a:ext>
                    </a:extLst>
                  </p:cNvPr>
                  <p:cNvCxnSpPr>
                    <a:cxnSpLocks/>
                  </p:cNvCxnSpPr>
                  <p:nvPr/>
                </p:nvCxnSpPr>
                <p:spPr>
                  <a:xfrm flipV="1">
                    <a:off x="5757993" y="1512147"/>
                    <a:ext cx="347472" cy="297"/>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2AA762C-DBEF-6341-900B-3992ED2A50AF}"/>
                      </a:ext>
                    </a:extLst>
                  </p:cNvPr>
                  <p:cNvCxnSpPr>
                    <a:cxnSpLocks/>
                  </p:cNvCxnSpPr>
                  <p:nvPr/>
                </p:nvCxnSpPr>
                <p:spPr>
                  <a:xfrm>
                    <a:off x="5605823" y="1323794"/>
                    <a:ext cx="153975" cy="19182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72959EF-4F61-184D-8A81-26C939B8224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5632719-423C-3545-9294-DE81C54B2102}"/>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ADEE5AA9-B41E-E94C-98A2-86BC368CB8F8}"/>
                    </a:ext>
                  </a:extLst>
                </p:cNvPr>
                <p:cNvSpPr/>
                <p:nvPr/>
              </p:nvSpPr>
              <p:spPr>
                <a:xfrm>
                  <a:off x="6953859" y="1152767"/>
                  <a:ext cx="285850" cy="338554"/>
                </a:xfrm>
                <a:prstGeom prst="rect">
                  <a:avLst/>
                </a:prstGeom>
              </p:spPr>
              <p:txBody>
                <a:bodyPr wrap="square">
                  <a:spAutoFit/>
                </a:bodyPr>
                <a:lstStyle/>
                <a:p>
                  <a:r>
                    <a:rPr lang="en-US" sz="1600" dirty="0"/>
                    <a:t>U</a:t>
                  </a:r>
                  <a:endParaRPr lang="en-US" sz="1600" i="1" dirty="0"/>
                </a:p>
              </p:txBody>
            </p:sp>
          </p:grpSp>
          <p:grpSp>
            <p:nvGrpSpPr>
              <p:cNvPr id="88" name="Group 87">
                <a:extLst>
                  <a:ext uri="{FF2B5EF4-FFF2-40B4-BE49-F238E27FC236}">
                    <a16:creationId xmlns:a16="http://schemas.microsoft.com/office/drawing/2014/main" id="{290B4C3E-CCBB-2047-A1D8-2CB63D726D56}"/>
                  </a:ext>
                </a:extLst>
              </p:cNvPr>
              <p:cNvGrpSpPr/>
              <p:nvPr/>
            </p:nvGrpSpPr>
            <p:grpSpPr>
              <a:xfrm>
                <a:off x="8232130" y="1686722"/>
                <a:ext cx="1427397" cy="772417"/>
                <a:chOff x="4925583" y="956878"/>
                <a:chExt cx="1427397" cy="772417"/>
              </a:xfrm>
            </p:grpSpPr>
            <p:grpSp>
              <p:nvGrpSpPr>
                <p:cNvPr id="89" name="Group 88">
                  <a:extLst>
                    <a:ext uri="{FF2B5EF4-FFF2-40B4-BE49-F238E27FC236}">
                      <a16:creationId xmlns:a16="http://schemas.microsoft.com/office/drawing/2014/main" id="{C2335B73-9816-D74A-8344-0127698F7009}"/>
                    </a:ext>
                  </a:extLst>
                </p:cNvPr>
                <p:cNvGrpSpPr/>
                <p:nvPr/>
              </p:nvGrpSpPr>
              <p:grpSpPr>
                <a:xfrm>
                  <a:off x="5197887" y="956878"/>
                  <a:ext cx="1155093" cy="772417"/>
                  <a:chOff x="5123745" y="956878"/>
                  <a:chExt cx="1155093" cy="772417"/>
                </a:xfrm>
              </p:grpSpPr>
              <p:cxnSp>
                <p:nvCxnSpPr>
                  <p:cNvPr id="91" name="Straight Arrow Connector 90">
                    <a:extLst>
                      <a:ext uri="{FF2B5EF4-FFF2-40B4-BE49-F238E27FC236}">
                        <a16:creationId xmlns:a16="http://schemas.microsoft.com/office/drawing/2014/main" id="{7C94D93D-9464-A749-9E6A-EDE4169BA12A}"/>
                      </a:ext>
                    </a:extLst>
                  </p:cNvPr>
                  <p:cNvCxnSpPr>
                    <a:cxnSpLocks/>
                  </p:cNvCxnSpPr>
                  <p:nvPr/>
                </p:nvCxnSpPr>
                <p:spPr>
                  <a:xfrm>
                    <a:off x="5134918" y="1325114"/>
                    <a:ext cx="473650"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C779A21-18D6-5842-A95A-01C89ADCF6DA}"/>
                      </a:ext>
                    </a:extLst>
                  </p:cNvPr>
                  <p:cNvCxnSpPr>
                    <a:cxnSpLocks/>
                  </p:cNvCxnSpPr>
                  <p:nvPr/>
                </p:nvCxnSpPr>
                <p:spPr>
                  <a:xfrm>
                    <a:off x="5753448" y="1135758"/>
                    <a:ext cx="347774"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4643AC3-783D-F249-AE1B-991D315F8A62}"/>
                      </a:ext>
                    </a:extLst>
                  </p:cNvPr>
                  <p:cNvCxnSpPr>
                    <a:cxnSpLocks/>
                  </p:cNvCxnSpPr>
                  <p:nvPr/>
                </p:nvCxnSpPr>
                <p:spPr>
                  <a:xfrm flipV="1">
                    <a:off x="5605823" y="1136469"/>
                    <a:ext cx="153975" cy="19182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CBA8BB-4611-1544-9550-2BC4344F8D7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A4F1642-6C10-0C49-9D0D-408DC2B386A8}"/>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0" name="Rectangle 89">
                  <a:extLst>
                    <a:ext uri="{FF2B5EF4-FFF2-40B4-BE49-F238E27FC236}">
                      <a16:creationId xmlns:a16="http://schemas.microsoft.com/office/drawing/2014/main" id="{622B6861-BA0C-7141-86B4-7B78BDEC1139}"/>
                    </a:ext>
                  </a:extLst>
                </p:cNvPr>
                <p:cNvSpPr/>
                <p:nvPr/>
              </p:nvSpPr>
              <p:spPr>
                <a:xfrm>
                  <a:off x="4925583" y="1152767"/>
                  <a:ext cx="285850" cy="338554"/>
                </a:xfrm>
                <a:prstGeom prst="rect">
                  <a:avLst/>
                </a:prstGeom>
              </p:spPr>
              <p:txBody>
                <a:bodyPr wrap="square">
                  <a:spAutoFit/>
                </a:bodyPr>
                <a:lstStyle/>
                <a:p>
                  <a:r>
                    <a:rPr lang="en-US" sz="1600" dirty="0"/>
                    <a:t>U</a:t>
                  </a:r>
                  <a:endParaRPr lang="en-US" sz="1600" i="1" dirty="0"/>
                </a:p>
              </p:txBody>
            </p:sp>
          </p:grpSp>
        </p:grpSp>
        <p:sp>
          <p:nvSpPr>
            <p:cNvPr id="81" name="Rectangle 80">
              <a:extLst>
                <a:ext uri="{FF2B5EF4-FFF2-40B4-BE49-F238E27FC236}">
                  <a16:creationId xmlns:a16="http://schemas.microsoft.com/office/drawing/2014/main" id="{49A5CC77-1388-C045-BEA5-C8E5C1B85F26}"/>
                </a:ext>
              </a:extLst>
            </p:cNvPr>
            <p:cNvSpPr/>
            <p:nvPr/>
          </p:nvSpPr>
          <p:spPr>
            <a:xfrm>
              <a:off x="7468465" y="1837869"/>
              <a:ext cx="1513081" cy="338554"/>
            </a:xfrm>
            <a:prstGeom prst="rect">
              <a:avLst/>
            </a:prstGeom>
          </p:spPr>
          <p:txBody>
            <a:bodyPr wrap="square">
              <a:spAutoFit/>
            </a:bodyPr>
            <a:lstStyle/>
            <a:p>
              <a:pPr algn="ctr"/>
              <a:r>
                <a:rPr lang="en-US" sz="1600" dirty="0"/>
                <a:t>Re=6K</a:t>
              </a:r>
            </a:p>
          </p:txBody>
        </p:sp>
        <p:sp>
          <p:nvSpPr>
            <p:cNvPr id="82" name="Rectangle 81">
              <a:extLst>
                <a:ext uri="{FF2B5EF4-FFF2-40B4-BE49-F238E27FC236}">
                  <a16:creationId xmlns:a16="http://schemas.microsoft.com/office/drawing/2014/main" id="{EB5D8FAE-EB4C-134D-81C0-A021C5A5613D}"/>
                </a:ext>
              </a:extLst>
            </p:cNvPr>
            <p:cNvSpPr/>
            <p:nvPr/>
          </p:nvSpPr>
          <p:spPr>
            <a:xfrm>
              <a:off x="8013319" y="1392541"/>
              <a:ext cx="1513081" cy="338554"/>
            </a:xfrm>
            <a:prstGeom prst="rect">
              <a:avLst/>
            </a:prstGeom>
          </p:spPr>
          <p:txBody>
            <a:bodyPr wrap="square">
              <a:spAutoFit/>
            </a:bodyPr>
            <a:lstStyle/>
            <a:p>
              <a:pPr algn="ctr"/>
              <a:r>
                <a:rPr lang="en-US" sz="1600" dirty="0"/>
                <a:t>Re=9K</a:t>
              </a:r>
            </a:p>
          </p:txBody>
        </p:sp>
        <p:sp>
          <p:nvSpPr>
            <p:cNvPr id="83" name="Rectangle 82">
              <a:extLst>
                <a:ext uri="{FF2B5EF4-FFF2-40B4-BE49-F238E27FC236}">
                  <a16:creationId xmlns:a16="http://schemas.microsoft.com/office/drawing/2014/main" id="{54EE9956-978D-034A-B51F-19BE0942C1E3}"/>
                </a:ext>
              </a:extLst>
            </p:cNvPr>
            <p:cNvSpPr/>
            <p:nvPr/>
          </p:nvSpPr>
          <p:spPr>
            <a:xfrm>
              <a:off x="9551738" y="1595636"/>
              <a:ext cx="1513081" cy="338554"/>
            </a:xfrm>
            <a:prstGeom prst="rect">
              <a:avLst/>
            </a:prstGeom>
          </p:spPr>
          <p:txBody>
            <a:bodyPr wrap="square">
              <a:spAutoFit/>
            </a:bodyPr>
            <a:lstStyle/>
            <a:p>
              <a:pPr algn="ctr"/>
              <a:r>
                <a:rPr lang="en-US" sz="1600" dirty="0"/>
                <a:t>Re=10K</a:t>
              </a:r>
            </a:p>
          </p:txBody>
        </p:sp>
        <p:sp>
          <p:nvSpPr>
            <p:cNvPr id="84" name="Rectangle 83">
              <a:extLst>
                <a:ext uri="{FF2B5EF4-FFF2-40B4-BE49-F238E27FC236}">
                  <a16:creationId xmlns:a16="http://schemas.microsoft.com/office/drawing/2014/main" id="{4F754BB0-92FA-D648-9CDD-39DB8042976F}"/>
                </a:ext>
              </a:extLst>
            </p:cNvPr>
            <p:cNvSpPr/>
            <p:nvPr/>
          </p:nvSpPr>
          <p:spPr>
            <a:xfrm>
              <a:off x="10142997" y="1764913"/>
              <a:ext cx="1513081" cy="338554"/>
            </a:xfrm>
            <a:prstGeom prst="rect">
              <a:avLst/>
            </a:prstGeom>
          </p:spPr>
          <p:txBody>
            <a:bodyPr wrap="square">
              <a:spAutoFit/>
            </a:bodyPr>
            <a:lstStyle/>
            <a:p>
              <a:pPr algn="ctr"/>
              <a:r>
                <a:rPr lang="en-US" sz="1600" dirty="0"/>
                <a:t>Re=5K</a:t>
              </a:r>
            </a:p>
          </p:txBody>
        </p:sp>
      </p:grpSp>
      <p:sp>
        <p:nvSpPr>
          <p:cNvPr id="103" name="TextBox 102">
            <a:extLst>
              <a:ext uri="{FF2B5EF4-FFF2-40B4-BE49-F238E27FC236}">
                <a16:creationId xmlns:a16="http://schemas.microsoft.com/office/drawing/2014/main" id="{592516B1-DC1F-7A44-AA5D-C9C5C26871F9}"/>
              </a:ext>
            </a:extLst>
          </p:cNvPr>
          <p:cNvSpPr txBox="1"/>
          <p:nvPr/>
        </p:nvSpPr>
        <p:spPr>
          <a:xfrm>
            <a:off x="5582218" y="1435569"/>
            <a:ext cx="3118626" cy="923330"/>
          </a:xfrm>
          <a:prstGeom prst="rect">
            <a:avLst/>
          </a:prstGeom>
          <a:noFill/>
        </p:spPr>
        <p:txBody>
          <a:bodyPr wrap="square">
            <a:spAutoFit/>
          </a:bodyPr>
          <a:lstStyle/>
          <a:p>
            <a:r>
              <a:rPr lang="en-US" sz="1800" dirty="0"/>
              <a:t>Gust:</a:t>
            </a:r>
            <a:r>
              <a:rPr lang="en-US" dirty="0"/>
              <a:t> </a:t>
            </a:r>
          </a:p>
          <a:p>
            <a:r>
              <a:rPr lang="en-US" sz="1800" dirty="0"/>
              <a:t>amplitude = 0.5U</a:t>
            </a:r>
            <a:r>
              <a:rPr lang="en-US" sz="1800" baseline="-25000" dirty="0"/>
              <a:t>main,initial</a:t>
            </a:r>
            <a:endParaRPr lang="en-US" sz="1800" dirty="0"/>
          </a:p>
          <a:p>
            <a:r>
              <a:rPr lang="en-US" dirty="0"/>
              <a:t>width = </a:t>
            </a:r>
            <a:r>
              <a:rPr lang="en-US" sz="1800" dirty="0"/>
              <a:t>1</a:t>
            </a:r>
            <a:r>
              <a:rPr lang="en-US" sz="1800" i="1" dirty="0"/>
              <a:t>c</a:t>
            </a:r>
            <a:endParaRPr lang="en-US" dirty="0"/>
          </a:p>
        </p:txBody>
      </p:sp>
      <p:sp>
        <p:nvSpPr>
          <p:cNvPr id="105" name="TextBox 104">
            <a:extLst>
              <a:ext uri="{FF2B5EF4-FFF2-40B4-BE49-F238E27FC236}">
                <a16:creationId xmlns:a16="http://schemas.microsoft.com/office/drawing/2014/main" id="{17CFAD3A-68E1-5745-BB38-BFDAE1AE4E1C}"/>
              </a:ext>
            </a:extLst>
          </p:cNvPr>
          <p:cNvSpPr txBox="1"/>
          <p:nvPr/>
        </p:nvSpPr>
        <p:spPr>
          <a:xfrm>
            <a:off x="6882457" y="850229"/>
            <a:ext cx="6098058" cy="430887"/>
          </a:xfrm>
          <a:prstGeom prst="rect">
            <a:avLst/>
          </a:prstGeom>
          <a:noFill/>
        </p:spPr>
        <p:txBody>
          <a:bodyPr wrap="square">
            <a:spAutoFit/>
          </a:bodyPr>
          <a:lstStyle/>
          <a:p>
            <a:r>
              <a:rPr lang="en-US" sz="2200" b="1" dirty="0"/>
              <a:t>Parameters</a:t>
            </a:r>
            <a:endParaRPr lang="en-US" sz="2200" dirty="0"/>
          </a:p>
        </p:txBody>
      </p:sp>
      <p:pic>
        <p:nvPicPr>
          <p:cNvPr id="106" name="Picture 105">
            <a:extLst>
              <a:ext uri="{FF2B5EF4-FFF2-40B4-BE49-F238E27FC236}">
                <a16:creationId xmlns:a16="http://schemas.microsoft.com/office/drawing/2014/main" id="{C5F0E452-2741-2045-8C68-E50B85E13FFF}"/>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94336" y="1227999"/>
            <a:ext cx="4338225" cy="3253668"/>
          </a:xfrm>
          <a:prstGeom prst="rect">
            <a:avLst/>
          </a:prstGeom>
        </p:spPr>
      </p:pic>
      <p:sp>
        <p:nvSpPr>
          <p:cNvPr id="108" name="TextBox 107">
            <a:extLst>
              <a:ext uri="{FF2B5EF4-FFF2-40B4-BE49-F238E27FC236}">
                <a16:creationId xmlns:a16="http://schemas.microsoft.com/office/drawing/2014/main" id="{9A41DCF9-56E6-CB4A-8F7E-3A2DA568FBC9}"/>
              </a:ext>
            </a:extLst>
          </p:cNvPr>
          <p:cNvSpPr txBox="1"/>
          <p:nvPr/>
        </p:nvSpPr>
        <p:spPr>
          <a:xfrm>
            <a:off x="6618435" y="6374569"/>
            <a:ext cx="5236444" cy="338554"/>
          </a:xfrm>
          <a:prstGeom prst="rect">
            <a:avLst/>
          </a:prstGeom>
          <a:noFill/>
        </p:spPr>
        <p:txBody>
          <a:bodyPr wrap="square" rtlCol="0">
            <a:spAutoFit/>
          </a:bodyPr>
          <a:lstStyle/>
          <a:p>
            <a:r>
              <a:rPr lang="en-US" sz="1600" i="1" dirty="0">
                <a:solidFill>
                  <a:schemeClr val="tx1">
                    <a:lumMod val="95000"/>
                    <a:lumOff val="5000"/>
                  </a:schemeClr>
                </a:solidFill>
              </a:rPr>
              <a:t>*Chowdhury, J. &amp; </a:t>
            </a:r>
            <a:r>
              <a:rPr lang="en-US" sz="1600" i="1" dirty="0" err="1">
                <a:solidFill>
                  <a:schemeClr val="tx1">
                    <a:lumMod val="95000"/>
                    <a:lumOff val="5000"/>
                  </a:schemeClr>
                </a:solidFill>
              </a:rPr>
              <a:t>Ringuette</a:t>
            </a:r>
            <a:r>
              <a:rPr lang="en-US" sz="1600" i="1" dirty="0">
                <a:solidFill>
                  <a:schemeClr val="tx1">
                    <a:lumMod val="95000"/>
                    <a:lumOff val="5000"/>
                  </a:schemeClr>
                </a:solidFill>
              </a:rPr>
              <a:t>, J. M., AIAA J, 2021</a:t>
            </a:r>
          </a:p>
        </p:txBody>
      </p:sp>
    </p:spTree>
    <p:extLst>
      <p:ext uri="{BB962C8B-B14F-4D97-AF65-F5344CB8AC3E}">
        <p14:creationId xmlns:p14="http://schemas.microsoft.com/office/powerpoint/2010/main" val="179595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28174" y="62798"/>
            <a:ext cx="8935652" cy="707886"/>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Experimental setup: towing tank and wing</a:t>
            </a:r>
          </a:p>
        </p:txBody>
      </p:sp>
      <p:pic>
        <p:nvPicPr>
          <p:cNvPr id="3" name="Picture 2">
            <a:extLst>
              <a:ext uri="{FF2B5EF4-FFF2-40B4-BE49-F238E27FC236}">
                <a16:creationId xmlns:a16="http://schemas.microsoft.com/office/drawing/2014/main" id="{8DC67FA7-B281-A746-8E6E-6AC2F2F2A8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19503" y="832476"/>
            <a:ext cx="6397027" cy="3747304"/>
          </a:xfrm>
          <a:prstGeom prst="rect">
            <a:avLst/>
          </a:prstGeom>
        </p:spPr>
      </p:pic>
      <p:sp>
        <p:nvSpPr>
          <p:cNvPr id="42" name="TextBox 41">
            <a:extLst>
              <a:ext uri="{FF2B5EF4-FFF2-40B4-BE49-F238E27FC236}">
                <a16:creationId xmlns:a16="http://schemas.microsoft.com/office/drawing/2014/main" id="{FB95DB86-1D60-8B46-9589-DBFF6FFA5025}"/>
              </a:ext>
            </a:extLst>
          </p:cNvPr>
          <p:cNvSpPr txBox="1"/>
          <p:nvPr/>
        </p:nvSpPr>
        <p:spPr>
          <a:xfrm>
            <a:off x="2259865" y="2797179"/>
            <a:ext cx="1740982" cy="830997"/>
          </a:xfrm>
          <a:prstGeom prst="rect">
            <a:avLst/>
          </a:prstGeom>
          <a:noFill/>
        </p:spPr>
        <p:txBody>
          <a:bodyPr wrap="square" rtlCol="0">
            <a:spAutoFit/>
          </a:bodyPr>
          <a:lstStyle/>
          <a:p>
            <a:r>
              <a:rPr lang="en-US" sz="2400" dirty="0">
                <a:solidFill>
                  <a:schemeClr val="bg1"/>
                </a:solidFill>
              </a:rPr>
              <a:t>Towing tank (not filled)</a:t>
            </a:r>
          </a:p>
        </p:txBody>
      </p:sp>
      <p:grpSp>
        <p:nvGrpSpPr>
          <p:cNvPr id="13" name="Group 12">
            <a:extLst>
              <a:ext uri="{FF2B5EF4-FFF2-40B4-BE49-F238E27FC236}">
                <a16:creationId xmlns:a16="http://schemas.microsoft.com/office/drawing/2014/main" id="{456DE751-9533-4242-B746-7E9DC91BD474}"/>
              </a:ext>
            </a:extLst>
          </p:cNvPr>
          <p:cNvGrpSpPr/>
          <p:nvPr/>
        </p:nvGrpSpPr>
        <p:grpSpPr>
          <a:xfrm>
            <a:off x="585216" y="1066943"/>
            <a:ext cx="7951151" cy="4069850"/>
            <a:chOff x="585216" y="1066943"/>
            <a:chExt cx="7951151" cy="4069850"/>
          </a:xfrm>
        </p:grpSpPr>
        <p:sp>
          <p:nvSpPr>
            <p:cNvPr id="7" name="TextBox 6"/>
            <p:cNvSpPr txBox="1"/>
            <p:nvPr/>
          </p:nvSpPr>
          <p:spPr>
            <a:xfrm>
              <a:off x="585216" y="4668973"/>
              <a:ext cx="7951151" cy="467820"/>
            </a:xfrm>
            <a:prstGeom prst="rect">
              <a:avLst/>
            </a:prstGeom>
            <a:noFill/>
          </p:spPr>
          <p:txBody>
            <a:bodyPr wrap="none" rtlCol="0">
              <a:spAutoFit/>
            </a:bodyPr>
            <a:lstStyle/>
            <a:p>
              <a:pPr marL="285750" indent="-285750">
                <a:lnSpc>
                  <a:spcPts val="3200"/>
                </a:lnSpc>
                <a:spcBef>
                  <a:spcPts val="600"/>
                </a:spcBef>
                <a:buFont typeface="Arial" panose="020B0604020202020204" pitchFamily="34" charset="0"/>
                <a:buChar char="•"/>
              </a:pPr>
              <a:r>
                <a:rPr lang="en-US" sz="2000" dirty="0"/>
                <a:t>4m x 1.5m x 1.1m glass-walled water towing tank, 3m H2W linear stage.</a:t>
              </a:r>
            </a:p>
          </p:txBody>
        </p:sp>
        <p:sp>
          <p:nvSpPr>
            <p:cNvPr id="4" name="TextBox 3">
              <a:extLst>
                <a:ext uri="{FF2B5EF4-FFF2-40B4-BE49-F238E27FC236}">
                  <a16:creationId xmlns:a16="http://schemas.microsoft.com/office/drawing/2014/main" id="{0D7A71CD-C658-2841-9BF8-40FCB2349E47}"/>
                </a:ext>
              </a:extLst>
            </p:cNvPr>
            <p:cNvSpPr txBox="1"/>
            <p:nvPr/>
          </p:nvSpPr>
          <p:spPr>
            <a:xfrm>
              <a:off x="2692929" y="1066943"/>
              <a:ext cx="1720728" cy="400110"/>
            </a:xfrm>
            <a:prstGeom prst="rect">
              <a:avLst/>
            </a:prstGeom>
            <a:noFill/>
          </p:spPr>
          <p:txBody>
            <a:bodyPr wrap="square" rtlCol="0">
              <a:spAutoFit/>
            </a:bodyPr>
            <a:lstStyle/>
            <a:p>
              <a:r>
                <a:rPr lang="en-US" sz="2000" b="1" dirty="0">
                  <a:solidFill>
                    <a:schemeClr val="bg1"/>
                  </a:solidFill>
                </a:rPr>
                <a:t>Linear motor</a:t>
              </a:r>
            </a:p>
          </p:txBody>
        </p:sp>
        <p:cxnSp>
          <p:nvCxnSpPr>
            <p:cNvPr id="12" name="Straight Arrow Connector 11">
              <a:extLst>
                <a:ext uri="{FF2B5EF4-FFF2-40B4-BE49-F238E27FC236}">
                  <a16:creationId xmlns:a16="http://schemas.microsoft.com/office/drawing/2014/main" id="{F510E2EC-7E48-DB4F-B2B6-54016A6ABA1F}"/>
                </a:ext>
              </a:extLst>
            </p:cNvPr>
            <p:cNvCxnSpPr>
              <a:cxnSpLocks/>
            </p:cNvCxnSpPr>
            <p:nvPr/>
          </p:nvCxnSpPr>
          <p:spPr>
            <a:xfrm>
              <a:off x="3859970" y="1436220"/>
              <a:ext cx="87529" cy="352623"/>
            </a:xfrm>
            <a:prstGeom prst="straightConnector1">
              <a:avLst/>
            </a:prstGeom>
            <a:ln w="19050">
              <a:solidFill>
                <a:srgbClr val="FF93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7BBEF02F-F885-4C54-AB46-197F64FE2936}"/>
              </a:ext>
            </a:extLst>
          </p:cNvPr>
          <p:cNvSpPr>
            <a:spLocks noGrp="1"/>
          </p:cNvSpPr>
          <p:nvPr>
            <p:ph type="sldNum" sz="quarter" idx="12"/>
          </p:nvPr>
        </p:nvSpPr>
        <p:spPr/>
        <p:txBody>
          <a:bodyPr/>
          <a:lstStyle/>
          <a:p>
            <a:fld id="{15530B12-77AA-4F8A-BB96-7B022F2BE984}" type="slidenum">
              <a:rPr lang="en-US" smtClean="0"/>
              <a:t>19</a:t>
            </a:fld>
            <a:endParaRPr lang="en-US"/>
          </a:p>
        </p:txBody>
      </p:sp>
      <p:grpSp>
        <p:nvGrpSpPr>
          <p:cNvPr id="14" name="Group 13">
            <a:extLst>
              <a:ext uri="{FF2B5EF4-FFF2-40B4-BE49-F238E27FC236}">
                <a16:creationId xmlns:a16="http://schemas.microsoft.com/office/drawing/2014/main" id="{5367D27F-11C5-427F-8576-DFA7D38B2A70}"/>
              </a:ext>
            </a:extLst>
          </p:cNvPr>
          <p:cNvGrpSpPr/>
          <p:nvPr/>
        </p:nvGrpSpPr>
        <p:grpSpPr>
          <a:xfrm>
            <a:off x="3903734" y="2056381"/>
            <a:ext cx="1181632" cy="419207"/>
            <a:chOff x="3903734" y="2056381"/>
            <a:chExt cx="1181632" cy="419207"/>
          </a:xfrm>
        </p:grpSpPr>
        <p:sp>
          <p:nvSpPr>
            <p:cNvPr id="39" name="TextBox 38">
              <a:extLst>
                <a:ext uri="{FF2B5EF4-FFF2-40B4-BE49-F238E27FC236}">
                  <a16:creationId xmlns:a16="http://schemas.microsoft.com/office/drawing/2014/main" id="{FC18EA9E-185A-6F46-ABF1-D8848B2BAA3D}"/>
                </a:ext>
              </a:extLst>
            </p:cNvPr>
            <p:cNvSpPr txBox="1"/>
            <p:nvPr/>
          </p:nvSpPr>
          <p:spPr>
            <a:xfrm>
              <a:off x="4151319" y="2056381"/>
              <a:ext cx="934047" cy="400110"/>
            </a:xfrm>
            <a:prstGeom prst="rect">
              <a:avLst/>
            </a:prstGeom>
            <a:noFill/>
          </p:spPr>
          <p:txBody>
            <a:bodyPr wrap="square" rtlCol="0">
              <a:spAutoFit/>
            </a:bodyPr>
            <a:lstStyle/>
            <a:p>
              <a:r>
                <a:rPr lang="en-US" sz="2000" b="1" dirty="0">
                  <a:solidFill>
                    <a:schemeClr val="bg1"/>
                  </a:solidFill>
                </a:rPr>
                <a:t>Wing</a:t>
              </a:r>
            </a:p>
          </p:txBody>
        </p:sp>
        <p:cxnSp>
          <p:nvCxnSpPr>
            <p:cNvPr id="43" name="Straight Arrow Connector 42">
              <a:extLst>
                <a:ext uri="{FF2B5EF4-FFF2-40B4-BE49-F238E27FC236}">
                  <a16:creationId xmlns:a16="http://schemas.microsoft.com/office/drawing/2014/main" id="{55D468AB-D8AD-4546-81C8-053FCD605A7B}"/>
                </a:ext>
              </a:extLst>
            </p:cNvPr>
            <p:cNvCxnSpPr>
              <a:cxnSpLocks/>
            </p:cNvCxnSpPr>
            <p:nvPr/>
          </p:nvCxnSpPr>
          <p:spPr>
            <a:xfrm flipH="1">
              <a:off x="3903734" y="2325765"/>
              <a:ext cx="341171" cy="149823"/>
            </a:xfrm>
            <a:prstGeom prst="straightConnector1">
              <a:avLst/>
            </a:prstGeom>
            <a:ln w="19050">
              <a:solidFill>
                <a:srgbClr val="FF93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8BE86AD-CFA7-4BAF-BA30-2F21B7C0E8A8}"/>
              </a:ext>
            </a:extLst>
          </p:cNvPr>
          <p:cNvGrpSpPr/>
          <p:nvPr/>
        </p:nvGrpSpPr>
        <p:grpSpPr>
          <a:xfrm>
            <a:off x="563094" y="1056337"/>
            <a:ext cx="10257007" cy="4516280"/>
            <a:chOff x="563094" y="1056337"/>
            <a:chExt cx="10257007" cy="4516280"/>
          </a:xfrm>
        </p:grpSpPr>
        <p:grpSp>
          <p:nvGrpSpPr>
            <p:cNvPr id="44" name="Group 43">
              <a:extLst>
                <a:ext uri="{FF2B5EF4-FFF2-40B4-BE49-F238E27FC236}">
                  <a16:creationId xmlns:a16="http://schemas.microsoft.com/office/drawing/2014/main" id="{EA7EBD6F-15FD-FC4F-9C67-E4EA34ACA086}"/>
                </a:ext>
              </a:extLst>
            </p:cNvPr>
            <p:cNvGrpSpPr/>
            <p:nvPr/>
          </p:nvGrpSpPr>
          <p:grpSpPr>
            <a:xfrm>
              <a:off x="7951268" y="1056337"/>
              <a:ext cx="2868833" cy="3304027"/>
              <a:chOff x="6164032" y="795313"/>
              <a:chExt cx="2868833" cy="3304027"/>
            </a:xfrm>
          </p:grpSpPr>
          <p:sp>
            <p:nvSpPr>
              <p:cNvPr id="46" name="Arc 45">
                <a:extLst>
                  <a:ext uri="{FF2B5EF4-FFF2-40B4-BE49-F238E27FC236}">
                    <a16:creationId xmlns:a16="http://schemas.microsoft.com/office/drawing/2014/main" id="{0439FFD5-05F1-C149-B69B-0EA24915A297}"/>
                  </a:ext>
                </a:extLst>
              </p:cNvPr>
              <p:cNvSpPr/>
              <p:nvPr/>
            </p:nvSpPr>
            <p:spPr>
              <a:xfrm rot="10291684" flipH="1">
                <a:off x="6934681" y="3169181"/>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0" name="Group 49">
                <a:extLst>
                  <a:ext uri="{FF2B5EF4-FFF2-40B4-BE49-F238E27FC236}">
                    <a16:creationId xmlns:a16="http://schemas.microsoft.com/office/drawing/2014/main" id="{04E0A25E-12F9-3E41-8A56-EE047C72CADF}"/>
                  </a:ext>
                </a:extLst>
              </p:cNvPr>
              <p:cNvGrpSpPr/>
              <p:nvPr/>
            </p:nvGrpSpPr>
            <p:grpSpPr>
              <a:xfrm>
                <a:off x="6164032" y="795313"/>
                <a:ext cx="2868833" cy="3304027"/>
                <a:chOff x="6164032" y="795313"/>
                <a:chExt cx="2868833" cy="3304027"/>
              </a:xfrm>
            </p:grpSpPr>
            <p:cxnSp>
              <p:nvCxnSpPr>
                <p:cNvPr id="52" name="Straight Connector 51">
                  <a:extLst>
                    <a:ext uri="{FF2B5EF4-FFF2-40B4-BE49-F238E27FC236}">
                      <a16:creationId xmlns:a16="http://schemas.microsoft.com/office/drawing/2014/main" id="{DC1C9DB3-74CB-664F-99F2-8C65A82D03CC}"/>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F51242F9-9B02-2649-BE48-F92A6595B97F}"/>
                    </a:ext>
                  </a:extLst>
                </p:cNvPr>
                <p:cNvGrpSpPr/>
                <p:nvPr/>
              </p:nvGrpSpPr>
              <p:grpSpPr>
                <a:xfrm>
                  <a:off x="6164032" y="795313"/>
                  <a:ext cx="2868833" cy="3304027"/>
                  <a:chOff x="6164032" y="795313"/>
                  <a:chExt cx="2868833" cy="3304027"/>
                </a:xfrm>
              </p:grpSpPr>
              <p:grpSp>
                <p:nvGrpSpPr>
                  <p:cNvPr id="54" name="Group 53">
                    <a:extLst>
                      <a:ext uri="{FF2B5EF4-FFF2-40B4-BE49-F238E27FC236}">
                        <a16:creationId xmlns:a16="http://schemas.microsoft.com/office/drawing/2014/main" id="{0FE7DD92-437E-0C45-8C55-FAE1EF847590}"/>
                      </a:ext>
                    </a:extLst>
                  </p:cNvPr>
                  <p:cNvGrpSpPr/>
                  <p:nvPr/>
                </p:nvGrpSpPr>
                <p:grpSpPr>
                  <a:xfrm>
                    <a:off x="6164032" y="795313"/>
                    <a:ext cx="2868833" cy="3304027"/>
                    <a:chOff x="6164032" y="795313"/>
                    <a:chExt cx="2868833" cy="3304027"/>
                  </a:xfrm>
                </p:grpSpPr>
                <p:grpSp>
                  <p:nvGrpSpPr>
                    <p:cNvPr id="60" name="Group 59">
                      <a:extLst>
                        <a:ext uri="{FF2B5EF4-FFF2-40B4-BE49-F238E27FC236}">
                          <a16:creationId xmlns:a16="http://schemas.microsoft.com/office/drawing/2014/main" id="{4684A40E-13AE-A041-A856-E95D25B9069E}"/>
                        </a:ext>
                      </a:extLst>
                    </p:cNvPr>
                    <p:cNvGrpSpPr/>
                    <p:nvPr/>
                  </p:nvGrpSpPr>
                  <p:grpSpPr>
                    <a:xfrm>
                      <a:off x="6164093" y="795313"/>
                      <a:ext cx="2868772" cy="3214697"/>
                      <a:chOff x="5964396" y="1751784"/>
                      <a:chExt cx="2868772" cy="3214697"/>
                    </a:xfrm>
                  </p:grpSpPr>
                  <p:sp>
                    <p:nvSpPr>
                      <p:cNvPr id="65" name="TextBox 64"/>
                      <p:cNvSpPr txBox="1"/>
                      <p:nvPr/>
                    </p:nvSpPr>
                    <p:spPr>
                      <a:xfrm>
                        <a:off x="7613310" y="3139239"/>
                        <a:ext cx="1219858" cy="646331"/>
                      </a:xfrm>
                      <a:prstGeom prst="rect">
                        <a:avLst/>
                      </a:prstGeom>
                      <a:noFill/>
                    </p:spPr>
                    <p:txBody>
                      <a:bodyPr wrap="square" rtlCol="0">
                        <a:spAutoFit/>
                      </a:bodyPr>
                      <a:lstStyle/>
                      <a:p>
                        <a:pPr algn="ctr"/>
                        <a:r>
                          <a:rPr lang="en-US" u="sng" dirty="0"/>
                          <a:t>Planform view</a:t>
                        </a:r>
                      </a:p>
                    </p:txBody>
                  </p:sp>
                  <p:sp>
                    <p:nvSpPr>
                      <p:cNvPr id="66" name="Rectangle 65"/>
                      <p:cNvSpPr/>
                      <p:nvPr/>
                    </p:nvSpPr>
                    <p:spPr>
                      <a:xfrm>
                        <a:off x="5964396" y="1751784"/>
                        <a:ext cx="1069137" cy="830997"/>
                      </a:xfrm>
                      <a:prstGeom prst="rect">
                        <a:avLst/>
                      </a:prstGeom>
                    </p:spPr>
                    <p:txBody>
                      <a:bodyPr wrap="square">
                        <a:spAutoFit/>
                      </a:bodyPr>
                      <a:lstStyle/>
                      <a:p>
                        <a:r>
                          <a:rPr lang="en-US" sz="1600" dirty="0"/>
                          <a:t>DC motor for tip motion</a:t>
                        </a:r>
                        <a:endParaRPr lang="en-US" sz="1600" i="1" dirty="0"/>
                      </a:p>
                    </p:txBody>
                  </p:sp>
                  <p:sp>
                    <p:nvSpPr>
                      <p:cNvPr id="67" name="Rectangle 66">
                        <a:extLst>
                          <a:ext uri="{FF2B5EF4-FFF2-40B4-BE49-F238E27FC236}">
                            <a16:creationId xmlns:a16="http://schemas.microsoft.com/office/drawing/2014/main" id="{EA282D98-627B-D244-BD51-D7E4D904BA5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e 67">
                        <a:extLst>
                          <a:ext uri="{FF2B5EF4-FFF2-40B4-BE49-F238E27FC236}">
                            <a16:creationId xmlns:a16="http://schemas.microsoft.com/office/drawing/2014/main" id="{882B692F-6E28-124A-AC5F-CE3297BE1A94}"/>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Oval 68">
                        <a:extLst>
                          <a:ext uri="{FF2B5EF4-FFF2-40B4-BE49-F238E27FC236}">
                            <a16:creationId xmlns:a16="http://schemas.microsoft.com/office/drawing/2014/main" id="{4AF15AC2-A3BB-EA45-9A72-D34BBC8FD62E}"/>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 Same Side Corner Rectangle 69">
                        <a:extLst>
                          <a:ext uri="{FF2B5EF4-FFF2-40B4-BE49-F238E27FC236}">
                            <a16:creationId xmlns:a16="http://schemas.microsoft.com/office/drawing/2014/main" id="{D151C6DB-472D-E34D-87F5-7ACFAE4F2683}"/>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5C93409-6725-6A46-A320-42168B8C7666}"/>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A63BF493-D529-E843-8348-53930A14E083}"/>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3" name="Arc 72">
                        <a:extLst>
                          <a:ext uri="{FF2B5EF4-FFF2-40B4-BE49-F238E27FC236}">
                            <a16:creationId xmlns:a16="http://schemas.microsoft.com/office/drawing/2014/main" id="{751366CD-3AF0-B24B-A140-A3A16B6EA421}"/>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Rectangle 73">
                        <a:extLst>
                          <a:ext uri="{FF2B5EF4-FFF2-40B4-BE49-F238E27FC236}">
                            <a16:creationId xmlns:a16="http://schemas.microsoft.com/office/drawing/2014/main" id="{9C31AB8E-C92D-FA4D-A1BB-56A443929793}"/>
                          </a:ext>
                        </a:extLst>
                      </p:cNvPr>
                      <p:cNvSpPr/>
                      <p:nvPr/>
                    </p:nvSpPr>
                    <p:spPr>
                      <a:xfrm>
                        <a:off x="7109319" y="1873512"/>
                        <a:ext cx="1115391" cy="338554"/>
                      </a:xfrm>
                      <a:prstGeom prst="rect">
                        <a:avLst/>
                      </a:prstGeom>
                    </p:spPr>
                    <p:txBody>
                      <a:bodyPr wrap="square">
                        <a:spAutoFit/>
                      </a:bodyPr>
                      <a:lstStyle/>
                      <a:p>
                        <a:r>
                          <a:rPr lang="en-US" sz="1600" dirty="0"/>
                          <a:t>Motor arm</a:t>
                        </a:r>
                        <a:endParaRPr lang="en-US" sz="1600" i="1" dirty="0"/>
                      </a:p>
                    </p:txBody>
                  </p:sp>
                  <p:sp>
                    <p:nvSpPr>
                      <p:cNvPr id="75" name="Rectangle 74">
                        <a:extLst>
                          <a:ext uri="{FF2B5EF4-FFF2-40B4-BE49-F238E27FC236}">
                            <a16:creationId xmlns:a16="http://schemas.microsoft.com/office/drawing/2014/main" id="{D7F40C2A-BBF6-AA4C-B87F-C22F6F741F3D}"/>
                          </a:ext>
                        </a:extLst>
                      </p:cNvPr>
                      <p:cNvSpPr/>
                      <p:nvPr/>
                    </p:nvSpPr>
                    <p:spPr>
                      <a:xfrm>
                        <a:off x="7724419" y="2145100"/>
                        <a:ext cx="993648" cy="584775"/>
                      </a:xfrm>
                      <a:prstGeom prst="rect">
                        <a:avLst/>
                      </a:prstGeom>
                    </p:spPr>
                    <p:txBody>
                      <a:bodyPr wrap="square">
                        <a:spAutoFit/>
                      </a:bodyPr>
                      <a:lstStyle/>
                      <a:p>
                        <a:r>
                          <a:rPr lang="en-US" sz="1600" dirty="0"/>
                          <a:t>Control rod</a:t>
                        </a:r>
                        <a:endParaRPr lang="en-US" sz="1600" i="1" dirty="0"/>
                      </a:p>
                    </p:txBody>
                  </p:sp>
                  <p:sp>
                    <p:nvSpPr>
                      <p:cNvPr id="76" name="Rectangle 75">
                        <a:extLst>
                          <a:ext uri="{FF2B5EF4-FFF2-40B4-BE49-F238E27FC236}">
                            <a16:creationId xmlns:a16="http://schemas.microsoft.com/office/drawing/2014/main" id="{82495DB3-991D-AE44-93D0-B0A2EFC3B8A0}"/>
                          </a:ext>
                        </a:extLst>
                      </p:cNvPr>
                      <p:cNvSpPr/>
                      <p:nvPr/>
                    </p:nvSpPr>
                    <p:spPr>
                      <a:xfrm>
                        <a:off x="7744962" y="4161681"/>
                        <a:ext cx="1071235" cy="584775"/>
                      </a:xfrm>
                      <a:prstGeom prst="rect">
                        <a:avLst/>
                      </a:prstGeom>
                    </p:spPr>
                    <p:txBody>
                      <a:bodyPr wrap="square">
                        <a:spAutoFit/>
                      </a:bodyPr>
                      <a:lstStyle/>
                      <a:p>
                        <a:r>
                          <a:rPr lang="en-US" sz="1600" dirty="0"/>
                          <a:t>Rotating tip panel</a:t>
                        </a:r>
                        <a:endParaRPr lang="en-US" sz="1600" i="1" dirty="0"/>
                      </a:p>
                    </p:txBody>
                  </p:sp>
                  <p:sp>
                    <p:nvSpPr>
                      <p:cNvPr id="77" name="Rectangle 76">
                        <a:extLst>
                          <a:ext uri="{FF2B5EF4-FFF2-40B4-BE49-F238E27FC236}">
                            <a16:creationId xmlns:a16="http://schemas.microsoft.com/office/drawing/2014/main" id="{D68C204B-9ECF-0047-918C-DFCA421F9AA6}"/>
                          </a:ext>
                        </a:extLst>
                      </p:cNvPr>
                      <p:cNvSpPr/>
                      <p:nvPr/>
                    </p:nvSpPr>
                    <p:spPr>
                      <a:xfrm>
                        <a:off x="6281233" y="4333990"/>
                        <a:ext cx="652005" cy="338554"/>
                      </a:xfrm>
                      <a:prstGeom prst="rect">
                        <a:avLst/>
                      </a:prstGeom>
                    </p:spPr>
                    <p:txBody>
                      <a:bodyPr wrap="square">
                        <a:spAutoFit/>
                      </a:bodyPr>
                      <a:lstStyle/>
                      <a:p>
                        <a:r>
                          <a:rPr lang="en-US" sz="1600" dirty="0"/>
                          <a:t>Pivot</a:t>
                        </a:r>
                        <a:endParaRPr lang="en-US" sz="1600" i="1" dirty="0"/>
                      </a:p>
                    </p:txBody>
                  </p:sp>
                  <p:sp>
                    <p:nvSpPr>
                      <p:cNvPr id="78" name="Rectangle 77">
                        <a:extLst>
                          <a:ext uri="{FF2B5EF4-FFF2-40B4-BE49-F238E27FC236}">
                            <a16:creationId xmlns:a16="http://schemas.microsoft.com/office/drawing/2014/main" id="{149B23A1-A0D3-4349-A884-7CD916441B3D}"/>
                          </a:ext>
                        </a:extLst>
                      </p:cNvPr>
                      <p:cNvSpPr/>
                      <p:nvPr/>
                    </p:nvSpPr>
                    <p:spPr>
                      <a:xfrm>
                        <a:off x="6957448" y="3079860"/>
                        <a:ext cx="727780" cy="830997"/>
                      </a:xfrm>
                      <a:prstGeom prst="rect">
                        <a:avLst/>
                      </a:prstGeom>
                    </p:spPr>
                    <p:txBody>
                      <a:bodyPr wrap="square">
                        <a:spAutoFit/>
                      </a:bodyPr>
                      <a:lstStyle/>
                      <a:p>
                        <a:r>
                          <a:rPr lang="en-US" sz="1600" dirty="0"/>
                          <a:t>Rect. main wing</a:t>
                        </a:r>
                        <a:endParaRPr lang="en-US" sz="1600" i="1" dirty="0"/>
                      </a:p>
                    </p:txBody>
                  </p:sp>
                  <p:cxnSp>
                    <p:nvCxnSpPr>
                      <p:cNvPr id="79" name="Straight Arrow Connector 78">
                        <a:extLst>
                          <a:ext uri="{FF2B5EF4-FFF2-40B4-BE49-F238E27FC236}">
                            <a16:creationId xmlns:a16="http://schemas.microsoft.com/office/drawing/2014/main" id="{8B3E5EFD-BD05-3E43-95DE-DFEA3CB137D6}"/>
                          </a:ext>
                        </a:extLst>
                      </p:cNvPr>
                      <p:cNvCxnSpPr>
                        <a:cxnSpLocks/>
                      </p:cNvCxnSpPr>
                      <p:nvPr/>
                    </p:nvCxnSpPr>
                    <p:spPr>
                      <a:xfrm flipH="1" flipV="1">
                        <a:off x="7496829" y="4454069"/>
                        <a:ext cx="314349" cy="1378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F25A978-EBEB-9143-9535-7756DB3E7D69}"/>
                          </a:ext>
                        </a:extLst>
                      </p:cNvPr>
                      <p:cNvCxnSpPr>
                        <a:cxnSpLocks/>
                      </p:cNvCxnSpPr>
                      <p:nvPr/>
                    </p:nvCxnSpPr>
                    <p:spPr>
                      <a:xfrm flipH="1">
                        <a:off x="7613310" y="2426836"/>
                        <a:ext cx="182880" cy="432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BBFD7BC-035E-534B-A6BB-93684B2C1A4A}"/>
                          </a:ext>
                        </a:extLst>
                      </p:cNvPr>
                      <p:cNvCxnSpPr>
                        <a:cxnSpLocks/>
                      </p:cNvCxnSpPr>
                      <p:nvPr/>
                    </p:nvCxnSpPr>
                    <p:spPr>
                      <a:xfrm>
                        <a:off x="6686461" y="2662881"/>
                        <a:ext cx="0" cy="158283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7123AFB-8582-DD41-BE24-7B9287FF3638}"/>
                          </a:ext>
                        </a:extLst>
                      </p:cNvPr>
                      <p:cNvCxnSpPr/>
                      <p:nvPr/>
                    </p:nvCxnSpPr>
                    <p:spPr>
                      <a:xfrm flipH="1">
                        <a:off x="6589774" y="266288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BF03D84-73E1-3A47-AAAB-F079264CB346}"/>
                          </a:ext>
                        </a:extLst>
                      </p:cNvPr>
                      <p:cNvCxnSpPr/>
                      <p:nvPr/>
                    </p:nvCxnSpPr>
                    <p:spPr>
                      <a:xfrm flipH="1">
                        <a:off x="6589774" y="424187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BC2BA10E-2DDB-7D40-B1EA-D6A4580CF6ED}"/>
                          </a:ext>
                        </a:extLst>
                      </p:cNvPr>
                      <p:cNvSpPr/>
                      <p:nvPr/>
                    </p:nvSpPr>
                    <p:spPr>
                      <a:xfrm>
                        <a:off x="6580906" y="3275246"/>
                        <a:ext cx="205167" cy="246221"/>
                      </a:xfrm>
                      <a:prstGeom prst="rect">
                        <a:avLst/>
                      </a:prstGeom>
                      <a:solidFill>
                        <a:schemeClr val="bg1"/>
                      </a:solidFill>
                    </p:spPr>
                    <p:txBody>
                      <a:bodyPr wrap="square" lIns="0" tIns="0" rIns="0" bIns="0" anchor="ctr" anchorCtr="1">
                        <a:spAutoFit/>
                      </a:bodyPr>
                      <a:lstStyle/>
                      <a:p>
                        <a:r>
                          <a:rPr lang="en-US" sz="1600" dirty="0"/>
                          <a:t>b</a:t>
                        </a:r>
                        <a:endParaRPr lang="en-US" sz="1600" i="1" dirty="0"/>
                      </a:p>
                    </p:txBody>
                  </p:sp>
                  <p:cxnSp>
                    <p:nvCxnSpPr>
                      <p:cNvPr id="85" name="Straight Arrow Connector 84">
                        <a:extLst>
                          <a:ext uri="{FF2B5EF4-FFF2-40B4-BE49-F238E27FC236}">
                            <a16:creationId xmlns:a16="http://schemas.microsoft.com/office/drawing/2014/main" id="{ADBE0064-937D-CC42-9870-EF356193010D}"/>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13C340D-5622-3547-9BB7-1D935B9B0C3C}"/>
                          </a:ext>
                        </a:extLst>
                      </p:cNvPr>
                      <p:cNvSpPr/>
                      <p:nvPr/>
                    </p:nvSpPr>
                    <p:spPr>
                      <a:xfrm>
                        <a:off x="7219826" y="2776941"/>
                        <a:ext cx="153672" cy="246221"/>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87" name="Rectangle 86">
                        <a:extLst>
                          <a:ext uri="{FF2B5EF4-FFF2-40B4-BE49-F238E27FC236}">
                            <a16:creationId xmlns:a16="http://schemas.microsoft.com/office/drawing/2014/main" id="{FB1F6674-2A61-9541-8BAF-2F84BAA8AA49}"/>
                          </a:ext>
                        </a:extLst>
                      </p:cNvPr>
                      <p:cNvSpPr/>
                      <p:nvPr/>
                    </p:nvSpPr>
                    <p:spPr>
                      <a:xfrm>
                        <a:off x="6899233" y="4290386"/>
                        <a:ext cx="252227" cy="307777"/>
                      </a:xfrm>
                      <a:prstGeom prst="rect">
                        <a:avLst/>
                      </a:prstGeom>
                    </p:spPr>
                    <p:txBody>
                      <a:bodyPr wrap="square">
                        <a:spAutoFit/>
                      </a:bodyPr>
                      <a:lstStyle/>
                      <a:p>
                        <a:r>
                          <a:rPr lang="en-US" sz="1400" i="1" dirty="0" err="1"/>
                          <a:t>Λ</a:t>
                        </a:r>
                        <a:endParaRPr lang="en-US" sz="1400" i="1" dirty="0"/>
                      </a:p>
                    </p:txBody>
                  </p:sp>
                  <p:cxnSp>
                    <p:nvCxnSpPr>
                      <p:cNvPr id="88" name="Straight Arrow Connector 87">
                        <a:extLst>
                          <a:ext uri="{FF2B5EF4-FFF2-40B4-BE49-F238E27FC236}">
                            <a16:creationId xmlns:a16="http://schemas.microsoft.com/office/drawing/2014/main" id="{F3497E03-C1DA-F346-9D67-85E2A2D93775}"/>
                          </a:ext>
                        </a:extLst>
                      </p:cNvPr>
                      <p:cNvCxnSpPr>
                        <a:cxnSpLocks/>
                        <a:endCxn id="69" idx="3"/>
                      </p:cNvCxnSpPr>
                      <p:nvPr/>
                    </p:nvCxnSpPr>
                    <p:spPr>
                      <a:xfrm flipV="1">
                        <a:off x="6735463" y="4241972"/>
                        <a:ext cx="178630" cy="16330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62AB7773-EE14-194C-93A1-680E442E16C4}"/>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E991354-5213-764A-9279-8837B9E4FF09}"/>
                        </a:ext>
                      </a:extLst>
                    </p:cNvPr>
                    <p:cNvSpPr/>
                    <p:nvPr/>
                  </p:nvSpPr>
                  <p:spPr>
                    <a:xfrm>
                      <a:off x="6164032" y="2543789"/>
                      <a:ext cx="874359" cy="400110"/>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63" name="Rectangle 62">
                      <a:extLst>
                        <a:ext uri="{FF2B5EF4-FFF2-40B4-BE49-F238E27FC236}">
                          <a16:creationId xmlns:a16="http://schemas.microsoft.com/office/drawing/2014/main" id="{C37D2FBF-116D-2948-9A9C-2E69ACEB3A88}"/>
                        </a:ext>
                      </a:extLst>
                    </p:cNvPr>
                    <p:cNvSpPr/>
                    <p:nvPr/>
                  </p:nvSpPr>
                  <p:spPr>
                    <a:xfrm>
                      <a:off x="7152797" y="3699230"/>
                      <a:ext cx="1140303" cy="400110"/>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64" name="Arc 63">
                      <a:extLst>
                        <a:ext uri="{FF2B5EF4-FFF2-40B4-BE49-F238E27FC236}">
                          <a16:creationId xmlns:a16="http://schemas.microsoft.com/office/drawing/2014/main" id="{2650E436-11DB-0541-8A0A-22AF9BF5D57C}"/>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33C1A9C4-CA37-AF44-8A6A-8E897359F789}"/>
                      </a:ext>
                    </a:extLst>
                  </p:cNvPr>
                  <p:cNvSpPr/>
                  <p:nvPr/>
                </p:nvSpPr>
                <p:spPr>
                  <a:xfrm>
                    <a:off x="7077495" y="3321013"/>
                    <a:ext cx="252227" cy="338554"/>
                  </a:xfrm>
                  <a:prstGeom prst="rect">
                    <a:avLst/>
                  </a:prstGeom>
                </p:spPr>
                <p:txBody>
                  <a:bodyPr wrap="square">
                    <a:spAutoFit/>
                  </a:bodyPr>
                  <a:lstStyle/>
                  <a:p>
                    <a:r>
                      <a:rPr lang="en-US" sz="1600" dirty="0"/>
                      <a:t>𝛬</a:t>
                    </a:r>
                  </a:p>
                </p:txBody>
              </p:sp>
            </p:grpSp>
          </p:grpSp>
        </p:grpSp>
        <p:sp>
          <p:nvSpPr>
            <p:cNvPr id="9" name="Rectangle 8">
              <a:extLst>
                <a:ext uri="{FF2B5EF4-FFF2-40B4-BE49-F238E27FC236}">
                  <a16:creationId xmlns:a16="http://schemas.microsoft.com/office/drawing/2014/main" id="{DB630BD7-C365-4232-96E3-1193A18CC9B1}"/>
                </a:ext>
              </a:extLst>
            </p:cNvPr>
            <p:cNvSpPr/>
            <p:nvPr/>
          </p:nvSpPr>
          <p:spPr>
            <a:xfrm>
              <a:off x="563094" y="5111593"/>
              <a:ext cx="8031074" cy="461024"/>
            </a:xfrm>
            <a:prstGeom prst="rect">
              <a:avLst/>
            </a:prstGeom>
          </p:spPr>
          <p:txBody>
            <a:bodyPr wrap="square">
              <a:spAutoFit/>
            </a:bodyPr>
            <a:lstStyle/>
            <a:p>
              <a:pPr marL="285750" indent="-285750">
                <a:lnSpc>
                  <a:spcPts val="3200"/>
                </a:lnSpc>
                <a:spcBef>
                  <a:spcPts val="600"/>
                </a:spcBef>
                <a:buFont typeface="Arial" panose="020B0604020202020204" pitchFamily="34" charset="0"/>
                <a:buChar char="•"/>
              </a:pPr>
              <a:r>
                <a:rPr lang="en-US" dirty="0"/>
                <a:t>~1/8-circle tip panel rotates via a pivot, fully-retractable inside wing.</a:t>
              </a:r>
            </a:p>
          </p:txBody>
        </p:sp>
      </p:grpSp>
      <p:sp>
        <p:nvSpPr>
          <p:cNvPr id="10" name="Rectangle 9">
            <a:extLst>
              <a:ext uri="{FF2B5EF4-FFF2-40B4-BE49-F238E27FC236}">
                <a16:creationId xmlns:a16="http://schemas.microsoft.com/office/drawing/2014/main" id="{B9D45719-8967-4A53-AAE9-F1992E5E95A8}"/>
              </a:ext>
            </a:extLst>
          </p:cNvPr>
          <p:cNvSpPr/>
          <p:nvPr/>
        </p:nvSpPr>
        <p:spPr>
          <a:xfrm>
            <a:off x="585216" y="5587149"/>
            <a:ext cx="9066842" cy="948337"/>
          </a:xfrm>
          <a:prstGeom prst="rect">
            <a:avLst/>
          </a:prstGeom>
        </p:spPr>
        <p:txBody>
          <a:bodyPr wrap="square">
            <a:spAutoFit/>
          </a:bodyPr>
          <a:lstStyle/>
          <a:p>
            <a:pPr marL="285750" indent="-285750">
              <a:lnSpc>
                <a:spcPts val="3200"/>
              </a:lnSpc>
              <a:spcBef>
                <a:spcPts val="600"/>
              </a:spcBef>
              <a:buFont typeface="Arial" panose="020B0604020202020204" pitchFamily="34" charset="0"/>
              <a:buChar char="•"/>
            </a:pPr>
            <a:r>
              <a:rPr lang="en-US" dirty="0"/>
              <a:t>Panel driven by DC servomotor + arm, via control rod through inside of wing.</a:t>
            </a:r>
          </a:p>
          <a:p>
            <a:pPr marL="285750" indent="-285750">
              <a:lnSpc>
                <a:spcPts val="3200"/>
              </a:lnSpc>
              <a:spcBef>
                <a:spcPts val="600"/>
              </a:spcBef>
              <a:buFont typeface="Arial" panose="020B0604020202020204" pitchFamily="34" charset="0"/>
              <a:buChar char="•"/>
            </a:pPr>
            <a:r>
              <a:rPr lang="en-US" dirty="0"/>
              <a:t>ATI Gamma transducer is used for force measurements.</a:t>
            </a:r>
          </a:p>
        </p:txBody>
      </p:sp>
    </p:spTree>
    <p:extLst>
      <p:ext uri="{BB962C8B-B14F-4D97-AF65-F5344CB8AC3E}">
        <p14:creationId xmlns:p14="http://schemas.microsoft.com/office/powerpoint/2010/main" val="194102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96F7B4-2062-47CA-9AB5-D4859C816EFA}"/>
              </a:ext>
            </a:extLst>
          </p:cNvPr>
          <p:cNvSpPr>
            <a:spLocks noGrp="1"/>
          </p:cNvSpPr>
          <p:nvPr>
            <p:ph type="sldNum" sz="quarter" idx="12"/>
          </p:nvPr>
        </p:nvSpPr>
        <p:spPr/>
        <p:txBody>
          <a:bodyPr/>
          <a:lstStyle/>
          <a:p>
            <a:fld id="{15530B12-77AA-4F8A-BB96-7B022F2BE984}" type="slidenum">
              <a:rPr lang="en-US" smtClean="0"/>
              <a:t>2</a:t>
            </a:fld>
            <a:endParaRPr lang="en-US" dirty="0"/>
          </a:p>
        </p:txBody>
      </p:sp>
      <p:sp>
        <p:nvSpPr>
          <p:cNvPr id="3" name="TextBox 2">
            <a:extLst>
              <a:ext uri="{FF2B5EF4-FFF2-40B4-BE49-F238E27FC236}">
                <a16:creationId xmlns:a16="http://schemas.microsoft.com/office/drawing/2014/main" id="{2F698AFA-C90E-49BC-B6B7-5B0FFDCEE8A9}"/>
              </a:ext>
            </a:extLst>
          </p:cNvPr>
          <p:cNvSpPr txBox="1"/>
          <p:nvPr/>
        </p:nvSpPr>
        <p:spPr>
          <a:xfrm>
            <a:off x="93288" y="136525"/>
            <a:ext cx="12098712" cy="769441"/>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Unsteady Vortex Flows</a:t>
            </a:r>
          </a:p>
        </p:txBody>
      </p:sp>
      <p:pic>
        <p:nvPicPr>
          <p:cNvPr id="5" name="Picture 4">
            <a:extLst>
              <a:ext uri="{FF2B5EF4-FFF2-40B4-BE49-F238E27FC236}">
                <a16:creationId xmlns:a16="http://schemas.microsoft.com/office/drawing/2014/main" id="{94FDB9B1-89AD-421F-A43E-19537932DB2D}"/>
              </a:ext>
            </a:extLst>
          </p:cNvPr>
          <p:cNvPicPr>
            <a:picLocks noChangeAspect="1"/>
          </p:cNvPicPr>
          <p:nvPr/>
        </p:nvPicPr>
        <p:blipFill>
          <a:blip r:embed="rId3"/>
          <a:stretch>
            <a:fillRect/>
          </a:stretch>
        </p:blipFill>
        <p:spPr>
          <a:xfrm>
            <a:off x="550642" y="1557804"/>
            <a:ext cx="3033132" cy="3434576"/>
          </a:xfrm>
          <a:prstGeom prst="rect">
            <a:avLst/>
          </a:prstGeom>
        </p:spPr>
      </p:pic>
      <p:sp>
        <p:nvSpPr>
          <p:cNvPr id="6" name="Rectangle 5">
            <a:extLst>
              <a:ext uri="{FF2B5EF4-FFF2-40B4-BE49-F238E27FC236}">
                <a16:creationId xmlns:a16="http://schemas.microsoft.com/office/drawing/2014/main" id="{3B130DF1-A9C1-4C10-8AA5-27FDC64219F2}"/>
              </a:ext>
            </a:extLst>
          </p:cNvPr>
          <p:cNvSpPr/>
          <p:nvPr/>
        </p:nvSpPr>
        <p:spPr>
          <a:xfrm>
            <a:off x="1600990" y="4992380"/>
            <a:ext cx="1527534" cy="369332"/>
          </a:xfrm>
          <a:prstGeom prst="rect">
            <a:avLst/>
          </a:prstGeom>
        </p:spPr>
        <p:txBody>
          <a:bodyPr wrap="none">
            <a:spAutoFit/>
          </a:bodyPr>
          <a:lstStyle/>
          <a:p>
            <a:r>
              <a:rPr lang="en-US" dirty="0">
                <a:solidFill>
                  <a:srgbClr val="003A70"/>
                </a:solidFill>
                <a:latin typeface="Lato"/>
              </a:rPr>
              <a:t>Aircraft Wing</a:t>
            </a:r>
            <a:endParaRPr lang="en-US" dirty="0"/>
          </a:p>
        </p:txBody>
      </p:sp>
      <p:pic>
        <p:nvPicPr>
          <p:cNvPr id="8" name="Picture 7">
            <a:extLst>
              <a:ext uri="{FF2B5EF4-FFF2-40B4-BE49-F238E27FC236}">
                <a16:creationId xmlns:a16="http://schemas.microsoft.com/office/drawing/2014/main" id="{AC6ABDBA-B8E3-4E83-BC20-02DA5448F4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05021" y="4393005"/>
            <a:ext cx="2743200" cy="1829715"/>
          </a:xfrm>
          <a:prstGeom prst="rect">
            <a:avLst/>
          </a:prstGeom>
        </p:spPr>
      </p:pic>
      <p:sp>
        <p:nvSpPr>
          <p:cNvPr id="9" name="Rectangle 8">
            <a:extLst>
              <a:ext uri="{FF2B5EF4-FFF2-40B4-BE49-F238E27FC236}">
                <a16:creationId xmlns:a16="http://schemas.microsoft.com/office/drawing/2014/main" id="{04AB5CEB-B27A-4D51-9E3F-CC1C7CDEA9A3}"/>
              </a:ext>
            </a:extLst>
          </p:cNvPr>
          <p:cNvSpPr/>
          <p:nvPr/>
        </p:nvSpPr>
        <p:spPr>
          <a:xfrm>
            <a:off x="5572408" y="6234312"/>
            <a:ext cx="808426" cy="369332"/>
          </a:xfrm>
          <a:prstGeom prst="rect">
            <a:avLst/>
          </a:prstGeom>
        </p:spPr>
        <p:txBody>
          <a:bodyPr wrap="none">
            <a:spAutoFit/>
          </a:bodyPr>
          <a:lstStyle/>
          <a:p>
            <a:r>
              <a:rPr lang="en-US" dirty="0">
                <a:solidFill>
                  <a:srgbClr val="003A70"/>
                </a:solidFill>
                <a:latin typeface="Lato"/>
              </a:rPr>
              <a:t>Drone</a:t>
            </a:r>
            <a:endParaRPr lang="en-US" dirty="0"/>
          </a:p>
        </p:txBody>
      </p:sp>
      <p:pic>
        <p:nvPicPr>
          <p:cNvPr id="11" name="Picture 10">
            <a:extLst>
              <a:ext uri="{FF2B5EF4-FFF2-40B4-BE49-F238E27FC236}">
                <a16:creationId xmlns:a16="http://schemas.microsoft.com/office/drawing/2014/main" id="{D37A4EF9-6996-4021-90BA-1AC49B132E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71621" y="1192758"/>
            <a:ext cx="3810000" cy="2438400"/>
          </a:xfrm>
          <a:prstGeom prst="rect">
            <a:avLst/>
          </a:prstGeom>
        </p:spPr>
      </p:pic>
      <p:sp>
        <p:nvSpPr>
          <p:cNvPr id="12" name="Rectangle 11">
            <a:extLst>
              <a:ext uri="{FF2B5EF4-FFF2-40B4-BE49-F238E27FC236}">
                <a16:creationId xmlns:a16="http://schemas.microsoft.com/office/drawing/2014/main" id="{A435C101-CE8E-4EF5-9B3A-98BC7819BE03}"/>
              </a:ext>
            </a:extLst>
          </p:cNvPr>
          <p:cNvSpPr/>
          <p:nvPr/>
        </p:nvSpPr>
        <p:spPr>
          <a:xfrm>
            <a:off x="4861652" y="3642749"/>
            <a:ext cx="2561983" cy="369332"/>
          </a:xfrm>
          <a:prstGeom prst="rect">
            <a:avLst/>
          </a:prstGeom>
        </p:spPr>
        <p:txBody>
          <a:bodyPr wrap="none">
            <a:spAutoFit/>
          </a:bodyPr>
          <a:lstStyle/>
          <a:p>
            <a:r>
              <a:rPr lang="en-US" dirty="0">
                <a:solidFill>
                  <a:srgbClr val="003A70"/>
                </a:solidFill>
                <a:latin typeface="Lato"/>
              </a:rPr>
              <a:t>MAV (Micro Air vehicle)</a:t>
            </a:r>
            <a:endParaRPr lang="en-US" dirty="0"/>
          </a:p>
        </p:txBody>
      </p:sp>
      <p:pic>
        <p:nvPicPr>
          <p:cNvPr id="1026" name="Picture 2" descr="Three-dimensional viscous wake flow in fish swimming - A CFD study -  ScienceDirect">
            <a:extLst>
              <a:ext uri="{FF2B5EF4-FFF2-40B4-BE49-F238E27FC236}">
                <a16:creationId xmlns:a16="http://schemas.microsoft.com/office/drawing/2014/main" id="{7E1C00DD-CE3A-452C-A59E-93C73FCA2BA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08228" y="1884289"/>
            <a:ext cx="2980104" cy="281141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E43037B-314E-4BCB-895A-6AF348F74BB4}"/>
              </a:ext>
            </a:extLst>
          </p:cNvPr>
          <p:cNvSpPr/>
          <p:nvPr/>
        </p:nvSpPr>
        <p:spPr>
          <a:xfrm>
            <a:off x="9513940" y="4807714"/>
            <a:ext cx="1659621" cy="369332"/>
          </a:xfrm>
          <a:prstGeom prst="rect">
            <a:avLst/>
          </a:prstGeom>
        </p:spPr>
        <p:txBody>
          <a:bodyPr wrap="none">
            <a:spAutoFit/>
          </a:bodyPr>
          <a:lstStyle/>
          <a:p>
            <a:r>
              <a:rPr lang="en-US" dirty="0">
                <a:solidFill>
                  <a:srgbClr val="003A70"/>
                </a:solidFill>
                <a:latin typeface="Lato"/>
              </a:rPr>
              <a:t>Bio propulsion</a:t>
            </a:r>
            <a:endParaRPr lang="en-US" dirty="0"/>
          </a:p>
        </p:txBody>
      </p:sp>
    </p:spTree>
    <p:extLst>
      <p:ext uri="{BB962C8B-B14F-4D97-AF65-F5344CB8AC3E}">
        <p14:creationId xmlns:p14="http://schemas.microsoft.com/office/powerpoint/2010/main" val="1416390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442" y="5625473"/>
            <a:ext cx="8385676" cy="1169551"/>
          </a:xfrm>
          <a:prstGeom prst="rect">
            <a:avLst/>
          </a:prstGeom>
          <a:noFill/>
        </p:spPr>
        <p:txBody>
          <a:bodyPr wrap="square" rtlCol="0">
            <a:spAutoFit/>
          </a:bodyPr>
          <a:lstStyle/>
          <a:p>
            <a:pPr marL="285750" indent="-285750">
              <a:lnSpc>
                <a:spcPts val="2400"/>
              </a:lnSpc>
              <a:spcBef>
                <a:spcPts val="600"/>
              </a:spcBef>
              <a:buFont typeface="Arial" panose="020B0604020202020204" pitchFamily="34" charset="0"/>
              <a:buChar char="•"/>
            </a:pPr>
            <a:r>
              <a:rPr lang="en-US" sz="2000" dirty="0"/>
              <a:t>Neutrally buoyant dye through gravity-feed system.</a:t>
            </a:r>
          </a:p>
          <a:p>
            <a:pPr marL="285750" indent="-285750">
              <a:lnSpc>
                <a:spcPts val="2400"/>
              </a:lnSpc>
              <a:spcBef>
                <a:spcPts val="600"/>
              </a:spcBef>
              <a:buFont typeface="Arial" panose="020B0604020202020204" pitchFamily="34" charset="0"/>
              <a:buChar char="•"/>
            </a:pPr>
            <a:r>
              <a:rPr lang="en-US" sz="2000" dirty="0"/>
              <a:t>Dye ports: along LE, at TE corner (internal); along tip aft of pivot (external).</a:t>
            </a:r>
          </a:p>
          <a:p>
            <a:pPr marL="285750" indent="-285750">
              <a:lnSpc>
                <a:spcPts val="2400"/>
              </a:lnSpc>
              <a:spcBef>
                <a:spcPts val="600"/>
              </a:spcBef>
              <a:buFont typeface="Arial" panose="020B0604020202020204" pitchFamily="34" charset="0"/>
              <a:buChar char="•"/>
            </a:pPr>
            <a:r>
              <a:rPr lang="en-US" sz="2000" dirty="0"/>
              <a:t>3 orthogonal HD cameras; white lighting against white backgrounds.</a:t>
            </a:r>
          </a:p>
        </p:txBody>
      </p:sp>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solidFill>
                  <a:schemeClr val="accent1"/>
                </a:solidFill>
              </a:rPr>
              <a:t>Experimental setup: dye visualization</a:t>
            </a:r>
          </a:p>
        </p:txBody>
      </p:sp>
      <p:sp>
        <p:nvSpPr>
          <p:cNvPr id="64" name="Rectangle 63">
            <a:extLst>
              <a:ext uri="{FF2B5EF4-FFF2-40B4-BE49-F238E27FC236}">
                <a16:creationId xmlns:a16="http://schemas.microsoft.com/office/drawing/2014/main" id="{FF89297E-D81F-7C4D-9D3D-BA46E200C9B7}"/>
              </a:ext>
            </a:extLst>
          </p:cNvPr>
          <p:cNvSpPr/>
          <p:nvPr/>
        </p:nvSpPr>
        <p:spPr>
          <a:xfrm>
            <a:off x="10785294" y="6356786"/>
            <a:ext cx="763165" cy="584775"/>
          </a:xfrm>
          <a:prstGeom prst="rect">
            <a:avLst/>
          </a:prstGeom>
        </p:spPr>
        <p:txBody>
          <a:bodyPr wrap="square">
            <a:spAutoFit/>
          </a:bodyPr>
          <a:lstStyle/>
          <a:p>
            <a:r>
              <a:rPr lang="en-US" sz="1600" dirty="0"/>
              <a:t>Not to scale</a:t>
            </a:r>
            <a:endParaRPr lang="en-US" sz="1600" i="1" dirty="0"/>
          </a:p>
        </p:txBody>
      </p:sp>
      <p:grpSp>
        <p:nvGrpSpPr>
          <p:cNvPr id="3" name="Group 2">
            <a:extLst>
              <a:ext uri="{FF2B5EF4-FFF2-40B4-BE49-F238E27FC236}">
                <a16:creationId xmlns:a16="http://schemas.microsoft.com/office/drawing/2014/main" id="{EA2777DB-0298-4899-A315-80AC5C84C6FE}"/>
              </a:ext>
            </a:extLst>
          </p:cNvPr>
          <p:cNvGrpSpPr/>
          <p:nvPr/>
        </p:nvGrpSpPr>
        <p:grpSpPr>
          <a:xfrm>
            <a:off x="8368491" y="4950147"/>
            <a:ext cx="3449547" cy="1888131"/>
            <a:chOff x="8368491" y="4950147"/>
            <a:chExt cx="3449547" cy="1888131"/>
          </a:xfrm>
        </p:grpSpPr>
        <p:sp>
          <p:nvSpPr>
            <p:cNvPr id="60" name="Cube 59">
              <a:extLst>
                <a:ext uri="{FF2B5EF4-FFF2-40B4-BE49-F238E27FC236}">
                  <a16:creationId xmlns:a16="http://schemas.microsoft.com/office/drawing/2014/main" id="{D9EA687A-6409-D540-8864-C40345AA905D}"/>
                </a:ext>
              </a:extLst>
            </p:cNvPr>
            <p:cNvSpPr/>
            <p:nvPr/>
          </p:nvSpPr>
          <p:spPr>
            <a:xfrm>
              <a:off x="8697342" y="5889428"/>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a:extLst>
                <a:ext uri="{FF2B5EF4-FFF2-40B4-BE49-F238E27FC236}">
                  <a16:creationId xmlns:a16="http://schemas.microsoft.com/office/drawing/2014/main" id="{D625CDA8-50AA-3746-ACFE-498CB158BDF1}"/>
                </a:ext>
              </a:extLst>
            </p:cNvPr>
            <p:cNvSpPr/>
            <p:nvPr/>
          </p:nvSpPr>
          <p:spPr>
            <a:xfrm>
              <a:off x="10487428" y="6238620"/>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4275029A-4407-B240-AA6E-D9C1FC8A7039}"/>
                </a:ext>
              </a:extLst>
            </p:cNvPr>
            <p:cNvSpPr/>
            <p:nvPr/>
          </p:nvSpPr>
          <p:spPr>
            <a:xfrm>
              <a:off x="10820246" y="5888213"/>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76E52095-C20D-9547-B739-56B81455DF96}"/>
                </a:ext>
              </a:extLst>
            </p:cNvPr>
            <p:cNvSpPr/>
            <p:nvPr/>
          </p:nvSpPr>
          <p:spPr>
            <a:xfrm>
              <a:off x="8368491" y="6238620"/>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a:extLst>
                <a:ext uri="{FF2B5EF4-FFF2-40B4-BE49-F238E27FC236}">
                  <a16:creationId xmlns:a16="http://schemas.microsoft.com/office/drawing/2014/main" id="{669592AF-7A55-D84C-9256-076C79DA1537}"/>
                </a:ext>
              </a:extLst>
            </p:cNvPr>
            <p:cNvSpPr/>
            <p:nvPr/>
          </p:nvSpPr>
          <p:spPr>
            <a:xfrm>
              <a:off x="8401203" y="4950147"/>
              <a:ext cx="2460568" cy="1288473"/>
            </a:xfrm>
            <a:prstGeom prst="cube">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a:extLst>
                <a:ext uri="{FF2B5EF4-FFF2-40B4-BE49-F238E27FC236}">
                  <a16:creationId xmlns:a16="http://schemas.microsoft.com/office/drawing/2014/main" id="{AA1EC369-0299-574B-AF73-CAD791D10415}"/>
                </a:ext>
              </a:extLst>
            </p:cNvPr>
            <p:cNvSpPr/>
            <p:nvPr/>
          </p:nvSpPr>
          <p:spPr>
            <a:xfrm rot="5400000" flipH="1">
              <a:off x="10695518" y="5463370"/>
              <a:ext cx="157941" cy="124690"/>
            </a:xfrm>
            <a:prstGeom prst="can">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A3F50121-9C43-2947-84BE-2920E5C9ECE8}"/>
                </a:ext>
              </a:extLst>
            </p:cNvPr>
            <p:cNvSpPr/>
            <p:nvPr/>
          </p:nvSpPr>
          <p:spPr>
            <a:xfrm>
              <a:off x="10790521" y="5394878"/>
              <a:ext cx="257695" cy="274320"/>
            </a:xfrm>
            <a:prstGeom prst="cube">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D950D49F-2DCD-EF4E-9B25-15157A7E68B7}"/>
                </a:ext>
              </a:extLst>
            </p:cNvPr>
            <p:cNvSpPr/>
            <p:nvPr/>
          </p:nvSpPr>
          <p:spPr>
            <a:xfrm>
              <a:off x="9116713" y="6390037"/>
              <a:ext cx="257695" cy="274320"/>
            </a:xfrm>
            <a:prstGeom prst="cube">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an 45">
              <a:extLst>
                <a:ext uri="{FF2B5EF4-FFF2-40B4-BE49-F238E27FC236}">
                  <a16:creationId xmlns:a16="http://schemas.microsoft.com/office/drawing/2014/main" id="{9948DFA0-1C03-E743-AB79-54B6A396211E}"/>
                </a:ext>
              </a:extLst>
            </p:cNvPr>
            <p:cNvSpPr/>
            <p:nvPr/>
          </p:nvSpPr>
          <p:spPr>
            <a:xfrm flipH="1">
              <a:off x="9173519" y="6311066"/>
              <a:ext cx="157941" cy="124690"/>
            </a:xfrm>
            <a:prstGeom prst="can">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5FA938F-133E-C745-9F84-4E4F7BFBCEB5}"/>
                </a:ext>
              </a:extLst>
            </p:cNvPr>
            <p:cNvSpPr/>
            <p:nvPr/>
          </p:nvSpPr>
          <p:spPr>
            <a:xfrm>
              <a:off x="8927293" y="5574527"/>
              <a:ext cx="155448" cy="155448"/>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19317D2F-ABE7-EE45-B70A-F76E72946DF5}"/>
                </a:ext>
              </a:extLst>
            </p:cNvPr>
            <p:cNvSpPr/>
            <p:nvPr/>
          </p:nvSpPr>
          <p:spPr>
            <a:xfrm>
              <a:off x="8852475" y="5554808"/>
              <a:ext cx="257695" cy="274320"/>
            </a:xfrm>
            <a:prstGeom prst="cube">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3760CF9-091D-7946-B6BD-2A2FB715036A}"/>
                </a:ext>
              </a:extLst>
            </p:cNvPr>
            <p:cNvSpPr/>
            <p:nvPr/>
          </p:nvSpPr>
          <p:spPr>
            <a:xfrm>
              <a:off x="11024178" y="5060339"/>
              <a:ext cx="793860" cy="830997"/>
            </a:xfrm>
            <a:prstGeom prst="rect">
              <a:avLst/>
            </a:prstGeom>
          </p:spPr>
          <p:txBody>
            <a:bodyPr wrap="square">
              <a:spAutoFit/>
            </a:bodyPr>
            <a:lstStyle/>
            <a:p>
              <a:r>
                <a:rPr lang="en-US" sz="1600" dirty="0"/>
                <a:t>Aft-view camera</a:t>
              </a:r>
              <a:endParaRPr lang="en-US" sz="1600" i="1" dirty="0"/>
            </a:p>
          </p:txBody>
        </p:sp>
        <p:sp>
          <p:nvSpPr>
            <p:cNvPr id="62" name="Rectangle 61">
              <a:extLst>
                <a:ext uri="{FF2B5EF4-FFF2-40B4-BE49-F238E27FC236}">
                  <a16:creationId xmlns:a16="http://schemas.microsoft.com/office/drawing/2014/main" id="{BE1F2AC5-5661-0C4E-BC78-767DE5EDEB54}"/>
                </a:ext>
              </a:extLst>
            </p:cNvPr>
            <p:cNvSpPr/>
            <p:nvPr/>
          </p:nvSpPr>
          <p:spPr>
            <a:xfrm>
              <a:off x="8401203" y="5768115"/>
              <a:ext cx="1671642" cy="338554"/>
            </a:xfrm>
            <a:prstGeom prst="rect">
              <a:avLst/>
            </a:prstGeom>
          </p:spPr>
          <p:txBody>
            <a:bodyPr wrap="square">
              <a:spAutoFit/>
            </a:bodyPr>
            <a:lstStyle/>
            <a:p>
              <a:r>
                <a:rPr lang="en-US" sz="1600" dirty="0"/>
                <a:t>Top-view camera</a:t>
              </a:r>
              <a:endParaRPr lang="en-US" sz="1600" i="1" dirty="0"/>
            </a:p>
          </p:txBody>
        </p:sp>
        <p:sp>
          <p:nvSpPr>
            <p:cNvPr id="63" name="Rectangle 62">
              <a:extLst>
                <a:ext uri="{FF2B5EF4-FFF2-40B4-BE49-F238E27FC236}">
                  <a16:creationId xmlns:a16="http://schemas.microsoft.com/office/drawing/2014/main" id="{C72F3A32-7CEF-4E45-8DC3-4F808D9DA45E}"/>
                </a:ext>
              </a:extLst>
            </p:cNvPr>
            <p:cNvSpPr/>
            <p:nvPr/>
          </p:nvSpPr>
          <p:spPr>
            <a:xfrm>
              <a:off x="9336052" y="6253503"/>
              <a:ext cx="1024808" cy="584775"/>
            </a:xfrm>
            <a:prstGeom prst="rect">
              <a:avLst/>
            </a:prstGeom>
          </p:spPr>
          <p:txBody>
            <a:bodyPr wrap="square">
              <a:spAutoFit/>
            </a:bodyPr>
            <a:lstStyle/>
            <a:p>
              <a:r>
                <a:rPr lang="en-US" sz="1600" dirty="0"/>
                <a:t>End-view camera</a:t>
              </a:r>
              <a:endParaRPr lang="en-US" sz="1600" i="1" dirty="0"/>
            </a:p>
          </p:txBody>
        </p:sp>
        <p:grpSp>
          <p:nvGrpSpPr>
            <p:cNvPr id="69" name="Group 68">
              <a:extLst>
                <a:ext uri="{FF2B5EF4-FFF2-40B4-BE49-F238E27FC236}">
                  <a16:creationId xmlns:a16="http://schemas.microsoft.com/office/drawing/2014/main" id="{2C26A6D5-CEBD-374D-96AC-42F7C78EAC0C}"/>
                </a:ext>
              </a:extLst>
            </p:cNvPr>
            <p:cNvGrpSpPr/>
            <p:nvPr/>
          </p:nvGrpSpPr>
          <p:grpSpPr>
            <a:xfrm>
              <a:off x="9155498" y="5102100"/>
              <a:ext cx="349134" cy="758778"/>
              <a:chOff x="6317726" y="1856528"/>
              <a:chExt cx="1489622" cy="2511420"/>
            </a:xfrm>
          </p:grpSpPr>
          <p:sp>
            <p:nvSpPr>
              <p:cNvPr id="70" name="Pie 69">
                <a:extLst>
                  <a:ext uri="{FF2B5EF4-FFF2-40B4-BE49-F238E27FC236}">
                    <a16:creationId xmlns:a16="http://schemas.microsoft.com/office/drawing/2014/main" id="{A378E70A-EAFD-2143-88A2-A2F02EDCC28B}"/>
                  </a:ext>
                </a:extLst>
              </p:cNvPr>
              <p:cNvSpPr/>
              <p:nvPr/>
            </p:nvSpPr>
            <p:spPr>
              <a:xfrm>
                <a:off x="6317726" y="2904908"/>
                <a:ext cx="1463040" cy="1463040"/>
              </a:xfrm>
              <a:prstGeom prst="pie">
                <a:avLst>
                  <a:gd name="adj1" fmla="val 0"/>
                  <a:gd name="adj2" fmla="val 2673041"/>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ectangle 72">
                <a:extLst>
                  <a:ext uri="{FF2B5EF4-FFF2-40B4-BE49-F238E27FC236}">
                    <a16:creationId xmlns:a16="http://schemas.microsoft.com/office/drawing/2014/main" id="{C69F97A4-4983-D242-B158-0DD77E977C77}"/>
                  </a:ext>
                </a:extLst>
              </p:cNvPr>
              <p:cNvSpPr/>
              <p:nvPr/>
            </p:nvSpPr>
            <p:spPr>
              <a:xfrm>
                <a:off x="7031171" y="1856528"/>
                <a:ext cx="776177" cy="181669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413DFE8-A226-304F-A18C-BCD68A63BB1D}"/>
                  </a:ext>
                </a:extLst>
              </p:cNvPr>
              <p:cNvSpPr/>
              <p:nvPr/>
            </p:nvSpPr>
            <p:spPr>
              <a:xfrm>
                <a:off x="7018422" y="359813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C6F1672-A200-A54A-B51D-C6BE1873C8A7}"/>
                </a:ext>
              </a:extLst>
            </p:cNvPr>
            <p:cNvSpPr/>
            <p:nvPr/>
          </p:nvSpPr>
          <p:spPr>
            <a:xfrm>
              <a:off x="9284744" y="5233961"/>
              <a:ext cx="470514"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FC47269-B2E2-B04F-BBF4-01A2214175B5}"/>
                </a:ext>
              </a:extLst>
            </p:cNvPr>
            <p:cNvCxnSpPr>
              <a:cxnSpLocks/>
            </p:cNvCxnSpPr>
            <p:nvPr/>
          </p:nvCxnSpPr>
          <p:spPr>
            <a:xfrm flipH="1">
              <a:off x="9130558" y="5436231"/>
              <a:ext cx="274320" cy="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38131937-3DD7-AB4A-ABE1-E854EDF4301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659" t="14788" r="13564" b="14666"/>
          <a:stretch/>
        </p:blipFill>
        <p:spPr>
          <a:xfrm>
            <a:off x="578679" y="1069829"/>
            <a:ext cx="6358149" cy="4431207"/>
          </a:xfrm>
          <a:prstGeom prst="rect">
            <a:avLst/>
          </a:prstGeom>
        </p:spPr>
      </p:pic>
      <p:pic>
        <p:nvPicPr>
          <p:cNvPr id="22" name="Picture 21">
            <a:extLst>
              <a:ext uri="{FF2B5EF4-FFF2-40B4-BE49-F238E27FC236}">
                <a16:creationId xmlns:a16="http://schemas.microsoft.com/office/drawing/2014/main" id="{11A1F40B-057E-4A43-8566-DCDBC63246F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0913" t="28364" r="30332" b="19879"/>
          <a:stretch/>
        </p:blipFill>
        <p:spPr>
          <a:xfrm>
            <a:off x="8350142" y="878950"/>
            <a:ext cx="2780313" cy="3867080"/>
          </a:xfrm>
          <a:prstGeom prst="rect">
            <a:avLst/>
          </a:prstGeom>
        </p:spPr>
      </p:pic>
      <p:sp>
        <p:nvSpPr>
          <p:cNvPr id="2" name="Slide Number Placeholder 1">
            <a:extLst>
              <a:ext uri="{FF2B5EF4-FFF2-40B4-BE49-F238E27FC236}">
                <a16:creationId xmlns:a16="http://schemas.microsoft.com/office/drawing/2014/main" id="{1BB95594-6455-416E-AE41-80B19B26CB3F}"/>
              </a:ext>
            </a:extLst>
          </p:cNvPr>
          <p:cNvSpPr>
            <a:spLocks noGrp="1"/>
          </p:cNvSpPr>
          <p:nvPr>
            <p:ph type="sldNum" sz="quarter" idx="12"/>
          </p:nvPr>
        </p:nvSpPr>
        <p:spPr>
          <a:xfrm>
            <a:off x="9385211" y="6480834"/>
            <a:ext cx="2743200" cy="365125"/>
          </a:xfrm>
        </p:spPr>
        <p:txBody>
          <a:bodyPr/>
          <a:lstStyle/>
          <a:p>
            <a:fld id="{15530B12-77AA-4F8A-BB96-7B022F2BE984}" type="slidenum">
              <a:rPr lang="en-US" smtClean="0"/>
              <a:t>20</a:t>
            </a:fld>
            <a:endParaRPr lang="en-US" dirty="0"/>
          </a:p>
        </p:txBody>
      </p:sp>
    </p:spTree>
    <p:extLst>
      <p:ext uri="{BB962C8B-B14F-4D97-AF65-F5344CB8AC3E}">
        <p14:creationId xmlns:p14="http://schemas.microsoft.com/office/powerpoint/2010/main" val="92551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21</a:t>
            </a:fld>
            <a:endParaRPr lang="en-US"/>
          </a:p>
        </p:txBody>
      </p:sp>
      <p:sp>
        <p:nvSpPr>
          <p:cNvPr id="171" name="TextBox 170"/>
          <p:cNvSpPr txBox="1"/>
          <p:nvPr/>
        </p:nvSpPr>
        <p:spPr>
          <a:xfrm>
            <a:off x="7982731" y="6407723"/>
            <a:ext cx="1645920" cy="369332"/>
          </a:xfrm>
          <a:prstGeom prst="rect">
            <a:avLst/>
          </a:prstGeom>
          <a:noFill/>
        </p:spPr>
        <p:txBody>
          <a:bodyPr wrap="square" rtlCol="0">
            <a:spAutoFit/>
          </a:bodyPr>
          <a:lstStyle/>
          <a:p>
            <a:r>
              <a:rPr lang="en-US" dirty="0"/>
              <a:t>*Not to scale</a:t>
            </a:r>
          </a:p>
        </p:txBody>
      </p:sp>
      <p:sp>
        <p:nvSpPr>
          <p:cNvPr id="175" name="Right Arrow 174"/>
          <p:cNvSpPr/>
          <p:nvPr/>
        </p:nvSpPr>
        <p:spPr>
          <a:xfrm>
            <a:off x="7093619" y="849903"/>
            <a:ext cx="754006" cy="15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068901" y="5476298"/>
            <a:ext cx="1270288" cy="646331"/>
          </a:xfrm>
          <a:prstGeom prst="rect">
            <a:avLst/>
          </a:prstGeom>
          <a:noFill/>
        </p:spPr>
        <p:txBody>
          <a:bodyPr wrap="square" rtlCol="0">
            <a:spAutoFit/>
          </a:bodyPr>
          <a:lstStyle/>
          <a:p>
            <a:r>
              <a:rPr lang="en-US" dirty="0"/>
              <a:t>Dual-head laser</a:t>
            </a:r>
          </a:p>
        </p:txBody>
      </p:sp>
      <p:sp>
        <p:nvSpPr>
          <p:cNvPr id="179" name="TextBox 178"/>
          <p:cNvSpPr txBox="1"/>
          <p:nvPr/>
        </p:nvSpPr>
        <p:spPr>
          <a:xfrm>
            <a:off x="6919514" y="2574523"/>
            <a:ext cx="1030995" cy="369332"/>
          </a:xfrm>
          <a:prstGeom prst="rect">
            <a:avLst/>
          </a:prstGeom>
          <a:noFill/>
        </p:spPr>
        <p:txBody>
          <a:bodyPr wrap="square" rtlCol="0">
            <a:spAutoFit/>
          </a:bodyPr>
          <a:lstStyle/>
          <a:p>
            <a:r>
              <a:rPr lang="en-US" dirty="0"/>
              <a:t>Wing</a:t>
            </a:r>
          </a:p>
        </p:txBody>
      </p:sp>
      <p:sp>
        <p:nvSpPr>
          <p:cNvPr id="174" name="TextBox 173"/>
          <p:cNvSpPr txBox="1"/>
          <p:nvPr/>
        </p:nvSpPr>
        <p:spPr>
          <a:xfrm>
            <a:off x="5697461" y="730061"/>
            <a:ext cx="1492122" cy="369332"/>
          </a:xfrm>
          <a:prstGeom prst="rect">
            <a:avLst/>
          </a:prstGeom>
          <a:noFill/>
        </p:spPr>
        <p:txBody>
          <a:bodyPr wrap="square" rtlCol="0">
            <a:spAutoFit/>
          </a:bodyPr>
          <a:lstStyle/>
          <a:p>
            <a:r>
              <a:rPr lang="en-US" dirty="0"/>
              <a:t>Tow direction</a:t>
            </a:r>
          </a:p>
        </p:txBody>
      </p:sp>
      <p:grpSp>
        <p:nvGrpSpPr>
          <p:cNvPr id="173" name="Group 172"/>
          <p:cNvGrpSpPr/>
          <p:nvPr/>
        </p:nvGrpSpPr>
        <p:grpSpPr>
          <a:xfrm>
            <a:off x="4574121" y="1072169"/>
            <a:ext cx="6269734" cy="5205699"/>
            <a:chOff x="3058295" y="1177350"/>
            <a:chExt cx="6269734" cy="5205699"/>
          </a:xfrm>
        </p:grpSpPr>
        <p:grpSp>
          <p:nvGrpSpPr>
            <p:cNvPr id="8" name="Group 7"/>
            <p:cNvGrpSpPr/>
            <p:nvPr/>
          </p:nvGrpSpPr>
          <p:grpSpPr>
            <a:xfrm>
              <a:off x="3061251" y="1280158"/>
              <a:ext cx="6209969" cy="3188473"/>
              <a:chOff x="3061251" y="2210462"/>
              <a:chExt cx="6209969" cy="3188473"/>
            </a:xfrm>
          </p:grpSpPr>
          <p:sp>
            <p:nvSpPr>
              <p:cNvPr id="4" name="Cube 3"/>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rapezoid 29"/>
            <p:cNvSpPr/>
            <p:nvPr/>
          </p:nvSpPr>
          <p:spPr>
            <a:xfrm flipV="1">
              <a:off x="6696357" y="4632150"/>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6591760" y="4586937"/>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7246239" y="4632151"/>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3059485" y="2003729"/>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3767947" y="1280158"/>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9208760" y="127220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183588" y="4906255"/>
              <a:ext cx="914796" cy="739472"/>
              <a:chOff x="4244345" y="5476775"/>
              <a:chExt cx="2118349" cy="1763866"/>
            </a:xfrm>
          </p:grpSpPr>
          <p:grpSp>
            <p:nvGrpSpPr>
              <p:cNvPr id="20" name="Group 19"/>
              <p:cNvGrpSpPr/>
              <p:nvPr/>
            </p:nvGrpSpPr>
            <p:grpSpPr>
              <a:xfrm>
                <a:off x="5923625" y="5476775"/>
                <a:ext cx="309736" cy="553918"/>
                <a:chOff x="5923625" y="5476775"/>
                <a:chExt cx="309736" cy="553918"/>
              </a:xfrm>
            </p:grpSpPr>
            <p:sp>
              <p:nvSpPr>
                <p:cNvPr id="15" name="Can 1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ube 1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rot="2640278">
              <a:off x="6618005" y="4321782"/>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flipV="1">
              <a:off x="6492502" y="1674795"/>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428092" y="2714324"/>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2024" y="2031000"/>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9317" y="4468631"/>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87992" y="3771315"/>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77591" y="3753852"/>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8440662" y="2005054"/>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7307967" y="3750708"/>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50" name="Cube 49"/>
            <p:cNvSpPr/>
            <p:nvPr/>
          </p:nvSpPr>
          <p:spPr>
            <a:xfrm>
              <a:off x="6719234" y="1667121"/>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734576" y="1603878"/>
              <a:ext cx="332697" cy="1651231"/>
              <a:chOff x="1104911" y="2784355"/>
              <a:chExt cx="467380" cy="2561518"/>
            </a:xfrm>
          </p:grpSpPr>
          <p:sp>
            <p:nvSpPr>
              <p:cNvPr id="60" name="Can 59"/>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ube 48"/>
            <p:cNvSpPr/>
            <p:nvPr/>
          </p:nvSpPr>
          <p:spPr>
            <a:xfrm>
              <a:off x="3827581" y="1546370"/>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rot="60000" flipV="1">
              <a:off x="6645748" y="2031295"/>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be 66"/>
            <p:cNvSpPr/>
            <p:nvPr/>
          </p:nvSpPr>
          <p:spPr>
            <a:xfrm>
              <a:off x="8439289" y="1270532"/>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3058295" y="1234734"/>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p:cNvSpPr/>
            <p:nvPr/>
          </p:nvSpPr>
          <p:spPr>
            <a:xfrm>
              <a:off x="3827766" y="123512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058295" y="2014213"/>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469947" y="1178096"/>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be 71"/>
            <p:cNvSpPr/>
            <p:nvPr/>
          </p:nvSpPr>
          <p:spPr>
            <a:xfrm>
              <a:off x="4875162" y="117735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a:off x="6288730" y="118609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7877079" y="1197114"/>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ube 84"/>
            <p:cNvSpPr/>
            <p:nvPr/>
          </p:nvSpPr>
          <p:spPr>
            <a:xfrm>
              <a:off x="5320842" y="2008403"/>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8238399" y="2016130"/>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5201478" y="3390475"/>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flipH="1">
              <a:off x="7593108" y="2984330"/>
              <a:ext cx="549511" cy="550570"/>
              <a:chOff x="10153782" y="3318499"/>
              <a:chExt cx="674643" cy="639430"/>
            </a:xfrm>
          </p:grpSpPr>
          <p:sp>
            <p:nvSpPr>
              <p:cNvPr id="91" name="Right Triangle 9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arallelogram 89"/>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Parallelogram 92"/>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527372" y="2966763"/>
              <a:ext cx="549511" cy="550570"/>
              <a:chOff x="10153782" y="3318499"/>
              <a:chExt cx="674643" cy="639430"/>
            </a:xfrm>
          </p:grpSpPr>
          <p:sp>
            <p:nvSpPr>
              <p:cNvPr id="104" name="Right Triangle 103"/>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212744" y="3017257"/>
              <a:ext cx="550760" cy="503391"/>
              <a:chOff x="10291916" y="3032236"/>
              <a:chExt cx="729010" cy="688140"/>
            </a:xfrm>
          </p:grpSpPr>
          <p:sp>
            <p:nvSpPr>
              <p:cNvPr id="114" name="Trapezoid 113"/>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flipH="1">
              <a:off x="6911772" y="3024390"/>
              <a:ext cx="550760" cy="503391"/>
              <a:chOff x="10291916" y="3032236"/>
              <a:chExt cx="729010" cy="688140"/>
            </a:xfrm>
          </p:grpSpPr>
          <p:sp>
            <p:nvSpPr>
              <p:cNvPr id="122" name="Trapezoid 12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Cube 148"/>
            <p:cNvSpPr/>
            <p:nvPr/>
          </p:nvSpPr>
          <p:spPr>
            <a:xfrm>
              <a:off x="5002500" y="3907915"/>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a:off x="8056596" y="3570604"/>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a:off x="7323787" y="363070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a:off x="6011943" y="3621363"/>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a:off x="5223882" y="3619642"/>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131942" y="3290050"/>
              <a:ext cx="612570" cy="575066"/>
            </a:xfrm>
            <a:prstGeom prst="rect">
              <a:avLst/>
            </a:prstGeom>
          </p:spPr>
        </p:pic>
        <p:sp>
          <p:nvSpPr>
            <p:cNvPr id="130" name="Oval 129">
              <a:extLst>
                <a:ext uri="{FF2B5EF4-FFF2-40B4-BE49-F238E27FC236}">
                  <a16:creationId xmlns:a16="http://schemas.microsoft.com/office/drawing/2014/main" id="{D5FA938F-133E-C745-9F84-4E4F7BFBCEB5}"/>
                </a:ext>
              </a:extLst>
            </p:cNvPr>
            <p:cNvSpPr/>
            <p:nvPr/>
          </p:nvSpPr>
          <p:spPr>
            <a:xfrm rot="21360000">
              <a:off x="6204405" y="3367268"/>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19317D2F-ABE7-EE45-B70A-F76E72946DF5}"/>
                </a:ext>
              </a:extLst>
            </p:cNvPr>
            <p:cNvSpPr/>
            <p:nvPr/>
          </p:nvSpPr>
          <p:spPr>
            <a:xfrm rot="38024">
              <a:off x="5943404" y="3378049"/>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5FA938F-133E-C745-9F84-4E4F7BFBCEB5}"/>
                </a:ext>
              </a:extLst>
            </p:cNvPr>
            <p:cNvSpPr/>
            <p:nvPr/>
          </p:nvSpPr>
          <p:spPr>
            <a:xfrm rot="16020000">
              <a:off x="7205931" y="3383192"/>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a:extLst>
                <a:ext uri="{FF2B5EF4-FFF2-40B4-BE49-F238E27FC236}">
                  <a16:creationId xmlns:a16="http://schemas.microsoft.com/office/drawing/2014/main" id="{19317D2F-ABE7-EE45-B70A-F76E72946DF5}"/>
                </a:ext>
              </a:extLst>
            </p:cNvPr>
            <p:cNvSpPr/>
            <p:nvPr/>
          </p:nvSpPr>
          <p:spPr>
            <a:xfrm rot="16200000">
              <a:off x="7236837" y="3359118"/>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83436" y="3313117"/>
              <a:ext cx="613643" cy="576072"/>
            </a:xfrm>
            <a:prstGeom prst="rect">
              <a:avLst/>
            </a:prstGeom>
          </p:spPr>
        </p:pic>
        <p:sp>
          <p:nvSpPr>
            <p:cNvPr id="164" name="Cube 163"/>
            <p:cNvSpPr/>
            <p:nvPr/>
          </p:nvSpPr>
          <p:spPr>
            <a:xfrm>
              <a:off x="5388508" y="537069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ube 164"/>
            <p:cNvSpPr/>
            <p:nvPr/>
          </p:nvSpPr>
          <p:spPr>
            <a:xfrm>
              <a:off x="5611175" y="5138316"/>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ube 165"/>
            <p:cNvSpPr/>
            <p:nvPr/>
          </p:nvSpPr>
          <p:spPr>
            <a:xfrm>
              <a:off x="7831699" y="537444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ube 166"/>
            <p:cNvSpPr/>
            <p:nvPr/>
          </p:nvSpPr>
          <p:spPr>
            <a:xfrm>
              <a:off x="8076581" y="5136324"/>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5387751" y="5142959"/>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p:cNvSpPr/>
            <p:nvPr/>
          </p:nvSpPr>
          <p:spPr>
            <a:xfrm>
              <a:off x="5728126" y="3714100"/>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ube 156"/>
            <p:cNvSpPr/>
            <p:nvPr/>
          </p:nvSpPr>
          <p:spPr>
            <a:xfrm>
              <a:off x="7755742" y="3684934"/>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1029809" y="3377596"/>
            <a:ext cx="1012807" cy="1114201"/>
            <a:chOff x="9513983" y="3515828"/>
            <a:chExt cx="1012807" cy="1114201"/>
          </a:xfrm>
        </p:grpSpPr>
        <p:sp>
          <p:nvSpPr>
            <p:cNvPr id="203" name="TextBox 202"/>
            <p:cNvSpPr txBox="1"/>
            <p:nvPr/>
          </p:nvSpPr>
          <p:spPr>
            <a:xfrm>
              <a:off x="10097694" y="4260697"/>
              <a:ext cx="403858" cy="369332"/>
            </a:xfrm>
            <a:prstGeom prst="rect">
              <a:avLst/>
            </a:prstGeom>
            <a:noFill/>
          </p:spPr>
          <p:txBody>
            <a:bodyPr wrap="square" rtlCol="0">
              <a:spAutoFit/>
            </a:bodyPr>
            <a:lstStyle/>
            <a:p>
              <a:r>
                <a:rPr lang="en-US" dirty="0"/>
                <a:t>X</a:t>
              </a:r>
            </a:p>
          </p:txBody>
        </p:sp>
        <p:cxnSp>
          <p:nvCxnSpPr>
            <p:cNvPr id="195" name="Straight Arrow Connector 194"/>
            <p:cNvCxnSpPr/>
            <p:nvPr/>
          </p:nvCxnSpPr>
          <p:spPr>
            <a:xfrm flipV="1">
              <a:off x="9628857" y="3889189"/>
              <a:ext cx="3016" cy="564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a:off x="9628856" y="4462997"/>
              <a:ext cx="454656" cy="4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9636230" y="4056144"/>
              <a:ext cx="310309" cy="397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9953913" y="3849001"/>
              <a:ext cx="572877" cy="369332"/>
            </a:xfrm>
            <a:prstGeom prst="rect">
              <a:avLst/>
            </a:prstGeom>
            <a:noFill/>
          </p:spPr>
          <p:txBody>
            <a:bodyPr wrap="square" rtlCol="0">
              <a:spAutoFit/>
            </a:bodyPr>
            <a:lstStyle/>
            <a:p>
              <a:r>
                <a:rPr lang="en-US" dirty="0"/>
                <a:t>Z</a:t>
              </a:r>
            </a:p>
          </p:txBody>
        </p:sp>
        <p:sp>
          <p:nvSpPr>
            <p:cNvPr id="205" name="TextBox 204"/>
            <p:cNvSpPr txBox="1"/>
            <p:nvPr/>
          </p:nvSpPr>
          <p:spPr>
            <a:xfrm>
              <a:off x="9513983" y="3515828"/>
              <a:ext cx="572877" cy="369332"/>
            </a:xfrm>
            <a:prstGeom prst="rect">
              <a:avLst/>
            </a:prstGeom>
            <a:noFill/>
          </p:spPr>
          <p:txBody>
            <a:bodyPr wrap="square" rtlCol="0">
              <a:spAutoFit/>
            </a:bodyPr>
            <a:lstStyle/>
            <a:p>
              <a:r>
                <a:rPr lang="en-US" dirty="0"/>
                <a:t>Y</a:t>
              </a:r>
            </a:p>
          </p:txBody>
        </p:sp>
      </p:gr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3B17542F-FB4D-DA49-8BC5-A5D4A04B8DAC}"/>
                  </a:ext>
                </a:extLst>
              </p:cNvPr>
              <p:cNvSpPr txBox="1"/>
              <p:nvPr/>
            </p:nvSpPr>
            <p:spPr>
              <a:xfrm>
                <a:off x="178355" y="768196"/>
                <a:ext cx="4319349" cy="5509200"/>
              </a:xfrm>
              <a:prstGeom prst="rect">
                <a:avLst/>
              </a:prstGeom>
              <a:noFill/>
            </p:spPr>
            <p:txBody>
              <a:bodyPr wrap="square" rtlCol="0">
                <a:spAutoFit/>
              </a:bodyPr>
              <a:lstStyle/>
              <a:p>
                <a:pPr marL="285750" indent="-285750">
                  <a:buFont typeface="Arial" panose="020B0604020202020204" pitchFamily="34" charset="0"/>
                  <a:buChar char="•"/>
                </a:pPr>
                <a:r>
                  <a:rPr lang="en-US" sz="2200" dirty="0"/>
                  <a:t>4D PTV: “shake-the-box” (STB)</a:t>
                </a:r>
                <a:endParaRPr lang="en-US" dirty="0"/>
              </a:p>
              <a:p>
                <a:pPr marL="742950" lvl="1" indent="-285750">
                  <a:spcBef>
                    <a:spcPts val="600"/>
                  </a:spcBef>
                  <a:buFont typeface="Courier New" panose="02070309020205020404" pitchFamily="49" charset="0"/>
                  <a:buChar char="o"/>
                </a:pPr>
                <a:r>
                  <a:rPr lang="en-US" dirty="0"/>
                  <a:t>Fluorescent particles, 100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m</a:t>
                </a:r>
              </a:p>
              <a:p>
                <a:pPr marL="742950" lvl="1" indent="-285750">
                  <a:spcBef>
                    <a:spcPts val="600"/>
                  </a:spcBef>
                  <a:buFont typeface="Courier New" panose="02070309020205020404" pitchFamily="49" charset="0"/>
                  <a:buChar char="o"/>
                </a:pPr>
                <a:r>
                  <a:rPr lang="en-US" dirty="0"/>
                  <a:t>Photonics dual-head </a:t>
                </a:r>
                <a:r>
                  <a:rPr lang="en-US" dirty="0" err="1"/>
                  <a:t>Nd:YLF</a:t>
                </a:r>
                <a:r>
                  <a:rPr lang="en-US" dirty="0"/>
                  <a:t> laser</a:t>
                </a:r>
              </a:p>
              <a:p>
                <a:pPr marL="742950" lvl="1" indent="-285750">
                  <a:spcBef>
                    <a:spcPts val="600"/>
                  </a:spcBef>
                  <a:buFont typeface="Courier New" panose="02070309020205020404" pitchFamily="49" charset="0"/>
                  <a:buChar char="o"/>
                </a:pPr>
                <a:r>
                  <a:rPr lang="en-US" dirty="0"/>
                  <a:t>4 high-speed 4MP CMOS cameras</a:t>
                </a:r>
              </a:p>
              <a:p>
                <a:pPr marL="742950" lvl="1" indent="-285750">
                  <a:spcBef>
                    <a:spcPts val="600"/>
                  </a:spcBef>
                  <a:buFont typeface="Courier New" panose="02070309020205020404" pitchFamily="49" charset="0"/>
                  <a:buChar char="o"/>
                </a:pPr>
                <a:r>
                  <a:rPr lang="en-US" dirty="0"/>
                  <a:t>Recording: 155 Hz during step-up; 66 Hz step-down</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3 streamwise-shifted volumes stitched; 5 realizations merged</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endParaRPr lang="en-US" sz="2200" dirty="0"/>
              </a:p>
              <a:p>
                <a:endParaRPr lang="en-US" sz="2200" dirty="0"/>
              </a:p>
              <a:p>
                <a:pPr marL="285750" indent="-285750">
                  <a:buFont typeface="Arial" panose="020B0604020202020204" pitchFamily="34" charset="0"/>
                  <a:buChar char="•"/>
                </a:pPr>
                <a:r>
                  <a:rPr lang="en-US" sz="2200" dirty="0" err="1"/>
                  <a:t>Lagrangian</a:t>
                </a:r>
                <a:r>
                  <a:rPr lang="en-US" sz="2200" dirty="0"/>
                  <a:t> to Eulerian velocity: “binning”—Gaussian-weighted avg. of PTV</a:t>
                </a:r>
              </a:p>
            </p:txBody>
          </p:sp>
        </mc:Choice>
        <mc:Fallback xmlns="">
          <p:sp>
            <p:nvSpPr>
              <p:cNvPr id="120" name="TextBox 119">
                <a:extLst>
                  <a:ext uri="{FF2B5EF4-FFF2-40B4-BE49-F238E27FC236}">
                    <a16:creationId xmlns:a16="http://schemas.microsoft.com/office/drawing/2014/main" id="{3B17542F-FB4D-DA49-8BC5-A5D4A04B8DAC}"/>
                  </a:ext>
                </a:extLst>
              </p:cNvPr>
              <p:cNvSpPr txBox="1">
                <a:spLocks noRot="1" noChangeAspect="1" noMove="1" noResize="1" noEditPoints="1" noAdjustHandles="1" noChangeArrowheads="1" noChangeShapeType="1" noTextEdit="1"/>
              </p:cNvSpPr>
              <p:nvPr/>
            </p:nvSpPr>
            <p:spPr>
              <a:xfrm>
                <a:off x="178355" y="768196"/>
                <a:ext cx="4319349" cy="5509200"/>
              </a:xfrm>
              <a:prstGeom prst="rect">
                <a:avLst/>
              </a:prstGeom>
              <a:blipFill>
                <a:blip r:embed="rId6"/>
                <a:stretch>
                  <a:fillRect l="-1551" t="-774" b="-1327"/>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43AE45D2-92FB-0144-8AC0-8348B1D0CC05}"/>
              </a:ext>
            </a:extLst>
          </p:cNvPr>
          <p:cNvGrpSpPr/>
          <p:nvPr/>
        </p:nvGrpSpPr>
        <p:grpSpPr>
          <a:xfrm>
            <a:off x="923905" y="3929727"/>
            <a:ext cx="2765715" cy="1095641"/>
            <a:chOff x="867445" y="4290026"/>
            <a:chExt cx="2765715" cy="1095641"/>
          </a:xfrm>
        </p:grpSpPr>
        <p:sp>
          <p:nvSpPr>
            <p:cNvPr id="111" name="Cube 110">
              <a:extLst>
                <a:ext uri="{FF2B5EF4-FFF2-40B4-BE49-F238E27FC236}">
                  <a16:creationId xmlns:a16="http://schemas.microsoft.com/office/drawing/2014/main" id="{6A89F355-8B8B-6149-8021-3D6353343900}"/>
                </a:ext>
              </a:extLst>
            </p:cNvPr>
            <p:cNvSpPr/>
            <p:nvPr/>
          </p:nvSpPr>
          <p:spPr>
            <a:xfrm>
              <a:off x="867445" y="4290026"/>
              <a:ext cx="1335428" cy="1095641"/>
            </a:xfrm>
            <a:prstGeom prst="cube">
              <a:avLst>
                <a:gd name="adj" fmla="val 30403"/>
              </a:avLst>
            </a:prstGeom>
            <a:solidFill>
              <a:srgbClr val="A0FC24">
                <a:alpha val="75000"/>
              </a:srgbClr>
            </a:solidFill>
            <a:ln>
              <a:solidFill>
                <a:srgbClr val="5AD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Cube 117">
              <a:extLst>
                <a:ext uri="{FF2B5EF4-FFF2-40B4-BE49-F238E27FC236}">
                  <a16:creationId xmlns:a16="http://schemas.microsoft.com/office/drawing/2014/main" id="{99177CFE-858D-9643-9692-3ED3C0702442}"/>
                </a:ext>
              </a:extLst>
            </p:cNvPr>
            <p:cNvSpPr/>
            <p:nvPr/>
          </p:nvSpPr>
          <p:spPr>
            <a:xfrm>
              <a:off x="1590819" y="4290026"/>
              <a:ext cx="1335428" cy="1095641"/>
            </a:xfrm>
            <a:prstGeom prst="cube">
              <a:avLst>
                <a:gd name="adj" fmla="val 30403"/>
              </a:avLst>
            </a:prstGeom>
            <a:solidFill>
              <a:srgbClr val="A0FC24">
                <a:alpha val="75000"/>
              </a:srgbClr>
            </a:solidFill>
            <a:ln>
              <a:solidFill>
                <a:srgbClr val="5AD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ube 118">
              <a:extLst>
                <a:ext uri="{FF2B5EF4-FFF2-40B4-BE49-F238E27FC236}">
                  <a16:creationId xmlns:a16="http://schemas.microsoft.com/office/drawing/2014/main" id="{30EAC39D-6E0D-6E4D-8BA7-174803AE9E5A}"/>
                </a:ext>
              </a:extLst>
            </p:cNvPr>
            <p:cNvSpPr/>
            <p:nvPr/>
          </p:nvSpPr>
          <p:spPr>
            <a:xfrm>
              <a:off x="2297732" y="4290026"/>
              <a:ext cx="1335428" cy="1095641"/>
            </a:xfrm>
            <a:prstGeom prst="cube">
              <a:avLst>
                <a:gd name="adj" fmla="val 30403"/>
              </a:avLst>
            </a:prstGeom>
            <a:solidFill>
              <a:srgbClr val="A0FC24">
                <a:alpha val="75000"/>
              </a:srgbClr>
            </a:solidFill>
            <a:ln>
              <a:solidFill>
                <a:srgbClr val="5AD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a:extLst>
              <a:ext uri="{FF2B5EF4-FFF2-40B4-BE49-F238E27FC236}">
                <a16:creationId xmlns:a16="http://schemas.microsoft.com/office/drawing/2014/main" id="{B4B79B60-CBC3-48E0-AFE3-D93516892245}"/>
              </a:ext>
            </a:extLst>
          </p:cNvPr>
          <p:cNvSpPr txBox="1"/>
          <p:nvPr/>
        </p:nvSpPr>
        <p:spPr>
          <a:xfrm>
            <a:off x="1582474" y="20571"/>
            <a:ext cx="9312327" cy="615553"/>
          </a:xfrm>
          <a:prstGeom prst="rect">
            <a:avLst/>
          </a:prstGeom>
          <a:noFill/>
        </p:spPr>
        <p:txBody>
          <a:bodyPr wrap="square" rtlCol="0">
            <a:spAutoFit/>
          </a:bodyPr>
          <a:lstStyle/>
          <a:p>
            <a:pPr algn="ctr"/>
            <a:r>
              <a:rPr lang="en-US" sz="3400" dirty="0">
                <a:solidFill>
                  <a:schemeClr val="accent1"/>
                </a:solidFill>
              </a:rPr>
              <a:t>Experimental setup: Particle Tracking Velocimetry</a:t>
            </a:r>
          </a:p>
        </p:txBody>
      </p:sp>
      <p:pic>
        <p:nvPicPr>
          <p:cNvPr id="116" name="Merge particle tracks_SHORT.mp4" descr="Merge particle tracks_SHORT.mp4">
            <a:hlinkClick r:id="" action="ppaction://media"/>
            <a:extLst>
              <a:ext uri="{FF2B5EF4-FFF2-40B4-BE49-F238E27FC236}">
                <a16:creationId xmlns:a16="http://schemas.microsoft.com/office/drawing/2014/main" id="{3D79E910-CC88-41E9-877C-F441FAF72FB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81082" y="800253"/>
            <a:ext cx="7714132" cy="5922348"/>
          </a:xfrm>
          <a:prstGeom prst="rect">
            <a:avLst/>
          </a:prstGeom>
        </p:spPr>
      </p:pic>
    </p:spTree>
    <p:extLst>
      <p:ext uri="{BB962C8B-B14F-4D97-AF65-F5344CB8AC3E}">
        <p14:creationId xmlns:p14="http://schemas.microsoft.com/office/powerpoint/2010/main" val="6445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xEl>
                                              <p:pRg st="11" end="1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7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679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116"/>
                </p:tgtEl>
              </p:cMediaNode>
            </p:video>
            <p:seq concurrent="1" nextAc="seek">
              <p:cTn id="16" restart="whenNotActive" fill="hold" evtFilter="cancelBubble" nodeType="interactiveSeq">
                <p:stCondLst>
                  <p:cond evt="onClick" delay="0">
                    <p:tgtEl>
                      <p:spTgt spid="11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6"/>
                                        </p:tgtEl>
                                      </p:cBhvr>
                                    </p:cmd>
                                  </p:childTnLst>
                                </p:cTn>
                              </p:par>
                            </p:childTnLst>
                          </p:cTn>
                        </p:par>
                      </p:childTnLst>
                    </p:cTn>
                  </p:par>
                </p:childTnLst>
              </p:cTn>
              <p:nextCondLst>
                <p:cond evt="onClick" delay="0">
                  <p:tgtEl>
                    <p:spTgt spid="116"/>
                  </p:tgtEl>
                </p:cond>
              </p:nextCondLst>
            </p:seq>
          </p:childTnLst>
        </p:cTn>
      </p:par>
    </p:tnLst>
    <p:bldLst>
      <p:bldP spid="1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D81126-CED2-DD7E-28DA-FB83CEFA1D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781" y="936212"/>
            <a:ext cx="3937803" cy="2953352"/>
          </a:xfrm>
          <a:prstGeom prst="rect">
            <a:avLst/>
          </a:prstGeom>
        </p:spPr>
      </p:pic>
      <p:pic>
        <p:nvPicPr>
          <p:cNvPr id="45" name="Picture 44"/>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5000"/>
                    </a14:imgEffect>
                    <a14:imgEffect>
                      <a14:saturation sat="109000"/>
                    </a14:imgEffect>
                    <a14:imgEffect>
                      <a14:brightnessContrast bright="27000" contrast="9000"/>
                    </a14:imgEffect>
                  </a14:imgLayer>
                </a14:imgProps>
              </a:ext>
              <a:ext uri="{28A0092B-C50C-407E-A947-70E740481C1C}">
                <a14:useLocalDpi xmlns:a14="http://schemas.microsoft.com/office/drawing/2010/main"/>
              </a:ext>
            </a:extLst>
          </a:blip>
          <a:srcRect/>
          <a:stretch/>
        </p:blipFill>
        <p:spPr>
          <a:xfrm>
            <a:off x="9814563" y="4354492"/>
            <a:ext cx="1724291" cy="2384434"/>
          </a:xfrm>
          <a:prstGeom prst="rect">
            <a:avLst/>
          </a:prstGeom>
        </p:spPr>
      </p:pic>
      <p:pic>
        <p:nvPicPr>
          <p:cNvPr id="42" name="Picture 41"/>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13000"/>
                    </a14:imgEffect>
                    <a14:imgEffect>
                      <a14:saturation sat="120000"/>
                    </a14:imgEffect>
                    <a14:imgEffect>
                      <a14:brightnessContrast bright="4000" contrast="33000"/>
                    </a14:imgEffect>
                  </a14:imgLayer>
                </a14:imgProps>
              </a:ext>
              <a:ext uri="{28A0092B-C50C-407E-A947-70E740481C1C}">
                <a14:useLocalDpi xmlns:a14="http://schemas.microsoft.com/office/drawing/2010/main"/>
              </a:ext>
            </a:extLst>
          </a:blip>
          <a:srcRect/>
          <a:stretch/>
        </p:blipFill>
        <p:spPr>
          <a:xfrm flipH="1" flipV="1">
            <a:off x="7093290" y="4655491"/>
            <a:ext cx="2334454" cy="1987179"/>
          </a:xfrm>
          <a:prstGeom prst="rect">
            <a:avLst/>
          </a:prstGeom>
        </p:spPr>
      </p:pic>
      <p:pic>
        <p:nvPicPr>
          <p:cNvPr id="33" name="Picture 32"/>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9000"/>
                    </a14:imgEffect>
                    <a14:imgEffect>
                      <a14:saturation sat="115000"/>
                    </a14:imgEffect>
                    <a14:imgEffect>
                      <a14:brightnessContrast bright="15000" contrast="21000"/>
                    </a14:imgEffect>
                  </a14:imgLayer>
                </a14:imgProps>
              </a:ext>
              <a:ext uri="{28A0092B-C50C-407E-A947-70E740481C1C}">
                <a14:useLocalDpi xmlns:a14="http://schemas.microsoft.com/office/drawing/2010/main"/>
              </a:ext>
            </a:extLst>
          </a:blip>
          <a:srcRect/>
          <a:stretch/>
        </p:blipFill>
        <p:spPr>
          <a:xfrm flipH="1" flipV="1">
            <a:off x="361907" y="4826396"/>
            <a:ext cx="2496067" cy="1624995"/>
          </a:xfrm>
          <a:prstGeom prst="rect">
            <a:avLst/>
          </a:prstGeom>
        </p:spPr>
      </p:pic>
      <p:pic>
        <p:nvPicPr>
          <p:cNvPr id="30" name="Picture 29"/>
          <p:cNvPicPr>
            <a:picLocks noChangeAspect="1"/>
          </p:cNvPicPr>
          <p:nvPr/>
        </p:nvPicPr>
        <p:blipFill rotWithShape="1">
          <a:blip r:embed="rId10" cstate="screen">
            <a:extLst>
              <a:ext uri="{BEBA8EAE-BF5A-486C-A8C5-ECC9F3942E4B}">
                <a14:imgProps xmlns:a14="http://schemas.microsoft.com/office/drawing/2010/main">
                  <a14:imgLayer r:embed="rId11">
                    <a14:imgEffect>
                      <a14:sharpenSoften amount="16000"/>
                    </a14:imgEffect>
                    <a14:imgEffect>
                      <a14:saturation sat="112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3189061" y="4677650"/>
            <a:ext cx="2941850" cy="1965020"/>
          </a:xfrm>
          <a:prstGeom prst="rect">
            <a:avLst/>
          </a:prstGeom>
          <a:effectLst>
            <a:softEdge rad="12700"/>
          </a:effectLst>
        </p:spPr>
      </p:pic>
      <p:grpSp>
        <p:nvGrpSpPr>
          <p:cNvPr id="10" name="Group 9">
            <a:extLst>
              <a:ext uri="{FF2B5EF4-FFF2-40B4-BE49-F238E27FC236}">
                <a16:creationId xmlns:a16="http://schemas.microsoft.com/office/drawing/2014/main" id="{B249E363-C83E-84BF-5065-B23721CFCF28}"/>
              </a:ext>
            </a:extLst>
          </p:cNvPr>
          <p:cNvGrpSpPr/>
          <p:nvPr/>
        </p:nvGrpSpPr>
        <p:grpSpPr>
          <a:xfrm>
            <a:off x="8356165" y="740568"/>
            <a:ext cx="3746081" cy="3281347"/>
            <a:chOff x="6985163" y="786802"/>
            <a:chExt cx="4023452" cy="3519906"/>
          </a:xfrm>
        </p:grpSpPr>
        <p:pic>
          <p:nvPicPr>
            <p:cNvPr id="15" name="Picture 14">
              <a:extLst>
                <a:ext uri="{FF2B5EF4-FFF2-40B4-BE49-F238E27FC236}">
                  <a16:creationId xmlns:a16="http://schemas.microsoft.com/office/drawing/2014/main" id="{A950AAD6-E53E-4A40-9B5F-70AEA4629635}"/>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985163" y="822844"/>
              <a:ext cx="4023452" cy="3483864"/>
            </a:xfrm>
            <a:prstGeom prst="rect">
              <a:avLst/>
            </a:prstGeom>
          </p:spPr>
        </p:pic>
        <p:sp>
          <p:nvSpPr>
            <p:cNvPr id="13" name="TextBox 12">
              <a:extLst>
                <a:ext uri="{FF2B5EF4-FFF2-40B4-BE49-F238E27FC236}">
                  <a16:creationId xmlns:a16="http://schemas.microsoft.com/office/drawing/2014/main" id="{21A5D70A-DE03-4C46-8461-9BC6B14CE3FB}"/>
                </a:ext>
              </a:extLst>
            </p:cNvPr>
            <p:cNvSpPr txBox="1"/>
            <p:nvPr/>
          </p:nvSpPr>
          <p:spPr>
            <a:xfrm>
              <a:off x="8045676" y="786802"/>
              <a:ext cx="2073310" cy="412691"/>
            </a:xfrm>
            <a:prstGeom prst="rect">
              <a:avLst/>
            </a:prstGeom>
            <a:noFill/>
          </p:spPr>
          <p:txBody>
            <a:bodyPr wrap="square" rtlCol="0">
              <a:spAutoFit/>
            </a:bodyPr>
            <a:lstStyle/>
            <a:p>
              <a:r>
                <a:rPr lang="en-US" sz="1900" b="1" dirty="0"/>
                <a:t>Step-down gusts</a:t>
              </a:r>
            </a:p>
          </p:txBody>
        </p:sp>
      </p:grpSp>
      <p:grpSp>
        <p:nvGrpSpPr>
          <p:cNvPr id="11" name="Group 10">
            <a:extLst>
              <a:ext uri="{FF2B5EF4-FFF2-40B4-BE49-F238E27FC236}">
                <a16:creationId xmlns:a16="http://schemas.microsoft.com/office/drawing/2014/main" id="{CB97794D-18E5-1922-B56A-2D25B0494A87}"/>
              </a:ext>
            </a:extLst>
          </p:cNvPr>
          <p:cNvGrpSpPr/>
          <p:nvPr/>
        </p:nvGrpSpPr>
        <p:grpSpPr>
          <a:xfrm>
            <a:off x="3813264" y="680735"/>
            <a:ext cx="4505562" cy="3343304"/>
            <a:chOff x="1203108" y="761571"/>
            <a:chExt cx="4559225" cy="3520986"/>
          </a:xfrm>
        </p:grpSpPr>
        <p:pic>
          <p:nvPicPr>
            <p:cNvPr id="6" name="Picture 5">
              <a:extLst>
                <a:ext uri="{FF2B5EF4-FFF2-40B4-BE49-F238E27FC236}">
                  <a16:creationId xmlns:a16="http://schemas.microsoft.com/office/drawing/2014/main" id="{80A58BF1-4AEF-9443-A588-1223D8B9DD76}"/>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203108" y="761571"/>
              <a:ext cx="4559225" cy="3520986"/>
            </a:xfrm>
            <a:prstGeom prst="rect">
              <a:avLst/>
            </a:prstGeom>
          </p:spPr>
        </p:pic>
        <p:sp>
          <p:nvSpPr>
            <p:cNvPr id="14" name="TextBox 13">
              <a:extLst>
                <a:ext uri="{FF2B5EF4-FFF2-40B4-BE49-F238E27FC236}">
                  <a16:creationId xmlns:a16="http://schemas.microsoft.com/office/drawing/2014/main" id="{FE5E3B46-0912-004E-916A-347A58EA1414}"/>
                </a:ext>
              </a:extLst>
            </p:cNvPr>
            <p:cNvSpPr txBox="1"/>
            <p:nvPr/>
          </p:nvSpPr>
          <p:spPr>
            <a:xfrm>
              <a:off x="2963996" y="784842"/>
              <a:ext cx="1564042" cy="384721"/>
            </a:xfrm>
            <a:prstGeom prst="rect">
              <a:avLst/>
            </a:prstGeom>
            <a:noFill/>
          </p:spPr>
          <p:txBody>
            <a:bodyPr wrap="square" rtlCol="0">
              <a:spAutoFit/>
            </a:bodyPr>
            <a:lstStyle/>
            <a:p>
              <a:r>
                <a:rPr lang="en-US" sz="1900" b="1" dirty="0"/>
                <a:t>Step-up gusts</a:t>
              </a:r>
            </a:p>
          </p:txBody>
        </p:sp>
        <p:sp>
          <p:nvSpPr>
            <p:cNvPr id="16" name="TextBox 15">
              <a:extLst>
                <a:ext uri="{FF2B5EF4-FFF2-40B4-BE49-F238E27FC236}">
                  <a16:creationId xmlns:a16="http://schemas.microsoft.com/office/drawing/2014/main" id="{56699E17-7C07-7441-8D1D-C25A38D4B556}"/>
                </a:ext>
              </a:extLst>
            </p:cNvPr>
            <p:cNvSpPr txBox="1"/>
            <p:nvPr/>
          </p:nvSpPr>
          <p:spPr>
            <a:xfrm>
              <a:off x="2028132" y="2247907"/>
              <a:ext cx="1138881" cy="369332"/>
            </a:xfrm>
            <a:prstGeom prst="rect">
              <a:avLst/>
            </a:prstGeom>
            <a:noFill/>
          </p:spPr>
          <p:txBody>
            <a:bodyPr wrap="square" rtlCol="0">
              <a:spAutoFit/>
            </a:bodyPr>
            <a:lstStyle/>
            <a:p>
              <a:r>
                <a:rPr lang="en-US" dirty="0"/>
                <a:t>Gust start</a:t>
              </a:r>
            </a:p>
          </p:txBody>
        </p:sp>
        <p:sp>
          <p:nvSpPr>
            <p:cNvPr id="18" name="TextBox 17">
              <a:extLst>
                <a:ext uri="{FF2B5EF4-FFF2-40B4-BE49-F238E27FC236}">
                  <a16:creationId xmlns:a16="http://schemas.microsoft.com/office/drawing/2014/main" id="{B3594D1B-1262-6643-81A3-0C03E673E955}"/>
                </a:ext>
              </a:extLst>
            </p:cNvPr>
            <p:cNvSpPr txBox="1"/>
            <p:nvPr/>
          </p:nvSpPr>
          <p:spPr>
            <a:xfrm>
              <a:off x="2282296" y="2628336"/>
              <a:ext cx="909312" cy="369332"/>
            </a:xfrm>
            <a:prstGeom prst="rect">
              <a:avLst/>
            </a:prstGeom>
            <a:noFill/>
          </p:spPr>
          <p:txBody>
            <a:bodyPr wrap="square" rtlCol="0">
              <a:spAutoFit/>
            </a:bodyPr>
            <a:lstStyle/>
            <a:p>
              <a:r>
                <a:rPr lang="en-US" dirty="0">
                  <a:solidFill>
                    <a:srgbClr val="FF0000"/>
                  </a:solidFill>
                </a:rPr>
                <a:t>1c ends</a:t>
              </a:r>
            </a:p>
          </p:txBody>
        </p:sp>
        <p:sp>
          <p:nvSpPr>
            <p:cNvPr id="19" name="TextBox 18">
              <a:extLst>
                <a:ext uri="{FF2B5EF4-FFF2-40B4-BE49-F238E27FC236}">
                  <a16:creationId xmlns:a16="http://schemas.microsoft.com/office/drawing/2014/main" id="{A5A37DF0-CBDA-3449-AE02-889C266B82C7}"/>
                </a:ext>
              </a:extLst>
            </p:cNvPr>
            <p:cNvSpPr txBox="1"/>
            <p:nvPr/>
          </p:nvSpPr>
          <p:spPr>
            <a:xfrm>
              <a:off x="2777596" y="3009336"/>
              <a:ext cx="941550" cy="369332"/>
            </a:xfrm>
            <a:prstGeom prst="rect">
              <a:avLst/>
            </a:prstGeom>
            <a:noFill/>
          </p:spPr>
          <p:txBody>
            <a:bodyPr wrap="square" rtlCol="0">
              <a:spAutoFit/>
            </a:bodyPr>
            <a:lstStyle/>
            <a:p>
              <a:r>
                <a:rPr lang="en-US" dirty="0">
                  <a:solidFill>
                    <a:srgbClr val="13FA10"/>
                  </a:solidFill>
                </a:rPr>
                <a:t>3c ends</a:t>
              </a:r>
            </a:p>
          </p:txBody>
        </p:sp>
        <p:sp>
          <p:nvSpPr>
            <p:cNvPr id="20" name="TextBox 19">
              <a:extLst>
                <a:ext uri="{FF2B5EF4-FFF2-40B4-BE49-F238E27FC236}">
                  <a16:creationId xmlns:a16="http://schemas.microsoft.com/office/drawing/2014/main" id="{943FB783-7792-7941-9FA6-C4FD69BA3B01}"/>
                </a:ext>
              </a:extLst>
            </p:cNvPr>
            <p:cNvSpPr txBox="1"/>
            <p:nvPr/>
          </p:nvSpPr>
          <p:spPr>
            <a:xfrm>
              <a:off x="3545458" y="3337582"/>
              <a:ext cx="912242" cy="369332"/>
            </a:xfrm>
            <a:prstGeom prst="rect">
              <a:avLst/>
            </a:prstGeom>
            <a:noFill/>
          </p:spPr>
          <p:txBody>
            <a:bodyPr wrap="square" rtlCol="0">
              <a:spAutoFit/>
            </a:bodyPr>
            <a:lstStyle/>
            <a:p>
              <a:r>
                <a:rPr lang="en-US" dirty="0">
                  <a:solidFill>
                    <a:srgbClr val="3536FF"/>
                  </a:solidFill>
                </a:rPr>
                <a:t>6c ends</a:t>
              </a:r>
            </a:p>
          </p:txBody>
        </p:sp>
      </p:grpSp>
      <p:sp>
        <p:nvSpPr>
          <p:cNvPr id="21" name="TextBox 20">
            <a:extLst>
              <a:ext uri="{FF2B5EF4-FFF2-40B4-BE49-F238E27FC236}">
                <a16:creationId xmlns:a16="http://schemas.microsoft.com/office/drawing/2014/main" id="{1E7147E7-0367-0F4D-8626-D0959F64395A}"/>
              </a:ext>
            </a:extLst>
          </p:cNvPr>
          <p:cNvSpPr txBox="1"/>
          <p:nvPr/>
        </p:nvSpPr>
        <p:spPr>
          <a:xfrm>
            <a:off x="1814202" y="6866"/>
            <a:ext cx="8627683" cy="615553"/>
          </a:xfrm>
          <a:prstGeom prst="rect">
            <a:avLst/>
          </a:prstGeom>
          <a:noFill/>
        </p:spPr>
        <p:txBody>
          <a:bodyPr wrap="square" rtlCol="0">
            <a:spAutoFit/>
          </a:bodyPr>
          <a:lstStyle/>
          <a:p>
            <a:pPr algn="ctr"/>
            <a:r>
              <a:rPr lang="en-US" sz="3400" dirty="0">
                <a:solidFill>
                  <a:schemeClr val="accent1"/>
                </a:solidFill>
              </a:rPr>
              <a:t>Effect of Gusts on a Rectangular wing</a:t>
            </a:r>
          </a:p>
        </p:txBody>
      </p:sp>
      <p:sp>
        <p:nvSpPr>
          <p:cNvPr id="2" name="TextBox 1"/>
          <p:cNvSpPr txBox="1"/>
          <p:nvPr/>
        </p:nvSpPr>
        <p:spPr>
          <a:xfrm flipH="1">
            <a:off x="2673286" y="4711757"/>
            <a:ext cx="933749" cy="461665"/>
          </a:xfrm>
          <a:prstGeom prst="rect">
            <a:avLst/>
          </a:prstGeom>
          <a:noFill/>
        </p:spPr>
        <p:txBody>
          <a:bodyPr wrap="square" rtlCol="0">
            <a:spAutoFit/>
          </a:bodyPr>
          <a:lstStyle/>
          <a:p>
            <a:r>
              <a:rPr lang="en-US" sz="2400" b="1" dirty="0"/>
              <a:t>LEV</a:t>
            </a:r>
          </a:p>
        </p:txBody>
      </p:sp>
      <p:sp>
        <p:nvSpPr>
          <p:cNvPr id="23" name="TextBox 22"/>
          <p:cNvSpPr txBox="1"/>
          <p:nvPr/>
        </p:nvSpPr>
        <p:spPr>
          <a:xfrm flipH="1">
            <a:off x="3925780" y="6441231"/>
            <a:ext cx="933749" cy="461665"/>
          </a:xfrm>
          <a:prstGeom prst="rect">
            <a:avLst/>
          </a:prstGeom>
          <a:noFill/>
        </p:spPr>
        <p:txBody>
          <a:bodyPr wrap="square" rtlCol="0">
            <a:spAutoFit/>
          </a:bodyPr>
          <a:lstStyle/>
          <a:p>
            <a:r>
              <a:rPr lang="en-US" sz="2400" b="1" dirty="0"/>
              <a:t>TV</a:t>
            </a:r>
          </a:p>
        </p:txBody>
      </p:sp>
      <p:sp>
        <p:nvSpPr>
          <p:cNvPr id="24" name="TextBox 23"/>
          <p:cNvSpPr txBox="1"/>
          <p:nvPr/>
        </p:nvSpPr>
        <p:spPr>
          <a:xfrm flipH="1">
            <a:off x="1873630" y="6366061"/>
            <a:ext cx="933749" cy="461665"/>
          </a:xfrm>
          <a:prstGeom prst="rect">
            <a:avLst/>
          </a:prstGeom>
          <a:noFill/>
        </p:spPr>
        <p:txBody>
          <a:bodyPr wrap="square" rtlCol="0">
            <a:spAutoFit/>
          </a:bodyPr>
          <a:lstStyle/>
          <a:p>
            <a:r>
              <a:rPr lang="en-US" sz="2400" b="1" dirty="0"/>
              <a:t>TEV</a:t>
            </a:r>
          </a:p>
        </p:txBody>
      </p:sp>
      <p:cxnSp>
        <p:nvCxnSpPr>
          <p:cNvPr id="4" name="Straight Arrow Connector 3"/>
          <p:cNvCxnSpPr/>
          <p:nvPr/>
        </p:nvCxnSpPr>
        <p:spPr>
          <a:xfrm flipH="1" flipV="1">
            <a:off x="1782159" y="6253969"/>
            <a:ext cx="157907" cy="1872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 idx="3"/>
          </p:cNvCxnSpPr>
          <p:nvPr/>
        </p:nvCxnSpPr>
        <p:spPr>
          <a:xfrm flipH="1">
            <a:off x="1132930" y="4942590"/>
            <a:ext cx="1540356" cy="515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267156" y="5019645"/>
            <a:ext cx="658624" cy="415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3793824" y="6394694"/>
            <a:ext cx="138311" cy="15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flipH="1">
            <a:off x="6470465" y="4264077"/>
            <a:ext cx="1342950" cy="461665"/>
          </a:xfrm>
          <a:prstGeom prst="rect">
            <a:avLst/>
          </a:prstGeom>
          <a:noFill/>
        </p:spPr>
        <p:txBody>
          <a:bodyPr wrap="square" rtlCol="0">
            <a:spAutoFit/>
          </a:bodyPr>
          <a:lstStyle/>
          <a:p>
            <a:r>
              <a:rPr lang="en-US" sz="2400" b="1" dirty="0"/>
              <a:t>shed LEV</a:t>
            </a:r>
          </a:p>
        </p:txBody>
      </p:sp>
      <p:sp>
        <p:nvSpPr>
          <p:cNvPr id="35" name="TextBox 34"/>
          <p:cNvSpPr txBox="1"/>
          <p:nvPr/>
        </p:nvSpPr>
        <p:spPr>
          <a:xfrm flipH="1">
            <a:off x="10922603" y="6489015"/>
            <a:ext cx="933749" cy="461665"/>
          </a:xfrm>
          <a:prstGeom prst="rect">
            <a:avLst/>
          </a:prstGeom>
          <a:noFill/>
        </p:spPr>
        <p:txBody>
          <a:bodyPr wrap="square" rtlCol="0">
            <a:spAutoFit/>
          </a:bodyPr>
          <a:lstStyle/>
          <a:p>
            <a:r>
              <a:rPr lang="en-US" sz="2400" b="1" dirty="0"/>
              <a:t>TV</a:t>
            </a:r>
          </a:p>
        </p:txBody>
      </p:sp>
      <p:sp>
        <p:nvSpPr>
          <p:cNvPr id="36" name="TextBox 35"/>
          <p:cNvSpPr txBox="1"/>
          <p:nvPr/>
        </p:nvSpPr>
        <p:spPr>
          <a:xfrm flipH="1">
            <a:off x="9186119" y="6427538"/>
            <a:ext cx="933749" cy="461665"/>
          </a:xfrm>
          <a:prstGeom prst="rect">
            <a:avLst/>
          </a:prstGeom>
          <a:noFill/>
        </p:spPr>
        <p:txBody>
          <a:bodyPr wrap="square" rtlCol="0">
            <a:spAutoFit/>
          </a:bodyPr>
          <a:lstStyle/>
          <a:p>
            <a:r>
              <a:rPr lang="en-US" sz="2400" b="1" dirty="0"/>
              <a:t>TEV</a:t>
            </a:r>
          </a:p>
        </p:txBody>
      </p:sp>
      <p:cxnSp>
        <p:nvCxnSpPr>
          <p:cNvPr id="37" name="Straight Arrow Connector 36"/>
          <p:cNvCxnSpPr/>
          <p:nvPr/>
        </p:nvCxnSpPr>
        <p:spPr>
          <a:xfrm>
            <a:off x="7518343" y="4632772"/>
            <a:ext cx="527334" cy="3098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8757942" y="6353732"/>
            <a:ext cx="404896" cy="217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612013" y="5019645"/>
            <a:ext cx="412496" cy="267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3"/>
          </p:cNvCxnSpPr>
          <p:nvPr/>
        </p:nvCxnSpPr>
        <p:spPr>
          <a:xfrm flipH="1" flipV="1">
            <a:off x="10538689" y="6596894"/>
            <a:ext cx="383914" cy="1229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7A60104-FEE9-46A6-81EE-9BACA268BF58}"/>
              </a:ext>
            </a:extLst>
          </p:cNvPr>
          <p:cNvSpPr>
            <a:spLocks noGrp="1"/>
          </p:cNvSpPr>
          <p:nvPr>
            <p:ph type="sldNum" sz="quarter" idx="12"/>
          </p:nvPr>
        </p:nvSpPr>
        <p:spPr>
          <a:xfrm>
            <a:off x="9359046" y="6441231"/>
            <a:ext cx="2743200" cy="365125"/>
          </a:xfrm>
        </p:spPr>
        <p:txBody>
          <a:bodyPr/>
          <a:lstStyle/>
          <a:p>
            <a:fld id="{15530B12-77AA-4F8A-BB96-7B022F2BE984}" type="slidenum">
              <a:rPr lang="en-US" smtClean="0"/>
              <a:t>22</a:t>
            </a:fld>
            <a:endParaRPr lang="en-US" dirty="0"/>
          </a:p>
        </p:txBody>
      </p:sp>
      <p:sp>
        <p:nvSpPr>
          <p:cNvPr id="43" name="TextBox 42"/>
          <p:cNvSpPr txBox="1"/>
          <p:nvPr/>
        </p:nvSpPr>
        <p:spPr>
          <a:xfrm flipH="1">
            <a:off x="8480722" y="4725742"/>
            <a:ext cx="1423673" cy="461665"/>
          </a:xfrm>
          <a:prstGeom prst="rect">
            <a:avLst/>
          </a:prstGeom>
          <a:noFill/>
        </p:spPr>
        <p:txBody>
          <a:bodyPr wrap="square" rtlCol="0">
            <a:spAutoFit/>
          </a:bodyPr>
          <a:lstStyle/>
          <a:p>
            <a:r>
              <a:rPr lang="en-US" sz="2400" b="1" dirty="0"/>
              <a:t>new LEV</a:t>
            </a:r>
          </a:p>
        </p:txBody>
      </p:sp>
      <p:cxnSp>
        <p:nvCxnSpPr>
          <p:cNvPr id="44" name="Straight Arrow Connector 43"/>
          <p:cNvCxnSpPr/>
          <p:nvPr/>
        </p:nvCxnSpPr>
        <p:spPr>
          <a:xfrm flipH="1">
            <a:off x="7671335" y="5051806"/>
            <a:ext cx="875463" cy="354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Arrow: Left 4">
            <a:extLst>
              <a:ext uri="{FF2B5EF4-FFF2-40B4-BE49-F238E27FC236}">
                <a16:creationId xmlns:a16="http://schemas.microsoft.com/office/drawing/2014/main" id="{CDA19DD7-A646-44E1-B1E5-977ADA103768}"/>
              </a:ext>
            </a:extLst>
          </p:cNvPr>
          <p:cNvSpPr/>
          <p:nvPr/>
        </p:nvSpPr>
        <p:spPr>
          <a:xfrm>
            <a:off x="9029609" y="5589274"/>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 40">
            <a:extLst>
              <a:ext uri="{FF2B5EF4-FFF2-40B4-BE49-F238E27FC236}">
                <a16:creationId xmlns:a16="http://schemas.microsoft.com/office/drawing/2014/main" id="{AB2FF37C-8F3B-40CE-8207-0FED60802EC6}"/>
              </a:ext>
            </a:extLst>
          </p:cNvPr>
          <p:cNvSpPr/>
          <p:nvPr/>
        </p:nvSpPr>
        <p:spPr>
          <a:xfrm>
            <a:off x="11273948" y="6109749"/>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35E684-6C99-44CE-B783-1AC8996E6356}"/>
              </a:ext>
            </a:extLst>
          </p:cNvPr>
          <p:cNvSpPr txBox="1"/>
          <p:nvPr/>
        </p:nvSpPr>
        <p:spPr>
          <a:xfrm>
            <a:off x="1038827" y="4369810"/>
            <a:ext cx="1168323" cy="400110"/>
          </a:xfrm>
          <a:prstGeom prst="rect">
            <a:avLst/>
          </a:prstGeom>
          <a:noFill/>
        </p:spPr>
        <p:txBody>
          <a:bodyPr wrap="square" rtlCol="0">
            <a:spAutoFit/>
          </a:bodyPr>
          <a:lstStyle/>
          <a:p>
            <a:r>
              <a:rPr lang="en-US" sz="2000" dirty="0"/>
              <a:t>End view</a:t>
            </a:r>
          </a:p>
        </p:txBody>
      </p:sp>
      <p:sp>
        <p:nvSpPr>
          <p:cNvPr id="46" name="TextBox 45">
            <a:extLst>
              <a:ext uri="{FF2B5EF4-FFF2-40B4-BE49-F238E27FC236}">
                <a16:creationId xmlns:a16="http://schemas.microsoft.com/office/drawing/2014/main" id="{3C9BC25F-8310-42C0-A4DD-D4BE6C766B06}"/>
              </a:ext>
            </a:extLst>
          </p:cNvPr>
          <p:cNvSpPr txBox="1"/>
          <p:nvPr/>
        </p:nvSpPr>
        <p:spPr>
          <a:xfrm>
            <a:off x="4073171" y="4387571"/>
            <a:ext cx="1168323" cy="400110"/>
          </a:xfrm>
          <a:prstGeom prst="rect">
            <a:avLst/>
          </a:prstGeom>
          <a:noFill/>
        </p:spPr>
        <p:txBody>
          <a:bodyPr wrap="square" rtlCol="0">
            <a:spAutoFit/>
          </a:bodyPr>
          <a:lstStyle/>
          <a:p>
            <a:r>
              <a:rPr lang="en-US" sz="2000" dirty="0"/>
              <a:t>Top view</a:t>
            </a:r>
          </a:p>
        </p:txBody>
      </p:sp>
      <p:sp>
        <p:nvSpPr>
          <p:cNvPr id="47" name="TextBox 46">
            <a:extLst>
              <a:ext uri="{FF2B5EF4-FFF2-40B4-BE49-F238E27FC236}">
                <a16:creationId xmlns:a16="http://schemas.microsoft.com/office/drawing/2014/main" id="{7BE9B842-E99A-4851-9C47-31B3BB1B8D4F}"/>
              </a:ext>
            </a:extLst>
          </p:cNvPr>
          <p:cNvSpPr txBox="1"/>
          <p:nvPr/>
        </p:nvSpPr>
        <p:spPr>
          <a:xfrm>
            <a:off x="7895429" y="4343282"/>
            <a:ext cx="1168323" cy="400110"/>
          </a:xfrm>
          <a:prstGeom prst="rect">
            <a:avLst/>
          </a:prstGeom>
          <a:noFill/>
        </p:spPr>
        <p:txBody>
          <a:bodyPr wrap="square" rtlCol="0">
            <a:spAutoFit/>
          </a:bodyPr>
          <a:lstStyle/>
          <a:p>
            <a:r>
              <a:rPr lang="en-US" sz="2000" dirty="0"/>
              <a:t>End view</a:t>
            </a:r>
          </a:p>
        </p:txBody>
      </p:sp>
      <p:sp>
        <p:nvSpPr>
          <p:cNvPr id="48" name="TextBox 47">
            <a:extLst>
              <a:ext uri="{FF2B5EF4-FFF2-40B4-BE49-F238E27FC236}">
                <a16:creationId xmlns:a16="http://schemas.microsoft.com/office/drawing/2014/main" id="{22614A8C-7E2D-422F-9A17-37B045C99416}"/>
              </a:ext>
            </a:extLst>
          </p:cNvPr>
          <p:cNvSpPr txBox="1"/>
          <p:nvPr/>
        </p:nvSpPr>
        <p:spPr>
          <a:xfrm>
            <a:off x="10573081" y="4326488"/>
            <a:ext cx="1168323" cy="400110"/>
          </a:xfrm>
          <a:prstGeom prst="rect">
            <a:avLst/>
          </a:prstGeom>
          <a:noFill/>
        </p:spPr>
        <p:txBody>
          <a:bodyPr wrap="square" rtlCol="0">
            <a:spAutoFit/>
          </a:bodyPr>
          <a:lstStyle/>
          <a:p>
            <a:r>
              <a:rPr lang="en-US" sz="2000" dirty="0"/>
              <a:t>Top view</a:t>
            </a:r>
          </a:p>
        </p:txBody>
      </p:sp>
      <p:cxnSp>
        <p:nvCxnSpPr>
          <p:cNvPr id="9" name="Straight Connector 8"/>
          <p:cNvCxnSpPr/>
          <p:nvPr/>
        </p:nvCxnSpPr>
        <p:spPr>
          <a:xfrm>
            <a:off x="8155459" y="5051806"/>
            <a:ext cx="325263" cy="965935"/>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26E595D1-0C64-36FF-2C9E-DA596F6F8DA8}"/>
              </a:ext>
            </a:extLst>
          </p:cNvPr>
          <p:cNvCxnSpPr>
            <a:cxnSpLocks/>
          </p:cNvCxnSpPr>
          <p:nvPr/>
        </p:nvCxnSpPr>
        <p:spPr>
          <a:xfrm>
            <a:off x="4456253" y="1875099"/>
            <a:ext cx="3357162" cy="127321"/>
          </a:xfrm>
          <a:prstGeom prst="line">
            <a:avLst/>
          </a:prstGeom>
          <a:ln w="28575">
            <a:prstDash val="dash"/>
          </a:ln>
        </p:spPr>
        <p:style>
          <a:lnRef idx="2">
            <a:schemeClr val="accent3"/>
          </a:lnRef>
          <a:fillRef idx="0">
            <a:schemeClr val="accent3"/>
          </a:fillRef>
          <a:effectRef idx="1">
            <a:schemeClr val="accent3"/>
          </a:effectRef>
          <a:fontRef idx="minor">
            <a:schemeClr val="tx1"/>
          </a:fontRef>
        </p:style>
      </p:cxnSp>
      <p:cxnSp>
        <p:nvCxnSpPr>
          <p:cNvPr id="27" name="Straight Connector 26">
            <a:extLst>
              <a:ext uri="{FF2B5EF4-FFF2-40B4-BE49-F238E27FC236}">
                <a16:creationId xmlns:a16="http://schemas.microsoft.com/office/drawing/2014/main" id="{30DB854B-B4D6-029F-76F5-8725BE994AC5}"/>
              </a:ext>
            </a:extLst>
          </p:cNvPr>
          <p:cNvCxnSpPr>
            <a:cxnSpLocks/>
          </p:cNvCxnSpPr>
          <p:nvPr/>
        </p:nvCxnSpPr>
        <p:spPr>
          <a:xfrm>
            <a:off x="8479590" y="1889508"/>
            <a:ext cx="3164542" cy="130600"/>
          </a:xfrm>
          <a:prstGeom prst="line">
            <a:avLst/>
          </a:prstGeom>
          <a:ln w="28575">
            <a:prstDash val="dash"/>
          </a:ln>
        </p:spPr>
        <p:style>
          <a:lnRef idx="2">
            <a:schemeClr val="accent3"/>
          </a:lnRef>
          <a:fillRef idx="0">
            <a:schemeClr val="accent3"/>
          </a:fillRef>
          <a:effectRef idx="1">
            <a:schemeClr val="accent3"/>
          </a:effectRef>
          <a:fontRef idx="minor">
            <a:schemeClr val="tx1"/>
          </a:fontRef>
        </p:style>
      </p:cxnSp>
      <p:sp>
        <p:nvSpPr>
          <p:cNvPr id="31" name="TextBox 30">
            <a:extLst>
              <a:ext uri="{FF2B5EF4-FFF2-40B4-BE49-F238E27FC236}">
                <a16:creationId xmlns:a16="http://schemas.microsoft.com/office/drawing/2014/main" id="{751CBA9C-3F2A-EB2E-1421-8D0EB1C21B20}"/>
              </a:ext>
            </a:extLst>
          </p:cNvPr>
          <p:cNvSpPr txBox="1"/>
          <p:nvPr/>
        </p:nvSpPr>
        <p:spPr>
          <a:xfrm>
            <a:off x="6495438" y="2083964"/>
            <a:ext cx="1125476" cy="369332"/>
          </a:xfrm>
          <a:prstGeom prst="rect">
            <a:avLst/>
          </a:prstGeom>
          <a:noFill/>
        </p:spPr>
        <p:txBody>
          <a:bodyPr wrap="square" rtlCol="0">
            <a:spAutoFit/>
          </a:bodyPr>
          <a:lstStyle/>
          <a:p>
            <a:r>
              <a:rPr lang="en-US" dirty="0">
                <a:ln>
                  <a:solidFill>
                    <a:schemeClr val="bg1">
                      <a:lumMod val="50000"/>
                    </a:schemeClr>
                  </a:solidFill>
                </a:ln>
              </a:rPr>
              <a:t>No-gust</a:t>
            </a:r>
          </a:p>
        </p:txBody>
      </p:sp>
      <p:sp>
        <p:nvSpPr>
          <p:cNvPr id="32" name="TextBox 31">
            <a:extLst>
              <a:ext uri="{FF2B5EF4-FFF2-40B4-BE49-F238E27FC236}">
                <a16:creationId xmlns:a16="http://schemas.microsoft.com/office/drawing/2014/main" id="{524ADE0B-A077-9450-0640-F7C16B6D30E4}"/>
              </a:ext>
            </a:extLst>
          </p:cNvPr>
          <p:cNvSpPr txBox="1"/>
          <p:nvPr/>
        </p:nvSpPr>
        <p:spPr>
          <a:xfrm>
            <a:off x="10483266" y="2083964"/>
            <a:ext cx="1125476" cy="369332"/>
          </a:xfrm>
          <a:prstGeom prst="rect">
            <a:avLst/>
          </a:prstGeom>
          <a:noFill/>
        </p:spPr>
        <p:txBody>
          <a:bodyPr wrap="square" rtlCol="0">
            <a:spAutoFit/>
          </a:bodyPr>
          <a:lstStyle/>
          <a:p>
            <a:r>
              <a:rPr lang="en-US" dirty="0">
                <a:ln>
                  <a:solidFill>
                    <a:schemeClr val="bg1">
                      <a:lumMod val="50000"/>
                    </a:schemeClr>
                  </a:solidFill>
                </a:ln>
              </a:rPr>
              <a:t>No-gust</a:t>
            </a:r>
          </a:p>
        </p:txBody>
      </p:sp>
      <p:cxnSp>
        <p:nvCxnSpPr>
          <p:cNvPr id="52" name="Straight Arrow Connector 51">
            <a:extLst>
              <a:ext uri="{FF2B5EF4-FFF2-40B4-BE49-F238E27FC236}">
                <a16:creationId xmlns:a16="http://schemas.microsoft.com/office/drawing/2014/main" id="{6C0BBB5D-C435-314D-EBCB-C05321D5C697}"/>
              </a:ext>
            </a:extLst>
          </p:cNvPr>
          <p:cNvCxnSpPr/>
          <p:nvPr/>
        </p:nvCxnSpPr>
        <p:spPr>
          <a:xfrm flipV="1">
            <a:off x="6933236" y="1961909"/>
            <a:ext cx="0" cy="2330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214E092-6D80-4F5F-644B-12A7EFC6328D}"/>
              </a:ext>
            </a:extLst>
          </p:cNvPr>
          <p:cNvCxnSpPr/>
          <p:nvPr/>
        </p:nvCxnSpPr>
        <p:spPr>
          <a:xfrm flipV="1">
            <a:off x="10802026" y="2002420"/>
            <a:ext cx="0" cy="2330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83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FA836871-6A34-4F20-BDD6-378C336E4158}"/>
              </a:ext>
            </a:extLst>
          </p:cNvPr>
          <p:cNvGrpSpPr/>
          <p:nvPr/>
        </p:nvGrpSpPr>
        <p:grpSpPr>
          <a:xfrm>
            <a:off x="137625" y="635276"/>
            <a:ext cx="11849676" cy="6126480"/>
            <a:chOff x="493760" y="731520"/>
            <a:chExt cx="11849676" cy="6126480"/>
          </a:xfrm>
        </p:grpSpPr>
        <p:pic>
          <p:nvPicPr>
            <p:cNvPr id="34" name="Picture 33">
              <a:extLst>
                <a:ext uri="{FF2B5EF4-FFF2-40B4-BE49-F238E27FC236}">
                  <a16:creationId xmlns:a16="http://schemas.microsoft.com/office/drawing/2014/main" id="{A8236C2B-112A-44F8-B2FD-E224565595A4}"/>
                </a:ext>
              </a:extLst>
            </p:cNvPr>
            <p:cNvPicPr>
              <a:picLocks noChangeAspect="1"/>
            </p:cNvPicPr>
            <p:nvPr/>
          </p:nvPicPr>
          <p:blipFill rotWithShape="1">
            <a:blip r:embed="rId3">
              <a:extLst>
                <a:ext uri="{28A0092B-C50C-407E-A947-70E740481C1C}">
                  <a14:useLocalDpi xmlns:a14="http://schemas.microsoft.com/office/drawing/2010/main" val="0"/>
                </a:ext>
              </a:extLst>
            </a:blip>
            <a:srcRect r="6493"/>
            <a:stretch/>
          </p:blipFill>
          <p:spPr>
            <a:xfrm>
              <a:off x="500405" y="731520"/>
              <a:ext cx="4104130" cy="3291840"/>
            </a:xfrm>
            <a:prstGeom prst="rect">
              <a:avLst/>
            </a:prstGeom>
          </p:spPr>
        </p:pic>
        <p:pic>
          <p:nvPicPr>
            <p:cNvPr id="35" name="Picture 34">
              <a:extLst>
                <a:ext uri="{FF2B5EF4-FFF2-40B4-BE49-F238E27FC236}">
                  <a16:creationId xmlns:a16="http://schemas.microsoft.com/office/drawing/2014/main" id="{062288EF-628F-4362-BCC4-940FD25FF961}"/>
                </a:ext>
              </a:extLst>
            </p:cNvPr>
            <p:cNvPicPr>
              <a:picLocks noChangeAspect="1"/>
            </p:cNvPicPr>
            <p:nvPr/>
          </p:nvPicPr>
          <p:blipFill rotWithShape="1">
            <a:blip r:embed="rId4">
              <a:extLst>
                <a:ext uri="{28A0092B-C50C-407E-A947-70E740481C1C}">
                  <a14:useLocalDpi xmlns:a14="http://schemas.microsoft.com/office/drawing/2010/main" val="0"/>
                </a:ext>
              </a:extLst>
            </a:blip>
            <a:srcRect l="11950"/>
            <a:stretch/>
          </p:blipFill>
          <p:spPr>
            <a:xfrm>
              <a:off x="4734183" y="731520"/>
              <a:ext cx="3864625" cy="3291840"/>
            </a:xfrm>
            <a:prstGeom prst="rect">
              <a:avLst/>
            </a:prstGeom>
          </p:spPr>
        </p:pic>
        <p:pic>
          <p:nvPicPr>
            <p:cNvPr id="36" name="Picture 35">
              <a:extLst>
                <a:ext uri="{FF2B5EF4-FFF2-40B4-BE49-F238E27FC236}">
                  <a16:creationId xmlns:a16="http://schemas.microsoft.com/office/drawing/2014/main" id="{AD60DDA1-0DF5-40FB-B3A2-CBC9E1F7412A}"/>
                </a:ext>
              </a:extLst>
            </p:cNvPr>
            <p:cNvPicPr>
              <a:picLocks noChangeAspect="1"/>
            </p:cNvPicPr>
            <p:nvPr/>
          </p:nvPicPr>
          <p:blipFill rotWithShape="1">
            <a:blip r:embed="rId5">
              <a:extLst>
                <a:ext uri="{28A0092B-C50C-407E-A947-70E740481C1C}">
                  <a14:useLocalDpi xmlns:a14="http://schemas.microsoft.com/office/drawing/2010/main" val="0"/>
                </a:ext>
              </a:extLst>
            </a:blip>
            <a:srcRect t="381" r="6549"/>
            <a:stretch/>
          </p:blipFill>
          <p:spPr>
            <a:xfrm>
              <a:off x="493760" y="3566155"/>
              <a:ext cx="4117368" cy="3291840"/>
            </a:xfrm>
            <a:prstGeom prst="rect">
              <a:avLst/>
            </a:prstGeom>
          </p:spPr>
        </p:pic>
        <p:pic>
          <p:nvPicPr>
            <p:cNvPr id="40" name="Picture 39">
              <a:extLst>
                <a:ext uri="{FF2B5EF4-FFF2-40B4-BE49-F238E27FC236}">
                  <a16:creationId xmlns:a16="http://schemas.microsoft.com/office/drawing/2014/main" id="{161B4461-9551-47BB-A1C3-C670F05229BF}"/>
                </a:ext>
              </a:extLst>
            </p:cNvPr>
            <p:cNvPicPr>
              <a:picLocks noChangeAspect="1"/>
            </p:cNvPicPr>
            <p:nvPr/>
          </p:nvPicPr>
          <p:blipFill rotWithShape="1">
            <a:blip r:embed="rId6">
              <a:extLst>
                <a:ext uri="{28A0092B-C50C-407E-A947-70E740481C1C}">
                  <a14:useLocalDpi xmlns:a14="http://schemas.microsoft.com/office/drawing/2010/main" val="0"/>
                </a:ext>
              </a:extLst>
            </a:blip>
            <a:srcRect l="11778"/>
            <a:stretch/>
          </p:blipFill>
          <p:spPr>
            <a:xfrm>
              <a:off x="4724561" y="3566160"/>
              <a:ext cx="3872189" cy="3291840"/>
            </a:xfrm>
            <a:prstGeom prst="rect">
              <a:avLst/>
            </a:prstGeom>
          </p:spPr>
        </p:pic>
        <p:pic>
          <p:nvPicPr>
            <p:cNvPr id="43" name="Picture 42">
              <a:extLst>
                <a:ext uri="{FF2B5EF4-FFF2-40B4-BE49-F238E27FC236}">
                  <a16:creationId xmlns:a16="http://schemas.microsoft.com/office/drawing/2014/main" id="{19C61C13-F729-42B9-9DC1-57781597AE34}"/>
                </a:ext>
              </a:extLst>
            </p:cNvPr>
            <p:cNvPicPr>
              <a:picLocks noChangeAspect="1"/>
            </p:cNvPicPr>
            <p:nvPr/>
          </p:nvPicPr>
          <p:blipFill rotWithShape="1">
            <a:blip r:embed="rId7">
              <a:extLst>
                <a:ext uri="{28A0092B-C50C-407E-A947-70E740481C1C}">
                  <a14:useLocalDpi xmlns:a14="http://schemas.microsoft.com/office/drawing/2010/main" val="0"/>
                </a:ext>
              </a:extLst>
            </a:blip>
            <a:srcRect l="11824"/>
            <a:stretch/>
          </p:blipFill>
          <p:spPr>
            <a:xfrm>
              <a:off x="8473310" y="731520"/>
              <a:ext cx="3870126" cy="3291840"/>
            </a:xfrm>
            <a:prstGeom prst="rect">
              <a:avLst/>
            </a:prstGeom>
          </p:spPr>
        </p:pic>
        <p:pic>
          <p:nvPicPr>
            <p:cNvPr id="46" name="Picture 45">
              <a:extLst>
                <a:ext uri="{FF2B5EF4-FFF2-40B4-BE49-F238E27FC236}">
                  <a16:creationId xmlns:a16="http://schemas.microsoft.com/office/drawing/2014/main" id="{3FCD57F9-7FFE-4D31-BDF0-6451E997F6CD}"/>
                </a:ext>
              </a:extLst>
            </p:cNvPr>
            <p:cNvPicPr>
              <a:picLocks noChangeAspect="1"/>
            </p:cNvPicPr>
            <p:nvPr/>
          </p:nvPicPr>
          <p:blipFill rotWithShape="1">
            <a:blip r:embed="rId8">
              <a:extLst>
                <a:ext uri="{28A0092B-C50C-407E-A947-70E740481C1C}">
                  <a14:useLocalDpi xmlns:a14="http://schemas.microsoft.com/office/drawing/2010/main" val="0"/>
                </a:ext>
              </a:extLst>
            </a:blip>
            <a:srcRect l="11945"/>
            <a:stretch/>
          </p:blipFill>
          <p:spPr>
            <a:xfrm>
              <a:off x="8475380" y="3566160"/>
              <a:ext cx="3864846" cy="3291840"/>
            </a:xfrm>
            <a:prstGeom prst="rect">
              <a:avLst/>
            </a:prstGeom>
          </p:spPr>
        </p:pic>
      </p:grpSp>
      <p:grpSp>
        <p:nvGrpSpPr>
          <p:cNvPr id="58" name="Group 57">
            <a:extLst>
              <a:ext uri="{FF2B5EF4-FFF2-40B4-BE49-F238E27FC236}">
                <a16:creationId xmlns:a16="http://schemas.microsoft.com/office/drawing/2014/main" id="{BB2621E7-1133-4A46-9517-3D2EE9F578F4}"/>
              </a:ext>
            </a:extLst>
          </p:cNvPr>
          <p:cNvGrpSpPr/>
          <p:nvPr/>
        </p:nvGrpSpPr>
        <p:grpSpPr>
          <a:xfrm>
            <a:off x="146304" y="630936"/>
            <a:ext cx="11843383" cy="6131701"/>
            <a:chOff x="143103" y="633979"/>
            <a:chExt cx="11843383" cy="6131701"/>
          </a:xfrm>
        </p:grpSpPr>
        <p:pic>
          <p:nvPicPr>
            <p:cNvPr id="63" name="Picture 62">
              <a:extLst>
                <a:ext uri="{FF2B5EF4-FFF2-40B4-BE49-F238E27FC236}">
                  <a16:creationId xmlns:a16="http://schemas.microsoft.com/office/drawing/2014/main" id="{F268F60D-2ECF-45A4-B91B-56D4126D0F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43103" y="633979"/>
              <a:ext cx="4389120" cy="3291840"/>
            </a:xfrm>
            <a:prstGeom prst="rect">
              <a:avLst/>
            </a:prstGeom>
          </p:spPr>
        </p:pic>
        <p:pic>
          <p:nvPicPr>
            <p:cNvPr id="64" name="Picture 63">
              <a:extLst>
                <a:ext uri="{FF2B5EF4-FFF2-40B4-BE49-F238E27FC236}">
                  <a16:creationId xmlns:a16="http://schemas.microsoft.com/office/drawing/2014/main" id="{4FF9C8D0-0910-407E-AA5E-CE67976FB9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3103" y="3462984"/>
              <a:ext cx="4389120" cy="3291840"/>
            </a:xfrm>
            <a:prstGeom prst="rect">
              <a:avLst/>
            </a:prstGeom>
          </p:spPr>
        </p:pic>
        <p:grpSp>
          <p:nvGrpSpPr>
            <p:cNvPr id="65" name="Group 64">
              <a:extLst>
                <a:ext uri="{FF2B5EF4-FFF2-40B4-BE49-F238E27FC236}">
                  <a16:creationId xmlns:a16="http://schemas.microsoft.com/office/drawing/2014/main" id="{501D365B-42DF-42F3-A2BC-489197403B46}"/>
                </a:ext>
              </a:extLst>
            </p:cNvPr>
            <p:cNvGrpSpPr/>
            <p:nvPr/>
          </p:nvGrpSpPr>
          <p:grpSpPr>
            <a:xfrm>
              <a:off x="4339396" y="635276"/>
              <a:ext cx="3902954" cy="3306608"/>
              <a:chOff x="4339396" y="635276"/>
              <a:chExt cx="3902954" cy="3306608"/>
            </a:xfrm>
          </p:grpSpPr>
          <p:pic>
            <p:nvPicPr>
              <p:cNvPr id="77" name="Picture 76">
                <a:extLst>
                  <a:ext uri="{FF2B5EF4-FFF2-40B4-BE49-F238E27FC236}">
                    <a16:creationId xmlns:a16="http://schemas.microsoft.com/office/drawing/2014/main" id="{BAA745A7-888C-451F-9766-411A300EBA4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339396" y="635276"/>
                <a:ext cx="3902954" cy="3291840"/>
              </a:xfrm>
              <a:prstGeom prst="rect">
                <a:avLst/>
              </a:prstGeom>
            </p:spPr>
          </p:pic>
          <p:sp>
            <p:nvSpPr>
              <p:cNvPr id="78" name="Rectangle 77">
                <a:extLst>
                  <a:ext uri="{FF2B5EF4-FFF2-40B4-BE49-F238E27FC236}">
                    <a16:creationId xmlns:a16="http://schemas.microsoft.com/office/drawing/2014/main" id="{6AD95D19-A9A0-4F08-A747-99C78C03DEBB}"/>
                  </a:ext>
                </a:extLst>
              </p:cNvPr>
              <p:cNvSpPr/>
              <p:nvPr/>
            </p:nvSpPr>
            <p:spPr>
              <a:xfrm>
                <a:off x="4367099" y="341751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a:extLst>
                <a:ext uri="{FF2B5EF4-FFF2-40B4-BE49-F238E27FC236}">
                  <a16:creationId xmlns:a16="http://schemas.microsoft.com/office/drawing/2014/main" id="{10C12709-664F-49AC-8299-EC580B8863C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370955" y="3473840"/>
              <a:ext cx="3864788" cy="3291840"/>
            </a:xfrm>
            <a:prstGeom prst="rect">
              <a:avLst/>
            </a:prstGeom>
          </p:spPr>
        </p:pic>
        <p:grpSp>
          <p:nvGrpSpPr>
            <p:cNvPr id="73" name="Group 72">
              <a:extLst>
                <a:ext uri="{FF2B5EF4-FFF2-40B4-BE49-F238E27FC236}">
                  <a16:creationId xmlns:a16="http://schemas.microsoft.com/office/drawing/2014/main" id="{752191D3-ED5E-47DB-8E0E-02F0FB40C6F2}"/>
                </a:ext>
              </a:extLst>
            </p:cNvPr>
            <p:cNvGrpSpPr/>
            <p:nvPr/>
          </p:nvGrpSpPr>
          <p:grpSpPr>
            <a:xfrm>
              <a:off x="7969891" y="635276"/>
              <a:ext cx="4015608" cy="3291840"/>
              <a:chOff x="7941016" y="635276"/>
              <a:chExt cx="4015608" cy="3291840"/>
            </a:xfrm>
          </p:grpSpPr>
          <p:pic>
            <p:nvPicPr>
              <p:cNvPr id="75" name="Picture 74">
                <a:extLst>
                  <a:ext uri="{FF2B5EF4-FFF2-40B4-BE49-F238E27FC236}">
                    <a16:creationId xmlns:a16="http://schemas.microsoft.com/office/drawing/2014/main" id="{C5B0641E-7FEA-4DD3-A588-509C52CA216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8081218" y="635276"/>
                <a:ext cx="3875406" cy="3291840"/>
              </a:xfrm>
              <a:prstGeom prst="rect">
                <a:avLst/>
              </a:prstGeom>
            </p:spPr>
          </p:pic>
          <p:sp>
            <p:nvSpPr>
              <p:cNvPr id="76" name="Rectangle 75">
                <a:extLst>
                  <a:ext uri="{FF2B5EF4-FFF2-40B4-BE49-F238E27FC236}">
                    <a16:creationId xmlns:a16="http://schemas.microsoft.com/office/drawing/2014/main" id="{BFAB5995-6C81-4A91-AA35-093511F2D448}"/>
                  </a:ext>
                </a:extLst>
              </p:cNvPr>
              <p:cNvSpPr/>
              <p:nvPr/>
            </p:nvSpPr>
            <p:spPr>
              <a:xfrm>
                <a:off x="7941016" y="340225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a:extLst>
                <a:ext uri="{FF2B5EF4-FFF2-40B4-BE49-F238E27FC236}">
                  <a16:creationId xmlns:a16="http://schemas.microsoft.com/office/drawing/2014/main" id="{1B13EF51-3D89-4CDD-877E-7037D858C7E3}"/>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111080" y="3473833"/>
              <a:ext cx="3875406" cy="3291840"/>
            </a:xfrm>
            <a:prstGeom prst="rect">
              <a:avLst/>
            </a:prstGeom>
          </p:spPr>
        </p:pic>
      </p:grpSp>
      <p:grpSp>
        <p:nvGrpSpPr>
          <p:cNvPr id="79" name="Group 78">
            <a:extLst>
              <a:ext uri="{FF2B5EF4-FFF2-40B4-BE49-F238E27FC236}">
                <a16:creationId xmlns:a16="http://schemas.microsoft.com/office/drawing/2014/main" id="{F6911E4C-CF56-4D50-8496-4815D6C6EDBA}"/>
              </a:ext>
            </a:extLst>
          </p:cNvPr>
          <p:cNvGrpSpPr/>
          <p:nvPr/>
        </p:nvGrpSpPr>
        <p:grpSpPr>
          <a:xfrm>
            <a:off x="4370877" y="630936"/>
            <a:ext cx="7620193" cy="6130404"/>
            <a:chOff x="4385304" y="635179"/>
            <a:chExt cx="7620193" cy="6130404"/>
          </a:xfrm>
        </p:grpSpPr>
        <p:pic>
          <p:nvPicPr>
            <p:cNvPr id="80" name="Picture 79">
              <a:extLst>
                <a:ext uri="{FF2B5EF4-FFF2-40B4-BE49-F238E27FC236}">
                  <a16:creationId xmlns:a16="http://schemas.microsoft.com/office/drawing/2014/main" id="{11601B97-7826-4347-909F-42ADC3484E1D}"/>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89969" y="636570"/>
              <a:ext cx="3870240" cy="2780398"/>
            </a:xfrm>
            <a:prstGeom prst="rect">
              <a:avLst/>
            </a:prstGeom>
          </p:spPr>
        </p:pic>
        <p:pic>
          <p:nvPicPr>
            <p:cNvPr id="81" name="Picture 80">
              <a:extLst>
                <a:ext uri="{FF2B5EF4-FFF2-40B4-BE49-F238E27FC236}">
                  <a16:creationId xmlns:a16="http://schemas.microsoft.com/office/drawing/2014/main" id="{0EF7C78E-69D6-4281-BC3E-4F5A9B04AE1A}"/>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385304" y="3475042"/>
              <a:ext cx="3868713" cy="3290541"/>
            </a:xfrm>
            <a:prstGeom prst="rect">
              <a:avLst/>
            </a:prstGeom>
          </p:spPr>
        </p:pic>
        <p:pic>
          <p:nvPicPr>
            <p:cNvPr id="82" name="Picture 81">
              <a:extLst>
                <a:ext uri="{FF2B5EF4-FFF2-40B4-BE49-F238E27FC236}">
                  <a16:creationId xmlns:a16="http://schemas.microsoft.com/office/drawing/2014/main" id="{63A8DE55-9865-4D2B-B42B-EF8B203D8DED}"/>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8133727" y="635179"/>
              <a:ext cx="3870126" cy="2772067"/>
            </a:xfrm>
            <a:prstGeom prst="rect">
              <a:avLst/>
            </a:prstGeom>
          </p:spPr>
        </p:pic>
        <p:pic>
          <p:nvPicPr>
            <p:cNvPr id="83" name="Picture 82">
              <a:extLst>
                <a:ext uri="{FF2B5EF4-FFF2-40B4-BE49-F238E27FC236}">
                  <a16:creationId xmlns:a16="http://schemas.microsoft.com/office/drawing/2014/main" id="{E1B13584-DFB1-456E-A607-E1CA564725FA}"/>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140651" y="3471930"/>
              <a:ext cx="3864846" cy="3291840"/>
            </a:xfrm>
            <a:prstGeom prst="rect">
              <a:avLst/>
            </a:prstGeom>
          </p:spPr>
        </p:pic>
      </p:grpSp>
      <p:grpSp>
        <p:nvGrpSpPr>
          <p:cNvPr id="84" name="Group 83">
            <a:extLst>
              <a:ext uri="{FF2B5EF4-FFF2-40B4-BE49-F238E27FC236}">
                <a16:creationId xmlns:a16="http://schemas.microsoft.com/office/drawing/2014/main" id="{901D0CFA-04C5-4C2B-9D98-61225FFCFB30}"/>
              </a:ext>
            </a:extLst>
          </p:cNvPr>
          <p:cNvGrpSpPr/>
          <p:nvPr/>
        </p:nvGrpSpPr>
        <p:grpSpPr>
          <a:xfrm>
            <a:off x="753566" y="869703"/>
            <a:ext cx="9626682" cy="3209386"/>
            <a:chOff x="840195" y="879328"/>
            <a:chExt cx="9626682" cy="3209386"/>
          </a:xfrm>
        </p:grpSpPr>
        <p:sp>
          <p:nvSpPr>
            <p:cNvPr id="85" name="TextBox 84">
              <a:extLst>
                <a:ext uri="{FF2B5EF4-FFF2-40B4-BE49-F238E27FC236}">
                  <a16:creationId xmlns:a16="http://schemas.microsoft.com/office/drawing/2014/main" id="{74D25180-DB4D-4CA8-A317-9A4BA6CB2686}"/>
                </a:ext>
              </a:extLst>
            </p:cNvPr>
            <p:cNvSpPr txBox="1"/>
            <p:nvPr/>
          </p:nvSpPr>
          <p:spPr>
            <a:xfrm>
              <a:off x="1939138" y="3012260"/>
              <a:ext cx="1034167" cy="400110"/>
            </a:xfrm>
            <a:prstGeom prst="rect">
              <a:avLst/>
            </a:prstGeom>
            <a:noFill/>
          </p:spPr>
          <p:txBody>
            <a:bodyPr wrap="square" rtlCol="0">
              <a:spAutoFit/>
            </a:bodyPr>
            <a:lstStyle/>
            <a:p>
              <a:pPr algn="ctr"/>
              <a:r>
                <a:rPr lang="en-US" sz="2000" dirty="0">
                  <a:solidFill>
                    <a:schemeClr val="accent2">
                      <a:lumMod val="75000"/>
                    </a:schemeClr>
                  </a:solidFill>
                </a:rPr>
                <a:t>1c ramp</a:t>
              </a:r>
            </a:p>
          </p:txBody>
        </p:sp>
        <p:sp>
          <p:nvSpPr>
            <p:cNvPr id="86" name="TextBox 85">
              <a:extLst>
                <a:ext uri="{FF2B5EF4-FFF2-40B4-BE49-F238E27FC236}">
                  <a16:creationId xmlns:a16="http://schemas.microsoft.com/office/drawing/2014/main" id="{E0805475-EA76-46E3-8DD2-33AB5C6ED46B}"/>
                </a:ext>
              </a:extLst>
            </p:cNvPr>
            <p:cNvSpPr txBox="1"/>
            <p:nvPr/>
          </p:nvSpPr>
          <p:spPr>
            <a:xfrm>
              <a:off x="5631850" y="3013092"/>
              <a:ext cx="1063824" cy="400110"/>
            </a:xfrm>
            <a:prstGeom prst="rect">
              <a:avLst/>
            </a:prstGeom>
            <a:noFill/>
          </p:spPr>
          <p:txBody>
            <a:bodyPr wrap="square" rtlCol="0">
              <a:spAutoFit/>
            </a:bodyPr>
            <a:lstStyle/>
            <a:p>
              <a:pPr algn="ctr"/>
              <a:r>
                <a:rPr lang="en-US" sz="2000" dirty="0">
                  <a:solidFill>
                    <a:schemeClr val="accent2">
                      <a:lumMod val="75000"/>
                    </a:schemeClr>
                  </a:solidFill>
                </a:rPr>
                <a:t>3c ramp</a:t>
              </a:r>
            </a:p>
          </p:txBody>
        </p:sp>
        <p:sp>
          <p:nvSpPr>
            <p:cNvPr id="87" name="TextBox 86">
              <a:extLst>
                <a:ext uri="{FF2B5EF4-FFF2-40B4-BE49-F238E27FC236}">
                  <a16:creationId xmlns:a16="http://schemas.microsoft.com/office/drawing/2014/main" id="{F3C3B3ED-CD40-4484-BE8E-0856411ADD65}"/>
                </a:ext>
              </a:extLst>
            </p:cNvPr>
            <p:cNvSpPr txBox="1"/>
            <p:nvPr/>
          </p:nvSpPr>
          <p:spPr>
            <a:xfrm>
              <a:off x="9338108" y="3016440"/>
              <a:ext cx="1128769" cy="400110"/>
            </a:xfrm>
            <a:prstGeom prst="rect">
              <a:avLst/>
            </a:prstGeom>
            <a:noFill/>
          </p:spPr>
          <p:txBody>
            <a:bodyPr wrap="square" rtlCol="0">
              <a:spAutoFit/>
            </a:bodyPr>
            <a:lstStyle/>
            <a:p>
              <a:pPr algn="ctr"/>
              <a:r>
                <a:rPr lang="en-US" sz="2000" dirty="0">
                  <a:solidFill>
                    <a:schemeClr val="accent2">
                      <a:lumMod val="75000"/>
                    </a:schemeClr>
                  </a:solidFill>
                </a:rPr>
                <a:t>6c ramp</a:t>
              </a:r>
            </a:p>
          </p:txBody>
        </p:sp>
        <p:sp>
          <p:nvSpPr>
            <p:cNvPr id="88" name="TextBox 87">
              <a:extLst>
                <a:ext uri="{FF2B5EF4-FFF2-40B4-BE49-F238E27FC236}">
                  <a16:creationId xmlns:a16="http://schemas.microsoft.com/office/drawing/2014/main" id="{51066BAE-27A7-4892-AD8E-86F97CBE7DE7}"/>
                </a:ext>
              </a:extLst>
            </p:cNvPr>
            <p:cNvSpPr txBox="1"/>
            <p:nvPr/>
          </p:nvSpPr>
          <p:spPr>
            <a:xfrm>
              <a:off x="841976" y="879328"/>
              <a:ext cx="764931" cy="384721"/>
            </a:xfrm>
            <a:prstGeom prst="rect">
              <a:avLst/>
            </a:prstGeom>
            <a:noFill/>
          </p:spPr>
          <p:txBody>
            <a:bodyPr wrap="square" rtlCol="0">
              <a:spAutoFit/>
            </a:bodyPr>
            <a:lstStyle/>
            <a:p>
              <a:pPr algn="ctr"/>
              <a:r>
                <a:rPr lang="en-US" sz="1900" b="1" dirty="0"/>
                <a:t>AR=4</a:t>
              </a:r>
            </a:p>
          </p:txBody>
        </p:sp>
        <p:sp>
          <p:nvSpPr>
            <p:cNvPr id="89" name="TextBox 88">
              <a:extLst>
                <a:ext uri="{FF2B5EF4-FFF2-40B4-BE49-F238E27FC236}">
                  <a16:creationId xmlns:a16="http://schemas.microsoft.com/office/drawing/2014/main" id="{D5EF60EE-FB9D-4510-ADE7-7A7D7E3B2A71}"/>
                </a:ext>
              </a:extLst>
            </p:cNvPr>
            <p:cNvSpPr txBox="1"/>
            <p:nvPr/>
          </p:nvSpPr>
          <p:spPr>
            <a:xfrm>
              <a:off x="840195" y="3703993"/>
              <a:ext cx="764931" cy="384721"/>
            </a:xfrm>
            <a:prstGeom prst="rect">
              <a:avLst/>
            </a:prstGeom>
            <a:noFill/>
          </p:spPr>
          <p:txBody>
            <a:bodyPr wrap="square" rtlCol="0">
              <a:spAutoFit/>
            </a:bodyPr>
            <a:lstStyle/>
            <a:p>
              <a:pPr algn="ctr"/>
              <a:r>
                <a:rPr lang="en-US" sz="1900" b="1" dirty="0"/>
                <a:t>AR=2</a:t>
              </a:r>
            </a:p>
          </p:txBody>
        </p:sp>
      </p:grpSp>
      <p:sp>
        <p:nvSpPr>
          <p:cNvPr id="91" name="TextBox 90">
            <a:extLst>
              <a:ext uri="{FF2B5EF4-FFF2-40B4-BE49-F238E27FC236}">
                <a16:creationId xmlns:a16="http://schemas.microsoft.com/office/drawing/2014/main" id="{309574E7-0195-4259-8F27-9E3A68896B0F}"/>
              </a:ext>
            </a:extLst>
          </p:cNvPr>
          <p:cNvSpPr txBox="1"/>
          <p:nvPr/>
        </p:nvSpPr>
        <p:spPr>
          <a:xfrm>
            <a:off x="4813440" y="834087"/>
            <a:ext cx="3182507" cy="1015663"/>
          </a:xfrm>
          <a:prstGeom prst="rect">
            <a:avLst/>
          </a:prstGeom>
          <a:noFill/>
        </p:spPr>
        <p:txBody>
          <a:bodyPr wrap="square" rtlCol="0">
            <a:spAutoFit/>
          </a:bodyPr>
          <a:lstStyle/>
          <a:p>
            <a:r>
              <a:rPr lang="en-US" sz="2000" dirty="0"/>
              <a:t>Early </a:t>
            </a:r>
            <a:r>
              <a:rPr lang="en-US" sz="2000" dirty="0">
                <a:solidFill>
                  <a:srgbClr val="FF0000"/>
                </a:solidFill>
              </a:rPr>
              <a:t>21.5c</a:t>
            </a:r>
            <a:r>
              <a:rPr lang="en-US" sz="2000" dirty="0"/>
              <a:t> actuation lowers gust peak, </a:t>
            </a:r>
            <a:r>
              <a:rPr lang="en-US" sz="2000" dirty="0">
                <a:solidFill>
                  <a:srgbClr val="0070C0"/>
                </a:solidFill>
              </a:rPr>
              <a:t>50% ramp</a:t>
            </a:r>
            <a:r>
              <a:rPr lang="en-US" sz="2000" dirty="0"/>
              <a:t> actuation more sustained</a:t>
            </a:r>
          </a:p>
        </p:txBody>
      </p:sp>
      <p:grpSp>
        <p:nvGrpSpPr>
          <p:cNvPr id="92" name="Group 91">
            <a:extLst>
              <a:ext uri="{FF2B5EF4-FFF2-40B4-BE49-F238E27FC236}">
                <a16:creationId xmlns:a16="http://schemas.microsoft.com/office/drawing/2014/main" id="{1FB8E13F-4D9D-4CFB-81F7-E5983D0B10B1}"/>
              </a:ext>
            </a:extLst>
          </p:cNvPr>
          <p:cNvGrpSpPr/>
          <p:nvPr/>
        </p:nvGrpSpPr>
        <p:grpSpPr>
          <a:xfrm>
            <a:off x="920926" y="5133271"/>
            <a:ext cx="2909710" cy="772330"/>
            <a:chOff x="1033975" y="5067286"/>
            <a:chExt cx="2909710" cy="772330"/>
          </a:xfrm>
        </p:grpSpPr>
        <p:sp>
          <p:nvSpPr>
            <p:cNvPr id="93" name="TextBox 92">
              <a:extLst>
                <a:ext uri="{FF2B5EF4-FFF2-40B4-BE49-F238E27FC236}">
                  <a16:creationId xmlns:a16="http://schemas.microsoft.com/office/drawing/2014/main" id="{5A07715E-A676-4D94-A64E-7B0C33FCA2E5}"/>
                </a:ext>
              </a:extLst>
            </p:cNvPr>
            <p:cNvSpPr txBox="1"/>
            <p:nvPr/>
          </p:nvSpPr>
          <p:spPr>
            <a:xfrm>
              <a:off x="1033975" y="5439506"/>
              <a:ext cx="2909710" cy="400110"/>
            </a:xfrm>
            <a:prstGeom prst="rect">
              <a:avLst/>
            </a:prstGeom>
            <a:noFill/>
          </p:spPr>
          <p:txBody>
            <a:bodyPr wrap="square" rtlCol="0">
              <a:spAutoFit/>
            </a:bodyPr>
            <a:lstStyle/>
            <a:p>
              <a:r>
                <a:rPr lang="en-US" sz="2000" dirty="0"/>
                <a:t>Greater effect vs. AR = 4</a:t>
              </a:r>
            </a:p>
          </p:txBody>
        </p:sp>
        <p:cxnSp>
          <p:nvCxnSpPr>
            <p:cNvPr id="94" name="Straight Arrow Connector 93">
              <a:extLst>
                <a:ext uri="{FF2B5EF4-FFF2-40B4-BE49-F238E27FC236}">
                  <a16:creationId xmlns:a16="http://schemas.microsoft.com/office/drawing/2014/main" id="{3DF9ADDD-235C-40AB-9E60-5B42EC6244D9}"/>
                </a:ext>
              </a:extLst>
            </p:cNvPr>
            <p:cNvCxnSpPr>
              <a:cxnSpLocks/>
            </p:cNvCxnSpPr>
            <p:nvPr/>
          </p:nvCxnSpPr>
          <p:spPr>
            <a:xfrm flipV="1">
              <a:off x="1462346" y="5067286"/>
              <a:ext cx="171717" cy="47555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8C3B3990-A9B0-4CEE-9C90-CDC8769C0463}"/>
              </a:ext>
            </a:extLst>
          </p:cNvPr>
          <p:cNvSpPr txBox="1"/>
          <p:nvPr/>
        </p:nvSpPr>
        <p:spPr>
          <a:xfrm>
            <a:off x="8751440" y="135435"/>
            <a:ext cx="3275581" cy="677108"/>
          </a:xfrm>
          <a:prstGeom prst="rect">
            <a:avLst/>
          </a:prstGeom>
          <a:noFill/>
        </p:spPr>
        <p:txBody>
          <a:bodyPr wrap="square" rtlCol="0">
            <a:spAutoFit/>
          </a:bodyPr>
          <a:lstStyle/>
          <a:p>
            <a:r>
              <a:rPr lang="en-US" sz="1900" b="1" dirty="0"/>
              <a:t>C</a:t>
            </a:r>
            <a:r>
              <a:rPr lang="en-US" sz="1900" b="1" baseline="-25000" dirty="0"/>
              <a:t>L</a:t>
            </a:r>
            <a:r>
              <a:rPr lang="en-US" sz="1900" b="1" dirty="0"/>
              <a:t> uses instantaneous </a:t>
            </a:r>
            <a:r>
              <a:rPr lang="en-US" sz="1900" b="1" dirty="0" err="1"/>
              <a:t>U</a:t>
            </a:r>
            <a:r>
              <a:rPr lang="en-US" sz="1900" b="1" baseline="-25000" dirty="0" err="1"/>
              <a:t>main</a:t>
            </a:r>
            <a:r>
              <a:rPr lang="en-US" sz="1900" b="1" dirty="0"/>
              <a:t>(t) &amp; time-varying wing area</a:t>
            </a:r>
          </a:p>
        </p:txBody>
      </p:sp>
      <p:sp>
        <p:nvSpPr>
          <p:cNvPr id="96" name="TextBox 95">
            <a:extLst>
              <a:ext uri="{FF2B5EF4-FFF2-40B4-BE49-F238E27FC236}">
                <a16:creationId xmlns:a16="http://schemas.microsoft.com/office/drawing/2014/main" id="{50FF6FF6-E4F8-44F2-B728-C0BB2594D236}"/>
              </a:ext>
            </a:extLst>
          </p:cNvPr>
          <p:cNvSpPr txBox="1"/>
          <p:nvPr/>
        </p:nvSpPr>
        <p:spPr>
          <a:xfrm>
            <a:off x="8417146" y="5507577"/>
            <a:ext cx="2909710" cy="707886"/>
          </a:xfrm>
          <a:prstGeom prst="rect">
            <a:avLst/>
          </a:prstGeom>
          <a:noFill/>
        </p:spPr>
        <p:txBody>
          <a:bodyPr wrap="square" rtlCol="0">
            <a:spAutoFit/>
          </a:bodyPr>
          <a:lstStyle/>
          <a:p>
            <a:r>
              <a:rPr lang="en-US" sz="2000" dirty="0"/>
              <a:t>Effect greater for AR = 2, larger relative panel area</a:t>
            </a:r>
          </a:p>
        </p:txBody>
      </p:sp>
      <p:sp>
        <p:nvSpPr>
          <p:cNvPr id="97" name="Slide Number Placeholder 1">
            <a:extLst>
              <a:ext uri="{FF2B5EF4-FFF2-40B4-BE49-F238E27FC236}">
                <a16:creationId xmlns:a16="http://schemas.microsoft.com/office/drawing/2014/main" id="{9A7D1CBF-40B5-400F-B864-03143627DFB2}"/>
              </a:ext>
            </a:extLst>
          </p:cNvPr>
          <p:cNvSpPr>
            <a:spLocks noGrp="1"/>
          </p:cNvSpPr>
          <p:nvPr>
            <p:ph type="sldNum" sz="quarter" idx="12"/>
          </p:nvPr>
        </p:nvSpPr>
        <p:spPr>
          <a:xfrm>
            <a:off x="9419120" y="6481475"/>
            <a:ext cx="2743200" cy="365125"/>
          </a:xfrm>
        </p:spPr>
        <p:txBody>
          <a:bodyPr/>
          <a:lstStyle/>
          <a:p>
            <a:fld id="{15530B12-77AA-4F8A-BB96-7B022F2BE984}" type="slidenum">
              <a:rPr lang="en-US" smtClean="0"/>
              <a:t>23</a:t>
            </a:fld>
            <a:endParaRPr lang="en-US" dirty="0"/>
          </a:p>
        </p:txBody>
      </p:sp>
      <p:sp>
        <p:nvSpPr>
          <p:cNvPr id="98" name="TextBox 97">
            <a:extLst>
              <a:ext uri="{FF2B5EF4-FFF2-40B4-BE49-F238E27FC236}">
                <a16:creationId xmlns:a16="http://schemas.microsoft.com/office/drawing/2014/main" id="{2AFB6FFD-5998-4A8F-B170-B7994BC6C8DE}"/>
              </a:ext>
            </a:extLst>
          </p:cNvPr>
          <p:cNvSpPr txBox="1"/>
          <p:nvPr/>
        </p:nvSpPr>
        <p:spPr>
          <a:xfrm>
            <a:off x="0" y="58339"/>
            <a:ext cx="7666544" cy="461665"/>
          </a:xfrm>
          <a:prstGeom prst="rect">
            <a:avLst/>
          </a:prstGeom>
          <a:noFill/>
        </p:spPr>
        <p:txBody>
          <a:bodyPr wrap="square" rtlCol="0">
            <a:spAutoFit/>
          </a:bodyPr>
          <a:lstStyle/>
          <a:p>
            <a:pPr algn="ctr"/>
            <a:r>
              <a:rPr lang="en-US" sz="2400" b="1" dirty="0"/>
              <a:t>Tip actuation-in reduces lift increase due to step-up gust</a:t>
            </a:r>
          </a:p>
        </p:txBody>
      </p:sp>
      <p:sp>
        <p:nvSpPr>
          <p:cNvPr id="2" name="TextBox 1">
            <a:extLst>
              <a:ext uri="{FF2B5EF4-FFF2-40B4-BE49-F238E27FC236}">
                <a16:creationId xmlns:a16="http://schemas.microsoft.com/office/drawing/2014/main" id="{767C26E0-F277-4442-A247-CED7FB11B949}"/>
              </a:ext>
            </a:extLst>
          </p:cNvPr>
          <p:cNvSpPr txBox="1"/>
          <p:nvPr/>
        </p:nvSpPr>
        <p:spPr>
          <a:xfrm>
            <a:off x="-1563264" y="388143"/>
            <a:ext cx="7666544" cy="369332"/>
          </a:xfrm>
          <a:prstGeom prst="rect">
            <a:avLst/>
          </a:prstGeom>
          <a:noFill/>
        </p:spPr>
        <p:txBody>
          <a:bodyPr wrap="square" rtlCol="0">
            <a:spAutoFit/>
          </a:bodyPr>
          <a:lstStyle/>
          <a:p>
            <a:pPr algn="ctr"/>
            <a:r>
              <a:rPr lang="en-US" dirty="0">
                <a:solidFill>
                  <a:schemeClr val="accent1"/>
                </a:solidFill>
              </a:rPr>
              <a:t>Shape change: Static sweep to Rectangular</a:t>
            </a:r>
          </a:p>
        </p:txBody>
      </p:sp>
    </p:spTree>
    <p:extLst>
      <p:ext uri="{BB962C8B-B14F-4D97-AF65-F5344CB8AC3E}">
        <p14:creationId xmlns:p14="http://schemas.microsoft.com/office/powerpoint/2010/main" val="279052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4">
            <a:hlinkClick r:id="" action="ppaction://media"/>
            <a:extLst>
              <a:ext uri="{FF2B5EF4-FFF2-40B4-BE49-F238E27FC236}">
                <a16:creationId xmlns:a16="http://schemas.microsoft.com/office/drawing/2014/main" id="{0E37BB37-1B09-4C10-B3EC-752C98ACCD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120" y="98425"/>
            <a:ext cx="11700722" cy="6623050"/>
          </a:xfrm>
          <a:prstGeom prst="rect">
            <a:avLst/>
          </a:prstGeom>
        </p:spPr>
      </p:pic>
      <p:sp>
        <p:nvSpPr>
          <p:cNvPr id="3" name="TextBox 2"/>
          <p:cNvSpPr txBox="1"/>
          <p:nvPr/>
        </p:nvSpPr>
        <p:spPr>
          <a:xfrm flipH="1">
            <a:off x="682698" y="2895696"/>
            <a:ext cx="1524463" cy="369332"/>
          </a:xfrm>
          <a:prstGeom prst="rect">
            <a:avLst/>
          </a:prstGeom>
          <a:noFill/>
        </p:spPr>
        <p:txBody>
          <a:bodyPr wrap="square" rtlCol="0">
            <a:spAutoFit/>
          </a:bodyPr>
          <a:lstStyle/>
          <a:p>
            <a:r>
              <a:rPr lang="en-US" dirty="0"/>
              <a:t>Rectangular</a:t>
            </a:r>
          </a:p>
        </p:txBody>
      </p:sp>
      <p:sp>
        <p:nvSpPr>
          <p:cNvPr id="4" name="TextBox 3"/>
          <p:cNvSpPr txBox="1"/>
          <p:nvPr/>
        </p:nvSpPr>
        <p:spPr>
          <a:xfrm flipH="1">
            <a:off x="6832220" y="2826826"/>
            <a:ext cx="1524463" cy="369332"/>
          </a:xfrm>
          <a:prstGeom prst="rect">
            <a:avLst/>
          </a:prstGeom>
          <a:noFill/>
        </p:spPr>
        <p:txBody>
          <a:bodyPr wrap="square" rtlCol="0">
            <a:spAutoFit/>
          </a:bodyPr>
          <a:lstStyle/>
          <a:p>
            <a:r>
              <a:rPr lang="en-US" dirty="0"/>
              <a:t>Static sweep</a:t>
            </a:r>
          </a:p>
        </p:txBody>
      </p:sp>
      <p:sp>
        <p:nvSpPr>
          <p:cNvPr id="5" name="TextBox 4"/>
          <p:cNvSpPr txBox="1"/>
          <p:nvPr/>
        </p:nvSpPr>
        <p:spPr>
          <a:xfrm flipH="1">
            <a:off x="682697" y="5919228"/>
            <a:ext cx="1524463" cy="369332"/>
          </a:xfrm>
          <a:prstGeom prst="rect">
            <a:avLst/>
          </a:prstGeom>
          <a:noFill/>
        </p:spPr>
        <p:txBody>
          <a:bodyPr wrap="square" rtlCol="0">
            <a:spAutoFit/>
          </a:bodyPr>
          <a:lstStyle/>
          <a:p>
            <a:r>
              <a:rPr lang="en-US" dirty="0"/>
              <a:t>Actuation-in</a:t>
            </a:r>
          </a:p>
        </p:txBody>
      </p:sp>
      <p:sp>
        <p:nvSpPr>
          <p:cNvPr id="6" name="TextBox 5"/>
          <p:cNvSpPr txBox="1"/>
          <p:nvPr/>
        </p:nvSpPr>
        <p:spPr>
          <a:xfrm>
            <a:off x="8123464" y="4889219"/>
            <a:ext cx="2637065" cy="584775"/>
          </a:xfrm>
          <a:prstGeom prst="rect">
            <a:avLst/>
          </a:prstGeom>
          <a:noFill/>
        </p:spPr>
        <p:txBody>
          <a:bodyPr wrap="square" rtlCol="0">
            <a:spAutoFit/>
          </a:bodyPr>
          <a:lstStyle/>
          <a:p>
            <a:r>
              <a:rPr lang="en-US" sz="3200" dirty="0">
                <a:solidFill>
                  <a:schemeClr val="bg1"/>
                </a:solidFill>
              </a:rPr>
              <a:t>Step-up</a:t>
            </a:r>
            <a:r>
              <a:rPr lang="en-US" sz="3200" dirty="0"/>
              <a:t> </a:t>
            </a:r>
            <a:r>
              <a:rPr lang="en-US" sz="3200" dirty="0">
                <a:solidFill>
                  <a:schemeClr val="bg1"/>
                </a:solidFill>
              </a:rPr>
              <a:t>gust</a:t>
            </a:r>
          </a:p>
        </p:txBody>
      </p:sp>
      <p:sp>
        <p:nvSpPr>
          <p:cNvPr id="7" name="Slide Number Placeholder 6">
            <a:extLst>
              <a:ext uri="{FF2B5EF4-FFF2-40B4-BE49-F238E27FC236}">
                <a16:creationId xmlns:a16="http://schemas.microsoft.com/office/drawing/2014/main" id="{A1D96ADA-3F95-4508-83F8-28C0E3053A75}"/>
              </a:ext>
            </a:extLst>
          </p:cNvPr>
          <p:cNvSpPr>
            <a:spLocks noGrp="1"/>
          </p:cNvSpPr>
          <p:nvPr>
            <p:ph type="sldNum" sz="quarter" idx="12"/>
          </p:nvPr>
        </p:nvSpPr>
        <p:spPr/>
        <p:txBody>
          <a:bodyPr/>
          <a:lstStyle/>
          <a:p>
            <a:fld id="{15530B12-77AA-4F8A-BB96-7B022F2BE984}" type="slidenum">
              <a:rPr lang="en-US" smtClean="0"/>
              <a:t>24</a:t>
            </a:fld>
            <a:endParaRPr lang="en-US"/>
          </a:p>
        </p:txBody>
      </p:sp>
    </p:spTree>
    <p:extLst>
      <p:ext uri="{BB962C8B-B14F-4D97-AF65-F5344CB8AC3E}">
        <p14:creationId xmlns:p14="http://schemas.microsoft.com/office/powerpoint/2010/main" val="42706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B109A48-8781-C742-B5DC-F30C216DEEB1}"/>
                  </a:ext>
                </a:extLst>
              </p:cNvPr>
              <p:cNvSpPr txBox="1"/>
              <p:nvPr/>
            </p:nvSpPr>
            <p:spPr>
              <a:xfrm>
                <a:off x="178356" y="934461"/>
                <a:ext cx="5215720" cy="3477875"/>
              </a:xfrm>
              <a:prstGeom prst="rect">
                <a:avLst/>
              </a:prstGeom>
              <a:noFill/>
            </p:spPr>
            <p:txBody>
              <a:bodyPr wrap="square" rtlCol="0">
                <a:spAutoFit/>
              </a:bodyPr>
              <a:lstStyle/>
              <a:p>
                <a:pPr marL="285750" indent="-285750">
                  <a:buFont typeface="Arial" panose="020B0604020202020204" pitchFamily="34" charset="0"/>
                  <a:buChar char="•"/>
                </a:pPr>
                <a:r>
                  <a:rPr lang="en-US" sz="2200" dirty="0"/>
                  <a:t>Calculate total circulation </a:t>
                </a:r>
                <a14:m>
                  <m:oMath xmlns:m="http://schemas.openxmlformats.org/officeDocument/2006/math">
                    <m:r>
                      <m:rPr>
                        <m:sty m:val="p"/>
                      </m:rPr>
                      <a:rPr lang="el-GR" sz="2200" i="1" smtClean="0">
                        <a:latin typeface="Cambria Math" panose="02040503050406030204" pitchFamily="18" charset="0"/>
                        <a:ea typeface="Cambria Math" panose="02040503050406030204" pitchFamily="18" charset="0"/>
                      </a:rPr>
                      <m:t>Γ</m:t>
                    </m:r>
                  </m:oMath>
                </a14:m>
                <a:r>
                  <a:rPr lang="en-US" sz="2200" dirty="0"/>
                  <a:t> of LEV-signed vorticity in 1</a:t>
                </a:r>
                <a:r>
                  <a:rPr lang="en-US" sz="2200" i="1" dirty="0"/>
                  <a:t>c</a:t>
                </a:r>
                <a:r>
                  <a:rPr lang="en-US" sz="2200" dirty="0"/>
                  <a:t> x 1</a:t>
                </a:r>
                <a:r>
                  <a:rPr lang="en-US" sz="2200" i="1" dirty="0"/>
                  <a:t>c</a:t>
                </a:r>
                <a:r>
                  <a:rPr lang="en-US" sz="2200" dirty="0"/>
                  <a:t> “box” following wing.</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p:txBody>
          </p:sp>
        </mc:Choice>
        <mc:Fallback xmlns="">
          <p:sp>
            <p:nvSpPr>
              <p:cNvPr id="41" name="TextBox 40">
                <a:extLst>
                  <a:ext uri="{FF2B5EF4-FFF2-40B4-BE49-F238E27FC236}">
                    <a16:creationId xmlns:a16="http://schemas.microsoft.com/office/drawing/2014/main" id="{BB109A48-8781-C742-B5DC-F30C216DEEB1}"/>
                  </a:ext>
                </a:extLst>
              </p:cNvPr>
              <p:cNvSpPr txBox="1">
                <a:spLocks noRot="1" noChangeAspect="1" noMove="1" noResize="1" noEditPoints="1" noAdjustHandles="1" noChangeArrowheads="1" noChangeShapeType="1" noTextEdit="1"/>
              </p:cNvSpPr>
              <p:nvPr/>
            </p:nvSpPr>
            <p:spPr>
              <a:xfrm>
                <a:off x="178356" y="934461"/>
                <a:ext cx="5215720" cy="3477875"/>
              </a:xfrm>
              <a:prstGeom prst="rect">
                <a:avLst/>
              </a:prstGeom>
              <a:blipFill>
                <a:blip r:embed="rId3"/>
                <a:stretch>
                  <a:fillRect l="-1214" t="-1091" r="-1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527632" y="1852673"/>
                <a:ext cx="2517167" cy="1213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Γ</m:t>
                      </m:r>
                      <m:r>
                        <a:rPr lang="en-US" sz="2400" i="0" dirty="0">
                          <a:latin typeface="Cambria Math" panose="02040503050406030204" pitchFamily="18" charset="0"/>
                        </a:rPr>
                        <m:t>=</m:t>
                      </m:r>
                      <m:nary>
                        <m:naryPr>
                          <m:chr m:val="∬"/>
                          <m:limLoc m:val="undOvr"/>
                          <m:supHide m:val="on"/>
                          <m:ctrlPr>
                            <a:rPr lang="en-US" sz="2400" i="1" dirty="0">
                              <a:latin typeface="Cambria Math" panose="02040503050406030204" pitchFamily="18" charset="0"/>
                            </a:rPr>
                          </m:ctrlPr>
                        </m:naryPr>
                        <m:sub>
                          <m:eqArr>
                            <m:eqArrPr>
                              <m:ctrlPr>
                                <a:rPr lang="en-US" sz="2400" i="1" dirty="0">
                                  <a:latin typeface="Cambria Math" panose="02040503050406030204" pitchFamily="18" charset="0"/>
                                </a:rPr>
                              </m:ctrlPr>
                            </m:eqArrPr>
                            <m:e>
                              <m:r>
                                <a:rPr lang="en-US" sz="2400" i="1" dirty="0">
                                  <a:latin typeface="Cambria Math" panose="02040503050406030204" pitchFamily="18" charset="0"/>
                                </a:rPr>
                                <m:t>𝑏𝑜𝑥</m:t>
                              </m:r>
                            </m:e>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𝜔</m:t>
                                  </m:r>
                                </m:e>
                                <m:sub>
                                  <m:r>
                                    <a:rPr lang="en-US" sz="2400" i="1" dirty="0">
                                      <a:latin typeface="Cambria Math" panose="02040503050406030204" pitchFamily="18" charset="0"/>
                                    </a:rPr>
                                    <m:t>𝑧</m:t>
                                  </m:r>
                                </m:sub>
                              </m:sSub>
                              <m:r>
                                <a:rPr lang="en-US" sz="2400" b="0" i="1" dirty="0" smtClean="0">
                                  <a:latin typeface="Cambria Math" panose="02040503050406030204" pitchFamily="18" charset="0"/>
                                </a:rPr>
                                <m:t>&gt;0</m:t>
                              </m:r>
                            </m:e>
                          </m:eqArr>
                        </m:sub>
                        <m:sup/>
                        <m:e>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𝜔</m:t>
                              </m:r>
                            </m:e>
                            <m:sub>
                              <m:r>
                                <a:rPr lang="en-US" sz="2400" i="1" dirty="0">
                                  <a:latin typeface="Cambria Math" panose="02040503050406030204" pitchFamily="18" charset="0"/>
                                </a:rPr>
                                <m:t>𝑧</m:t>
                              </m:r>
                            </m:sub>
                          </m:sSub>
                          <m:r>
                            <a:rPr lang="en-US" sz="2400" i="0" dirty="0">
                              <a:latin typeface="Cambria Math" panose="02040503050406030204" pitchFamily="18" charset="0"/>
                            </a:rPr>
                            <m:t>ⅆ</m:t>
                          </m:r>
                          <m:r>
                            <a:rPr lang="en-US" sz="2400" i="1" dirty="0">
                              <a:latin typeface="Cambria Math" panose="02040503050406030204" pitchFamily="18" charset="0"/>
                            </a:rPr>
                            <m:t>𝑥</m:t>
                          </m:r>
                          <m:r>
                            <a:rPr lang="en-US" sz="2400" i="0" dirty="0">
                              <a:latin typeface="Cambria Math" panose="02040503050406030204" pitchFamily="18" charset="0"/>
                            </a:rPr>
                            <m:t>ⅆ</m:t>
                          </m:r>
                          <m:r>
                            <a:rPr lang="en-US" sz="2400" i="1" dirty="0">
                              <a:latin typeface="Cambria Math" panose="02040503050406030204" pitchFamily="18" charset="0"/>
                            </a:rPr>
                            <m:t>𝑦</m:t>
                          </m:r>
                        </m:e>
                      </m:nary>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527632" y="1852673"/>
                <a:ext cx="2517167" cy="1213409"/>
              </a:xfrm>
              <a:prstGeom prst="rect">
                <a:avLst/>
              </a:prstGeom>
              <a:blipFill>
                <a:blip r:embed="rId5"/>
                <a:stretch>
                  <a:fillRect l="-20101" t="-124742" b="-15257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9159231" y="6356350"/>
            <a:ext cx="2743200" cy="365125"/>
          </a:xfrm>
        </p:spPr>
        <p:txBody>
          <a:bodyPr/>
          <a:lstStyle/>
          <a:p>
            <a:fld id="{15530B12-77AA-4F8A-BB96-7B022F2BE984}" type="slidenum">
              <a:rPr lang="en-US" smtClean="0"/>
              <a:t>25</a:t>
            </a:fld>
            <a:endParaRPr lang="en-US"/>
          </a:p>
        </p:txBody>
      </p:sp>
      <p:sp>
        <p:nvSpPr>
          <p:cNvPr id="40" name="TextBox 39">
            <a:extLst>
              <a:ext uri="{FF2B5EF4-FFF2-40B4-BE49-F238E27FC236}">
                <a16:creationId xmlns:a16="http://schemas.microsoft.com/office/drawing/2014/main" id="{9BD1372C-E71B-154D-AC95-B3FF2191E1EC}"/>
              </a:ext>
            </a:extLst>
          </p:cNvPr>
          <p:cNvSpPr txBox="1"/>
          <p:nvPr/>
        </p:nvSpPr>
        <p:spPr>
          <a:xfrm>
            <a:off x="725978" y="48727"/>
            <a:ext cx="10740044" cy="707886"/>
          </a:xfrm>
          <a:prstGeom prst="rect">
            <a:avLst/>
          </a:prstGeom>
          <a:noFill/>
        </p:spPr>
        <p:txBody>
          <a:bodyPr wrap="square" rtlCol="0">
            <a:spAutoFit/>
          </a:bodyPr>
          <a:lstStyle/>
          <a:p>
            <a:pPr algn="ctr"/>
            <a:r>
              <a:rPr lang="en-US" sz="4000" dirty="0">
                <a:solidFill>
                  <a:schemeClr val="accent1">
                    <a:lumMod val="75000"/>
                  </a:schemeClr>
                </a:solidFill>
              </a:rPr>
              <a:t>Total circulation in chordwise (const.-span) planes</a:t>
            </a:r>
          </a:p>
        </p:txBody>
      </p:sp>
      <p:grpSp>
        <p:nvGrpSpPr>
          <p:cNvPr id="11" name="Group 10">
            <a:extLst>
              <a:ext uri="{FF2B5EF4-FFF2-40B4-BE49-F238E27FC236}">
                <a16:creationId xmlns:a16="http://schemas.microsoft.com/office/drawing/2014/main" id="{0192644A-42C1-EE4C-8EC1-3888D0739369}"/>
              </a:ext>
            </a:extLst>
          </p:cNvPr>
          <p:cNvGrpSpPr/>
          <p:nvPr/>
        </p:nvGrpSpPr>
        <p:grpSpPr>
          <a:xfrm>
            <a:off x="7149767" y="810634"/>
            <a:ext cx="2180869" cy="2030423"/>
            <a:chOff x="5854367" y="810634"/>
            <a:chExt cx="2180869" cy="2030423"/>
          </a:xfrm>
        </p:grpSpPr>
        <p:cxnSp>
          <p:nvCxnSpPr>
            <p:cNvPr id="28" name="Straight Arrow Connector 27">
              <a:extLst>
                <a:ext uri="{FF2B5EF4-FFF2-40B4-BE49-F238E27FC236}">
                  <a16:creationId xmlns:a16="http://schemas.microsoft.com/office/drawing/2014/main" id="{D4C0F420-C62D-264D-BFD5-2B4BF9BE8D1B}"/>
                </a:ext>
              </a:extLst>
            </p:cNvPr>
            <p:cNvCxnSpPr/>
            <p:nvPr/>
          </p:nvCxnSpPr>
          <p:spPr>
            <a:xfrm>
              <a:off x="5998143" y="1535936"/>
              <a:ext cx="16934" cy="1247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93FB757-CF79-B947-AAE9-A42D60CD1EE8}"/>
                </a:ext>
              </a:extLst>
            </p:cNvPr>
            <p:cNvSpPr/>
            <p:nvPr/>
          </p:nvSpPr>
          <p:spPr>
            <a:xfrm rot="5400000">
              <a:off x="6357718" y="1006250"/>
              <a:ext cx="397819" cy="179291"/>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802964A-D610-6444-92D8-722876143749}"/>
                </a:ext>
              </a:extLst>
            </p:cNvPr>
            <p:cNvSpPr/>
            <p:nvPr/>
          </p:nvSpPr>
          <p:spPr>
            <a:xfrm>
              <a:off x="6231039" y="1306313"/>
              <a:ext cx="628102" cy="14993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B8BC6B-42E8-A845-BD34-35E93DC83803}"/>
                </a:ext>
              </a:extLst>
            </p:cNvPr>
            <p:cNvSpPr/>
            <p:nvPr/>
          </p:nvSpPr>
          <p:spPr>
            <a:xfrm>
              <a:off x="6220722" y="2761678"/>
              <a:ext cx="66596" cy="7937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D900D48-43B0-2F42-9DC6-3F7303C2F9B3}"/>
                </a:ext>
              </a:extLst>
            </p:cNvPr>
            <p:cNvSpPr/>
            <p:nvPr/>
          </p:nvSpPr>
          <p:spPr>
            <a:xfrm rot="5400000">
              <a:off x="6479351" y="780350"/>
              <a:ext cx="152830" cy="213398"/>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1AC9C4B-452C-5942-ACA3-6C246F94EFE1}"/>
                </a:ext>
              </a:extLst>
            </p:cNvPr>
            <p:cNvCxnSpPr>
              <a:cxnSpLocks/>
            </p:cNvCxnSpPr>
            <p:nvPr/>
          </p:nvCxnSpPr>
          <p:spPr>
            <a:xfrm>
              <a:off x="6158853" y="2410924"/>
              <a:ext cx="90611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DC03DA5A-5815-8B49-B0EC-66A136A16F76}"/>
                </a:ext>
              </a:extLst>
            </p:cNvPr>
            <p:cNvSpPr txBox="1"/>
            <p:nvPr/>
          </p:nvSpPr>
          <p:spPr>
            <a:xfrm>
              <a:off x="7099872" y="2230603"/>
              <a:ext cx="797824" cy="329225"/>
            </a:xfrm>
            <a:prstGeom prst="rect">
              <a:avLst/>
            </a:prstGeom>
            <a:noFill/>
          </p:spPr>
          <p:txBody>
            <a:bodyPr wrap="square" rtlCol="0">
              <a:spAutoFit/>
            </a:bodyPr>
            <a:lstStyle/>
            <a:p>
              <a:r>
                <a:rPr lang="en-US" dirty="0">
                  <a:solidFill>
                    <a:schemeClr val="accent1"/>
                  </a:solidFill>
                </a:rPr>
                <a:t>0.75b</a:t>
              </a:r>
            </a:p>
          </p:txBody>
        </p:sp>
        <p:sp>
          <p:nvSpPr>
            <p:cNvPr id="44" name="TextBox 43">
              <a:extLst>
                <a:ext uri="{FF2B5EF4-FFF2-40B4-BE49-F238E27FC236}">
                  <a16:creationId xmlns:a16="http://schemas.microsoft.com/office/drawing/2014/main" id="{EBF006E9-0545-324E-9CE3-1B46BF74E26D}"/>
                </a:ext>
              </a:extLst>
            </p:cNvPr>
            <p:cNvSpPr txBox="1"/>
            <p:nvPr/>
          </p:nvSpPr>
          <p:spPr>
            <a:xfrm>
              <a:off x="6962331" y="1686671"/>
              <a:ext cx="1072905" cy="369332"/>
            </a:xfrm>
            <a:prstGeom prst="rect">
              <a:avLst/>
            </a:prstGeom>
            <a:noFill/>
          </p:spPr>
          <p:txBody>
            <a:bodyPr wrap="square" rtlCol="0">
              <a:spAutoFit/>
            </a:bodyPr>
            <a:lstStyle/>
            <a:p>
              <a:r>
                <a:rPr lang="en-US" dirty="0"/>
                <a:t>b = span</a:t>
              </a:r>
            </a:p>
          </p:txBody>
        </p:sp>
        <p:cxnSp>
          <p:nvCxnSpPr>
            <p:cNvPr id="45" name="Straight Connector 44">
              <a:extLst>
                <a:ext uri="{FF2B5EF4-FFF2-40B4-BE49-F238E27FC236}">
                  <a16:creationId xmlns:a16="http://schemas.microsoft.com/office/drawing/2014/main" id="{56F4A473-FAFD-674B-99B7-C69D52CA9ED6}"/>
                </a:ext>
              </a:extLst>
            </p:cNvPr>
            <p:cNvCxnSpPr/>
            <p:nvPr/>
          </p:nvCxnSpPr>
          <p:spPr>
            <a:xfrm flipV="1">
              <a:off x="5854367" y="1515516"/>
              <a:ext cx="1413810" cy="14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456820-9E46-8244-AE44-CBCA27C54F8F}"/>
                </a:ext>
              </a:extLst>
            </p:cNvPr>
            <p:cNvCxnSpPr/>
            <p:nvPr/>
          </p:nvCxnSpPr>
          <p:spPr>
            <a:xfrm>
              <a:off x="5857245" y="2794091"/>
              <a:ext cx="333305" cy="169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556A157-248D-B64C-AAE1-39AD94854B40}"/>
                </a:ext>
              </a:extLst>
            </p:cNvPr>
            <p:cNvSpPr txBox="1"/>
            <p:nvPr/>
          </p:nvSpPr>
          <p:spPr>
            <a:xfrm>
              <a:off x="5885553" y="1993009"/>
              <a:ext cx="276561" cy="306659"/>
            </a:xfrm>
            <a:prstGeom prst="rect">
              <a:avLst/>
            </a:prstGeom>
            <a:solidFill>
              <a:schemeClr val="bg1"/>
            </a:solidFill>
          </p:spPr>
          <p:txBody>
            <a:bodyPr wrap="square" rtlCol="0">
              <a:spAutoFit/>
            </a:bodyPr>
            <a:lstStyle/>
            <a:p>
              <a:r>
                <a:rPr lang="en-US" dirty="0"/>
                <a:t>b</a:t>
              </a:r>
            </a:p>
          </p:txBody>
        </p:sp>
      </p:grpSp>
      <p:pic>
        <p:nvPicPr>
          <p:cNvPr id="10" name="Picture 9" descr="Chart, line chart&#10;&#10;Description automatically generated">
            <a:extLst>
              <a:ext uri="{FF2B5EF4-FFF2-40B4-BE49-F238E27FC236}">
                <a16:creationId xmlns:a16="http://schemas.microsoft.com/office/drawing/2014/main" id="{053B1398-AA51-B94D-9AAF-60CFD4C347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7696" y="3384442"/>
            <a:ext cx="4078041" cy="3058531"/>
          </a:xfrm>
          <a:prstGeom prst="rect">
            <a:avLst/>
          </a:prstGeom>
        </p:spPr>
      </p:pic>
      <p:sp>
        <p:nvSpPr>
          <p:cNvPr id="6" name="TextBox 5">
            <a:extLst>
              <a:ext uri="{FF2B5EF4-FFF2-40B4-BE49-F238E27FC236}">
                <a16:creationId xmlns:a16="http://schemas.microsoft.com/office/drawing/2014/main" id="{22AAFD67-332D-184A-936E-8C62DBA5073C}"/>
              </a:ext>
            </a:extLst>
          </p:cNvPr>
          <p:cNvSpPr txBox="1"/>
          <p:nvPr/>
        </p:nvSpPr>
        <p:spPr>
          <a:xfrm>
            <a:off x="5829950" y="3011882"/>
            <a:ext cx="3283078" cy="461665"/>
          </a:xfrm>
          <a:prstGeom prst="rect">
            <a:avLst/>
          </a:prstGeom>
          <a:noFill/>
        </p:spPr>
        <p:txBody>
          <a:bodyPr wrap="none" rtlCol="0">
            <a:spAutoFit/>
          </a:bodyPr>
          <a:lstStyle/>
          <a:p>
            <a:r>
              <a:rPr lang="en-US" sz="2400" dirty="0"/>
              <a:t>Rectangular step-up gust</a:t>
            </a:r>
          </a:p>
        </p:txBody>
      </p:sp>
      <p:pic>
        <p:nvPicPr>
          <p:cNvPr id="4" name="Picture 3">
            <a:extLst>
              <a:ext uri="{FF2B5EF4-FFF2-40B4-BE49-F238E27FC236}">
                <a16:creationId xmlns:a16="http://schemas.microsoft.com/office/drawing/2014/main" id="{CA772A52-7191-45A4-80AE-0CA5C72CC5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20" y="3723905"/>
            <a:ext cx="7448598" cy="2991800"/>
          </a:xfrm>
          <a:prstGeom prst="rect">
            <a:avLst/>
          </a:prstGeom>
        </p:spPr>
      </p:pic>
    </p:spTree>
    <p:extLst>
      <p:ext uri="{BB962C8B-B14F-4D97-AF65-F5344CB8AC3E}">
        <p14:creationId xmlns:p14="http://schemas.microsoft.com/office/powerpoint/2010/main" val="1247583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 line chart&#10;&#10;Description automatically generated">
            <a:extLst>
              <a:ext uri="{FF2B5EF4-FFF2-40B4-BE49-F238E27FC236}">
                <a16:creationId xmlns:a16="http://schemas.microsoft.com/office/drawing/2014/main" id="{E800B319-B52E-0C47-8F7D-8E18B015D7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196" y="637497"/>
            <a:ext cx="4255081" cy="3191311"/>
          </a:xfrm>
          <a:prstGeom prst="rect">
            <a:avLst/>
          </a:prstGeom>
        </p:spPr>
      </p:pic>
      <p:pic>
        <p:nvPicPr>
          <p:cNvPr id="9" name="Picture 8">
            <a:extLst>
              <a:ext uri="{FF2B5EF4-FFF2-40B4-BE49-F238E27FC236}">
                <a16:creationId xmlns:a16="http://schemas.microsoft.com/office/drawing/2014/main" id="{4ACC4FDE-A084-AF46-BC24-9B90CC3D55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9821" y="3662779"/>
            <a:ext cx="4251960" cy="3042764"/>
          </a:xfrm>
          <a:prstGeom prst="rect">
            <a:avLst/>
          </a:prstGeom>
        </p:spPr>
      </p:pic>
      <p:pic>
        <p:nvPicPr>
          <p:cNvPr id="46" name="Picture 45" descr="Chart, line chart&#10;&#10;Description automatically generated">
            <a:extLst>
              <a:ext uri="{FF2B5EF4-FFF2-40B4-BE49-F238E27FC236}">
                <a16:creationId xmlns:a16="http://schemas.microsoft.com/office/drawing/2014/main" id="{B1893715-6801-DD44-AFAB-22B8C93355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67322" y="637497"/>
            <a:ext cx="4251960" cy="3188971"/>
          </a:xfrm>
          <a:prstGeom prst="rect">
            <a:avLst/>
          </a:prstGeom>
        </p:spPr>
      </p:pic>
      <p:pic>
        <p:nvPicPr>
          <p:cNvPr id="20" name="Picture 19">
            <a:extLst>
              <a:ext uri="{FF2B5EF4-FFF2-40B4-BE49-F238E27FC236}">
                <a16:creationId xmlns:a16="http://schemas.microsoft.com/office/drawing/2014/main" id="{533CCB61-6FAD-2940-A563-59E8DD5D80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67322" y="3662779"/>
            <a:ext cx="4251960" cy="3047952"/>
          </a:xfrm>
          <a:prstGeom prst="rect">
            <a:avLst/>
          </a:prstGeom>
        </p:spPr>
      </p:pic>
      <p:cxnSp>
        <p:nvCxnSpPr>
          <p:cNvPr id="41" name="Straight Arrow Connector 40"/>
          <p:cNvCxnSpPr/>
          <p:nvPr/>
        </p:nvCxnSpPr>
        <p:spPr>
          <a:xfrm>
            <a:off x="9176657" y="1524000"/>
            <a:ext cx="21772" cy="1502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9101050" y="6492875"/>
            <a:ext cx="2743200" cy="365125"/>
          </a:xfrm>
        </p:spPr>
        <p:txBody>
          <a:bodyPr/>
          <a:lstStyle/>
          <a:p>
            <a:fld id="{15530B12-77AA-4F8A-BB96-7B022F2BE984}" type="slidenum">
              <a:rPr lang="en-US" smtClean="0"/>
              <a:t>26</a:t>
            </a:fld>
            <a:endParaRPr lang="en-US"/>
          </a:p>
        </p:txBody>
      </p:sp>
      <p:grpSp>
        <p:nvGrpSpPr>
          <p:cNvPr id="15" name="Group 14"/>
          <p:cNvGrpSpPr>
            <a:grpSpLocks noChangeAspect="1"/>
          </p:cNvGrpSpPr>
          <p:nvPr/>
        </p:nvGrpSpPr>
        <p:grpSpPr>
          <a:xfrm>
            <a:off x="8674249" y="3870244"/>
            <a:ext cx="3394295" cy="2620073"/>
            <a:chOff x="115395" y="640906"/>
            <a:chExt cx="4389120" cy="3291840"/>
          </a:xfrm>
        </p:grpSpPr>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169622" y="947651"/>
              <a:ext cx="1878677" cy="997527"/>
            </a:xfrm>
            <a:prstGeom prst="rect">
              <a:avLst/>
            </a:prstGeom>
          </p:spPr>
        </p:pic>
      </p:grpSp>
      <p:sp>
        <p:nvSpPr>
          <p:cNvPr id="18" name="Rectangle 17">
            <a:extLst>
              <a:ext uri="{FF2B5EF4-FFF2-40B4-BE49-F238E27FC236}">
                <a16:creationId xmlns:a16="http://schemas.microsoft.com/office/drawing/2014/main" id="{C20BEB66-6004-41D5-9817-5039F042B335}"/>
              </a:ext>
            </a:extLst>
          </p:cNvPr>
          <p:cNvSpPr/>
          <p:nvPr/>
        </p:nvSpPr>
        <p:spPr>
          <a:xfrm>
            <a:off x="1611531" y="63629"/>
            <a:ext cx="6210996" cy="646331"/>
          </a:xfrm>
          <a:prstGeom prst="rect">
            <a:avLst/>
          </a:prstGeom>
          <a:solidFill>
            <a:schemeClr val="bg1"/>
          </a:solidFill>
        </p:spPr>
        <p:txBody>
          <a:bodyPr wrap="none">
            <a:spAutoFit/>
          </a:bodyPr>
          <a:lstStyle/>
          <a:p>
            <a:pPr lvl="0"/>
            <a:r>
              <a:rPr lang="en-US" sz="3600" dirty="0">
                <a:solidFill>
                  <a:srgbClr val="5B9BD5">
                    <a:lumMod val="75000"/>
                  </a:srgbClr>
                </a:solidFill>
              </a:rPr>
              <a:t>Total circulation for step-up gust</a:t>
            </a:r>
          </a:p>
        </p:txBody>
      </p:sp>
      <p:grpSp>
        <p:nvGrpSpPr>
          <p:cNvPr id="3" name="Group 2"/>
          <p:cNvGrpSpPr/>
          <p:nvPr/>
        </p:nvGrpSpPr>
        <p:grpSpPr>
          <a:xfrm>
            <a:off x="8742464" y="337458"/>
            <a:ext cx="1541161" cy="3580838"/>
            <a:chOff x="8742464" y="337458"/>
            <a:chExt cx="1541161" cy="3580838"/>
          </a:xfrm>
        </p:grpSpPr>
        <p:sp>
          <p:nvSpPr>
            <p:cNvPr id="23" name="Rectangle 22">
              <a:extLst>
                <a:ext uri="{FF2B5EF4-FFF2-40B4-BE49-F238E27FC236}">
                  <a16:creationId xmlns:a16="http://schemas.microsoft.com/office/drawing/2014/main" id="{BC2E6535-75DA-7149-BD70-6E22DBFE086E}"/>
                </a:ext>
              </a:extLst>
            </p:cNvPr>
            <p:cNvSpPr/>
            <p:nvPr/>
          </p:nvSpPr>
          <p:spPr>
            <a:xfrm rot="5400000">
              <a:off x="9424700" y="692190"/>
              <a:ext cx="896128" cy="186663"/>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7CF3244-0DFF-C449-AD1B-CF87465EFD9B}"/>
                </a:ext>
              </a:extLst>
            </p:cNvPr>
            <p:cNvGrpSpPr/>
            <p:nvPr/>
          </p:nvGrpSpPr>
          <p:grpSpPr>
            <a:xfrm>
              <a:off x="8742464" y="1247448"/>
              <a:ext cx="1541161" cy="2670848"/>
              <a:chOff x="6209658" y="2662881"/>
              <a:chExt cx="1481309" cy="2299118"/>
            </a:xfrm>
          </p:grpSpPr>
          <p:sp>
            <p:nvSpPr>
              <p:cNvPr id="28" name="Rectangle 27">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e 2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0152EEB-582D-BE4F-A83C-2BBEB79507FC}"/>
                </a:ext>
              </a:extLst>
            </p:cNvPr>
            <p:cNvSpPr/>
            <p:nvPr/>
          </p:nvSpPr>
          <p:spPr>
            <a:xfrm rot="5400000">
              <a:off x="9780731" y="298935"/>
              <a:ext cx="184065" cy="274361"/>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p:cNvCxnSpPr/>
          <p:nvPr/>
        </p:nvCxnSpPr>
        <p:spPr>
          <a:xfrm flipV="1">
            <a:off x="9296400" y="2318657"/>
            <a:ext cx="1251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296400" y="2577811"/>
            <a:ext cx="1251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300046" y="2836965"/>
            <a:ext cx="1251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296400" y="3166510"/>
            <a:ext cx="125185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592332" y="2050244"/>
            <a:ext cx="772211" cy="369332"/>
          </a:xfrm>
          <a:prstGeom prst="rect">
            <a:avLst/>
          </a:prstGeom>
          <a:noFill/>
        </p:spPr>
        <p:txBody>
          <a:bodyPr wrap="square" rtlCol="0">
            <a:spAutoFit/>
          </a:bodyPr>
          <a:lstStyle/>
          <a:p>
            <a:r>
              <a:rPr lang="en-US" dirty="0">
                <a:solidFill>
                  <a:schemeClr val="accent1"/>
                </a:solidFill>
              </a:rPr>
              <a:t>0.65b</a:t>
            </a:r>
          </a:p>
        </p:txBody>
      </p:sp>
      <p:sp>
        <p:nvSpPr>
          <p:cNvPr id="34" name="TextBox 33"/>
          <p:cNvSpPr txBox="1"/>
          <p:nvPr/>
        </p:nvSpPr>
        <p:spPr>
          <a:xfrm>
            <a:off x="10593128" y="2360639"/>
            <a:ext cx="772211" cy="369332"/>
          </a:xfrm>
          <a:prstGeom prst="rect">
            <a:avLst/>
          </a:prstGeom>
          <a:noFill/>
        </p:spPr>
        <p:txBody>
          <a:bodyPr wrap="square" rtlCol="0">
            <a:spAutoFit/>
          </a:bodyPr>
          <a:lstStyle/>
          <a:p>
            <a:r>
              <a:rPr lang="en-US" dirty="0">
                <a:solidFill>
                  <a:schemeClr val="accent1"/>
                </a:solidFill>
              </a:rPr>
              <a:t>0.75b</a:t>
            </a:r>
          </a:p>
        </p:txBody>
      </p:sp>
      <p:sp>
        <p:nvSpPr>
          <p:cNvPr id="35" name="TextBox 34"/>
          <p:cNvSpPr txBox="1"/>
          <p:nvPr/>
        </p:nvSpPr>
        <p:spPr>
          <a:xfrm>
            <a:off x="10604455" y="2652299"/>
            <a:ext cx="772211" cy="369332"/>
          </a:xfrm>
          <a:prstGeom prst="rect">
            <a:avLst/>
          </a:prstGeom>
          <a:noFill/>
        </p:spPr>
        <p:txBody>
          <a:bodyPr wrap="square" rtlCol="0">
            <a:spAutoFit/>
          </a:bodyPr>
          <a:lstStyle/>
          <a:p>
            <a:r>
              <a:rPr lang="en-US" dirty="0">
                <a:solidFill>
                  <a:schemeClr val="accent1"/>
                </a:solidFill>
              </a:rPr>
              <a:t>0.90b</a:t>
            </a:r>
          </a:p>
        </p:txBody>
      </p:sp>
      <p:sp>
        <p:nvSpPr>
          <p:cNvPr id="36" name="TextBox 35"/>
          <p:cNvSpPr txBox="1"/>
          <p:nvPr/>
        </p:nvSpPr>
        <p:spPr>
          <a:xfrm>
            <a:off x="10598871" y="2967328"/>
            <a:ext cx="772211" cy="369332"/>
          </a:xfrm>
          <a:prstGeom prst="rect">
            <a:avLst/>
          </a:prstGeom>
          <a:noFill/>
        </p:spPr>
        <p:txBody>
          <a:bodyPr wrap="square" rtlCol="0">
            <a:spAutoFit/>
          </a:bodyPr>
          <a:lstStyle/>
          <a:p>
            <a:r>
              <a:rPr lang="en-US" dirty="0">
                <a:solidFill>
                  <a:schemeClr val="accent1"/>
                </a:solidFill>
              </a:rPr>
              <a:t>1.05b</a:t>
            </a:r>
          </a:p>
        </p:txBody>
      </p:sp>
      <p:sp>
        <p:nvSpPr>
          <p:cNvPr id="7" name="TextBox 6"/>
          <p:cNvSpPr txBox="1"/>
          <p:nvPr/>
        </p:nvSpPr>
        <p:spPr>
          <a:xfrm>
            <a:off x="10550839" y="3331907"/>
            <a:ext cx="1183570" cy="369332"/>
          </a:xfrm>
          <a:prstGeom prst="rect">
            <a:avLst/>
          </a:prstGeom>
          <a:noFill/>
        </p:spPr>
        <p:txBody>
          <a:bodyPr wrap="square" rtlCol="0">
            <a:spAutoFit/>
          </a:bodyPr>
          <a:lstStyle/>
          <a:p>
            <a:r>
              <a:rPr lang="en-US" dirty="0"/>
              <a:t>b = span</a:t>
            </a:r>
          </a:p>
        </p:txBody>
      </p:sp>
      <p:cxnSp>
        <p:nvCxnSpPr>
          <p:cNvPr id="37" name="Straight Connector 36"/>
          <p:cNvCxnSpPr/>
          <p:nvPr/>
        </p:nvCxnSpPr>
        <p:spPr>
          <a:xfrm flipV="1">
            <a:off x="8991807" y="1507719"/>
            <a:ext cx="181770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995508" y="3039289"/>
            <a:ext cx="428524" cy="20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031902" y="2074486"/>
            <a:ext cx="355569" cy="369332"/>
          </a:xfrm>
          <a:prstGeom prst="rect">
            <a:avLst/>
          </a:prstGeom>
          <a:solidFill>
            <a:schemeClr val="bg1"/>
          </a:solidFill>
        </p:spPr>
        <p:txBody>
          <a:bodyPr wrap="square" rtlCol="0">
            <a:spAutoFit/>
          </a:bodyPr>
          <a:lstStyle/>
          <a:p>
            <a:r>
              <a:rPr lang="en-US" dirty="0"/>
              <a:t>b</a:t>
            </a:r>
          </a:p>
        </p:txBody>
      </p:sp>
      <p:sp>
        <p:nvSpPr>
          <p:cNvPr id="4" name="TextBox 3">
            <a:extLst>
              <a:ext uri="{FF2B5EF4-FFF2-40B4-BE49-F238E27FC236}">
                <a16:creationId xmlns:a16="http://schemas.microsoft.com/office/drawing/2014/main" id="{EEE29186-521D-4792-9C35-5B0D7591D107}"/>
              </a:ext>
            </a:extLst>
          </p:cNvPr>
          <p:cNvSpPr txBox="1"/>
          <p:nvPr/>
        </p:nvSpPr>
        <p:spPr>
          <a:xfrm>
            <a:off x="2351410" y="2947892"/>
            <a:ext cx="1101436" cy="369332"/>
          </a:xfrm>
          <a:prstGeom prst="rect">
            <a:avLst/>
          </a:prstGeom>
          <a:noFill/>
        </p:spPr>
        <p:txBody>
          <a:bodyPr wrap="square" rtlCol="0">
            <a:spAutoFit/>
          </a:bodyPr>
          <a:lstStyle/>
          <a:p>
            <a:pPr algn="ctr"/>
            <a:r>
              <a:rPr lang="en-US" dirty="0">
                <a:solidFill>
                  <a:schemeClr val="accent1"/>
                </a:solidFill>
              </a:rPr>
              <a:t>65% span</a:t>
            </a:r>
          </a:p>
        </p:txBody>
      </p:sp>
      <p:sp>
        <p:nvSpPr>
          <p:cNvPr id="40" name="TextBox 39">
            <a:extLst>
              <a:ext uri="{FF2B5EF4-FFF2-40B4-BE49-F238E27FC236}">
                <a16:creationId xmlns:a16="http://schemas.microsoft.com/office/drawing/2014/main" id="{5B0B5DF0-6986-4B78-8CEE-34FC03E054DC}"/>
              </a:ext>
            </a:extLst>
          </p:cNvPr>
          <p:cNvSpPr txBox="1"/>
          <p:nvPr/>
        </p:nvSpPr>
        <p:spPr>
          <a:xfrm>
            <a:off x="6144500" y="3802691"/>
            <a:ext cx="1233054" cy="369332"/>
          </a:xfrm>
          <a:prstGeom prst="rect">
            <a:avLst/>
          </a:prstGeom>
          <a:noFill/>
        </p:spPr>
        <p:txBody>
          <a:bodyPr wrap="square" rtlCol="0">
            <a:spAutoFit/>
          </a:bodyPr>
          <a:lstStyle/>
          <a:p>
            <a:pPr algn="ctr"/>
            <a:r>
              <a:rPr lang="en-US" dirty="0">
                <a:solidFill>
                  <a:schemeClr val="accent1"/>
                </a:solidFill>
              </a:rPr>
              <a:t>105% span</a:t>
            </a:r>
          </a:p>
        </p:txBody>
      </p:sp>
      <p:sp>
        <p:nvSpPr>
          <p:cNvPr id="43" name="TextBox 42">
            <a:extLst>
              <a:ext uri="{FF2B5EF4-FFF2-40B4-BE49-F238E27FC236}">
                <a16:creationId xmlns:a16="http://schemas.microsoft.com/office/drawing/2014/main" id="{49B6E88E-2D7C-4AC9-8056-CDEC5C412C57}"/>
              </a:ext>
            </a:extLst>
          </p:cNvPr>
          <p:cNvSpPr txBox="1"/>
          <p:nvPr/>
        </p:nvSpPr>
        <p:spPr>
          <a:xfrm>
            <a:off x="6210309" y="2947892"/>
            <a:ext cx="1101436" cy="369332"/>
          </a:xfrm>
          <a:prstGeom prst="rect">
            <a:avLst/>
          </a:prstGeom>
          <a:noFill/>
        </p:spPr>
        <p:txBody>
          <a:bodyPr wrap="square" rtlCol="0">
            <a:spAutoFit/>
          </a:bodyPr>
          <a:lstStyle/>
          <a:p>
            <a:r>
              <a:rPr lang="en-US" dirty="0">
                <a:solidFill>
                  <a:schemeClr val="accent1"/>
                </a:solidFill>
              </a:rPr>
              <a:t>75% span</a:t>
            </a:r>
          </a:p>
        </p:txBody>
      </p:sp>
      <p:sp>
        <p:nvSpPr>
          <p:cNvPr id="44" name="TextBox 43">
            <a:extLst>
              <a:ext uri="{FF2B5EF4-FFF2-40B4-BE49-F238E27FC236}">
                <a16:creationId xmlns:a16="http://schemas.microsoft.com/office/drawing/2014/main" id="{99662E59-EE03-419C-9915-DAF89D0E46F2}"/>
              </a:ext>
            </a:extLst>
          </p:cNvPr>
          <p:cNvSpPr txBox="1"/>
          <p:nvPr/>
        </p:nvSpPr>
        <p:spPr>
          <a:xfrm>
            <a:off x="2351410" y="5836671"/>
            <a:ext cx="1101436" cy="369332"/>
          </a:xfrm>
          <a:prstGeom prst="rect">
            <a:avLst/>
          </a:prstGeom>
          <a:noFill/>
        </p:spPr>
        <p:txBody>
          <a:bodyPr wrap="square" rtlCol="0">
            <a:spAutoFit/>
          </a:bodyPr>
          <a:lstStyle/>
          <a:p>
            <a:pPr algn="ctr"/>
            <a:r>
              <a:rPr lang="en-US" dirty="0">
                <a:solidFill>
                  <a:schemeClr val="accent1"/>
                </a:solidFill>
              </a:rPr>
              <a:t>90% span</a:t>
            </a:r>
          </a:p>
        </p:txBody>
      </p:sp>
    </p:spTree>
    <p:extLst>
      <p:ext uri="{BB962C8B-B14F-4D97-AF65-F5344CB8AC3E}">
        <p14:creationId xmlns:p14="http://schemas.microsoft.com/office/powerpoint/2010/main" val="2480858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22756" y="708961"/>
            <a:ext cx="11792070" cy="6149039"/>
            <a:chOff x="422756" y="708961"/>
            <a:chExt cx="11792070" cy="6149039"/>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13898"/>
            <a:stretch/>
          </p:blipFill>
          <p:spPr>
            <a:xfrm>
              <a:off x="427948" y="708961"/>
              <a:ext cx="4389120" cy="283433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756" y="3562550"/>
              <a:ext cx="4389120" cy="3291840"/>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1103"/>
            <a:stretch/>
          </p:blipFill>
          <p:spPr>
            <a:xfrm>
              <a:off x="4577674" y="3566160"/>
              <a:ext cx="3901806" cy="3291840"/>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11464"/>
            <a:stretch/>
          </p:blipFill>
          <p:spPr>
            <a:xfrm>
              <a:off x="8328860" y="3566160"/>
              <a:ext cx="3885966" cy="3291840"/>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2783" b="15360"/>
            <a:stretch/>
          </p:blipFill>
          <p:spPr>
            <a:xfrm>
              <a:off x="4662331" y="713643"/>
              <a:ext cx="3828047" cy="2786213"/>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12564" b="15067"/>
            <a:stretch/>
          </p:blipFill>
          <p:spPr>
            <a:xfrm>
              <a:off x="8377153" y="708961"/>
              <a:ext cx="3837673" cy="2795838"/>
            </a:xfrm>
            <a:prstGeom prst="rect">
              <a:avLst/>
            </a:prstGeom>
          </p:spPr>
        </p:pic>
      </p:grpSp>
      <p:grpSp>
        <p:nvGrpSpPr>
          <p:cNvPr id="46" name="Group 45"/>
          <p:cNvGrpSpPr/>
          <p:nvPr/>
        </p:nvGrpSpPr>
        <p:grpSpPr>
          <a:xfrm>
            <a:off x="422756" y="707154"/>
            <a:ext cx="11798842" cy="6155837"/>
            <a:chOff x="422756" y="707154"/>
            <a:chExt cx="11798842" cy="6155837"/>
          </a:xfrm>
        </p:grpSpPr>
        <p:pic>
          <p:nvPicPr>
            <p:cNvPr id="56" name="Picture 55"/>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22756" y="707158"/>
              <a:ext cx="4389120" cy="2824714"/>
            </a:xfrm>
            <a:prstGeom prst="rect">
              <a:avLst/>
            </a:prstGeom>
          </p:spPr>
        </p:pic>
        <p:pic>
          <p:nvPicPr>
            <p:cNvPr id="58" name="Picture 57"/>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0490" y="712845"/>
              <a:ext cx="3895424" cy="2815089"/>
            </a:xfrm>
            <a:prstGeom prst="rect">
              <a:avLst/>
            </a:prstGeom>
          </p:spPr>
        </p:pic>
        <p:pic>
          <p:nvPicPr>
            <p:cNvPr id="59" name="Picture 58"/>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318541" y="707154"/>
              <a:ext cx="3903057" cy="2788920"/>
            </a:xfrm>
            <a:prstGeom prst="rect">
              <a:avLst/>
            </a:prstGeom>
          </p:spPr>
        </p:pic>
        <p:pic>
          <p:nvPicPr>
            <p:cNvPr id="23" name="Picture 2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2756" y="3562550"/>
              <a:ext cx="4389120" cy="3291840"/>
            </a:xfrm>
            <a:prstGeom prst="rect">
              <a:avLst/>
            </a:prstGeom>
          </p:spPr>
        </p:pic>
        <p:pic>
          <p:nvPicPr>
            <p:cNvPr id="25" name="Picture 2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600499" y="3566160"/>
              <a:ext cx="3876174" cy="3291840"/>
            </a:xfrm>
            <a:prstGeom prst="rect">
              <a:avLst/>
            </a:prstGeom>
          </p:spPr>
        </p:pic>
        <p:pic>
          <p:nvPicPr>
            <p:cNvPr id="27" name="Picture 26"/>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353316" y="3571151"/>
              <a:ext cx="3864846" cy="3291840"/>
            </a:xfrm>
            <a:prstGeom prst="rect">
              <a:avLst/>
            </a:prstGeom>
          </p:spPr>
        </p:pic>
      </p:grpSp>
      <p:grpSp>
        <p:nvGrpSpPr>
          <p:cNvPr id="64" name="Group 63"/>
          <p:cNvGrpSpPr/>
          <p:nvPr/>
        </p:nvGrpSpPr>
        <p:grpSpPr>
          <a:xfrm>
            <a:off x="4572000" y="704088"/>
            <a:ext cx="7652827" cy="6159998"/>
            <a:chOff x="4571624" y="707054"/>
            <a:chExt cx="7652827" cy="6159998"/>
          </a:xfrm>
        </p:grpSpPr>
        <p:pic>
          <p:nvPicPr>
            <p:cNvPr id="65" name="Picture 64"/>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600332" y="716777"/>
              <a:ext cx="3885966" cy="2805463"/>
            </a:xfrm>
            <a:prstGeom prst="rect">
              <a:avLst/>
            </a:prstGeom>
          </p:spPr>
        </p:pic>
        <p:pic>
          <p:nvPicPr>
            <p:cNvPr id="66" name="Picture 6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8324569" y="707054"/>
              <a:ext cx="3885799" cy="2815089"/>
            </a:xfrm>
            <a:prstGeom prst="rect">
              <a:avLst/>
            </a:prstGeom>
          </p:spPr>
        </p:pic>
        <p:pic>
          <p:nvPicPr>
            <p:cNvPr id="67" name="Picture 6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4571624" y="3566160"/>
              <a:ext cx="3905049" cy="3291840"/>
            </a:xfrm>
            <a:prstGeom prst="rect">
              <a:avLst/>
            </a:prstGeom>
          </p:spPr>
        </p:pic>
        <p:pic>
          <p:nvPicPr>
            <p:cNvPr id="68" name="Picture 67"/>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338652" y="3575212"/>
              <a:ext cx="3885799" cy="3291840"/>
            </a:xfrm>
            <a:prstGeom prst="rect">
              <a:avLst/>
            </a:prstGeom>
          </p:spPr>
        </p:pic>
      </p:grpSp>
      <p:grpSp>
        <p:nvGrpSpPr>
          <p:cNvPr id="14" name="Group 13"/>
          <p:cNvGrpSpPr/>
          <p:nvPr/>
        </p:nvGrpSpPr>
        <p:grpSpPr>
          <a:xfrm>
            <a:off x="2223614" y="3047186"/>
            <a:ext cx="8439529" cy="405447"/>
            <a:chOff x="2175797" y="2972591"/>
            <a:chExt cx="8439529" cy="405447"/>
          </a:xfrm>
        </p:grpSpPr>
        <p:sp>
          <p:nvSpPr>
            <p:cNvPr id="50" name="TextBox 49">
              <a:extLst>
                <a:ext uri="{FF2B5EF4-FFF2-40B4-BE49-F238E27FC236}">
                  <a16:creationId xmlns:a16="http://schemas.microsoft.com/office/drawing/2014/main" id="{ABE13A20-0EC1-DB48-964B-B12DB3D87CFC}"/>
                </a:ext>
              </a:extLst>
            </p:cNvPr>
            <p:cNvSpPr txBox="1"/>
            <p:nvPr/>
          </p:nvSpPr>
          <p:spPr>
            <a:xfrm>
              <a:off x="9486557" y="2972591"/>
              <a:ext cx="1128769" cy="400110"/>
            </a:xfrm>
            <a:prstGeom prst="rect">
              <a:avLst/>
            </a:prstGeom>
            <a:noFill/>
          </p:spPr>
          <p:txBody>
            <a:bodyPr wrap="square" rtlCol="0">
              <a:spAutoFit/>
            </a:bodyPr>
            <a:lstStyle/>
            <a:p>
              <a:pPr algn="ctr"/>
              <a:r>
                <a:rPr lang="en-US" sz="2000" dirty="0">
                  <a:solidFill>
                    <a:schemeClr val="accent2">
                      <a:lumMod val="75000"/>
                    </a:schemeClr>
                  </a:solidFill>
                </a:rPr>
                <a:t>6c ramp</a:t>
              </a:r>
            </a:p>
          </p:txBody>
        </p:sp>
        <p:sp>
          <p:nvSpPr>
            <p:cNvPr id="51" name="TextBox 50">
              <a:extLst>
                <a:ext uri="{FF2B5EF4-FFF2-40B4-BE49-F238E27FC236}">
                  <a16:creationId xmlns:a16="http://schemas.microsoft.com/office/drawing/2014/main" id="{A7FE696F-642C-874C-809D-B682B8F06C42}"/>
                </a:ext>
              </a:extLst>
            </p:cNvPr>
            <p:cNvSpPr txBox="1"/>
            <p:nvPr/>
          </p:nvSpPr>
          <p:spPr>
            <a:xfrm>
              <a:off x="5831223" y="2972591"/>
              <a:ext cx="1063824" cy="400110"/>
            </a:xfrm>
            <a:prstGeom prst="rect">
              <a:avLst/>
            </a:prstGeom>
            <a:noFill/>
          </p:spPr>
          <p:txBody>
            <a:bodyPr wrap="square" rtlCol="0">
              <a:spAutoFit/>
            </a:bodyPr>
            <a:lstStyle/>
            <a:p>
              <a:pPr algn="ctr"/>
              <a:r>
                <a:rPr lang="en-US" sz="2000" dirty="0">
                  <a:solidFill>
                    <a:schemeClr val="accent2">
                      <a:lumMod val="75000"/>
                    </a:schemeClr>
                  </a:solidFill>
                </a:rPr>
                <a:t>3c ramp</a:t>
              </a:r>
            </a:p>
          </p:txBody>
        </p:sp>
        <p:sp>
          <p:nvSpPr>
            <p:cNvPr id="52" name="TextBox 51">
              <a:extLst>
                <a:ext uri="{FF2B5EF4-FFF2-40B4-BE49-F238E27FC236}">
                  <a16:creationId xmlns:a16="http://schemas.microsoft.com/office/drawing/2014/main" id="{7D1B4DC5-6FD4-C041-83B5-FB2EB4033E44}"/>
                </a:ext>
              </a:extLst>
            </p:cNvPr>
            <p:cNvSpPr txBox="1"/>
            <p:nvPr/>
          </p:nvSpPr>
          <p:spPr>
            <a:xfrm>
              <a:off x="2175797" y="2977928"/>
              <a:ext cx="1034167" cy="400110"/>
            </a:xfrm>
            <a:prstGeom prst="rect">
              <a:avLst/>
            </a:prstGeom>
            <a:noFill/>
          </p:spPr>
          <p:txBody>
            <a:bodyPr wrap="square" rtlCol="0">
              <a:spAutoFit/>
            </a:bodyPr>
            <a:lstStyle/>
            <a:p>
              <a:pPr algn="ctr"/>
              <a:r>
                <a:rPr lang="en-US" sz="2000" dirty="0">
                  <a:solidFill>
                    <a:schemeClr val="accent2">
                      <a:lumMod val="75000"/>
                    </a:schemeClr>
                  </a:solidFill>
                </a:rPr>
                <a:t>1c ramp</a:t>
              </a:r>
            </a:p>
          </p:txBody>
        </p:sp>
      </p:grpSp>
      <p:grpSp>
        <p:nvGrpSpPr>
          <p:cNvPr id="15" name="Group 14">
            <a:extLst>
              <a:ext uri="{FF2B5EF4-FFF2-40B4-BE49-F238E27FC236}">
                <a16:creationId xmlns:a16="http://schemas.microsoft.com/office/drawing/2014/main" id="{391A483D-C003-D74F-9A87-7D7ED57D2895}"/>
              </a:ext>
            </a:extLst>
          </p:cNvPr>
          <p:cNvGrpSpPr/>
          <p:nvPr/>
        </p:nvGrpSpPr>
        <p:grpSpPr>
          <a:xfrm>
            <a:off x="1603528" y="1387390"/>
            <a:ext cx="6185479" cy="1496643"/>
            <a:chOff x="1603528" y="1387390"/>
            <a:chExt cx="6185479" cy="1496643"/>
          </a:xfrm>
        </p:grpSpPr>
        <p:grpSp>
          <p:nvGrpSpPr>
            <p:cNvPr id="33" name="Group 32">
              <a:extLst>
                <a:ext uri="{FF2B5EF4-FFF2-40B4-BE49-F238E27FC236}">
                  <a16:creationId xmlns:a16="http://schemas.microsoft.com/office/drawing/2014/main" id="{0FF54132-C783-A64A-9AC4-529E94F1C40F}"/>
                </a:ext>
              </a:extLst>
            </p:cNvPr>
            <p:cNvGrpSpPr/>
            <p:nvPr/>
          </p:nvGrpSpPr>
          <p:grpSpPr>
            <a:xfrm>
              <a:off x="1603528" y="1451047"/>
              <a:ext cx="2460856" cy="1432986"/>
              <a:chOff x="1529597" y="1263650"/>
              <a:chExt cx="2460856" cy="1432986"/>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A1FDCBA-3FC5-DE41-9EF1-5556B8E687BF}"/>
                      </a:ext>
                    </a:extLst>
                  </p:cNvPr>
                  <p:cNvSpPr txBox="1"/>
                  <p:nvPr/>
                </p:nvSpPr>
                <p:spPr>
                  <a:xfrm>
                    <a:off x="1529597" y="1680973"/>
                    <a:ext cx="2460856" cy="1015663"/>
                  </a:xfrm>
                  <a:prstGeom prst="rect">
                    <a:avLst/>
                  </a:prstGeom>
                  <a:noFill/>
                </p:spPr>
                <p:txBody>
                  <a:bodyPr wrap="square" rtlCol="0">
                    <a:spAutoFit/>
                  </a:bodyPr>
                  <a:lstStyle/>
                  <a:p>
                    <a:r>
                      <a:rPr lang="en-US" sz="2000" dirty="0"/>
                      <a:t>Sustained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m:rPr>
                                <m:sty m:val="p"/>
                              </m:rPr>
                              <a:rPr lang="en-US" sz="2000" b="0" i="0" smtClean="0">
                                <a:latin typeface="Cambria Math" panose="02040503050406030204" pitchFamily="18" charset="0"/>
                              </a:rPr>
                              <m:t>L</m:t>
                            </m:r>
                          </m:sub>
                        </m:sSub>
                      </m:oMath>
                    </a14:m>
                    <a:r>
                      <a:rPr lang="en-US" sz="2000" dirty="0"/>
                      <a:t> from actuation above swept, similar to rect.</a:t>
                    </a:r>
                  </a:p>
                </p:txBody>
              </p:sp>
            </mc:Choice>
            <mc:Fallback xmlns="">
              <p:sp>
                <p:nvSpPr>
                  <p:cNvPr id="34" name="TextBox 33">
                    <a:extLst>
                      <a:ext uri="{FF2B5EF4-FFF2-40B4-BE49-F238E27FC236}">
                        <a16:creationId xmlns:a16="http://schemas.microsoft.com/office/drawing/2014/main" id="{7A1FDCBA-3FC5-DE41-9EF1-5556B8E687BF}"/>
                      </a:ext>
                    </a:extLst>
                  </p:cNvPr>
                  <p:cNvSpPr txBox="1">
                    <a:spLocks noRot="1" noChangeAspect="1" noMove="1" noResize="1" noEditPoints="1" noAdjustHandles="1" noChangeArrowheads="1" noChangeShapeType="1" noTextEdit="1"/>
                  </p:cNvSpPr>
                  <p:nvPr/>
                </p:nvSpPr>
                <p:spPr>
                  <a:xfrm>
                    <a:off x="1529597" y="1680973"/>
                    <a:ext cx="2460856" cy="1015663"/>
                  </a:xfrm>
                  <a:prstGeom prst="rect">
                    <a:avLst/>
                  </a:prstGeom>
                  <a:blipFill>
                    <a:blip r:embed="rId19"/>
                    <a:stretch>
                      <a:fillRect l="-2564" t="-2439" r="-513" b="-8537"/>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BC0CEA3C-B69E-A643-9082-63162AE391D2}"/>
                  </a:ext>
                </a:extLst>
              </p:cNvPr>
              <p:cNvCxnSpPr>
                <a:cxnSpLocks/>
              </p:cNvCxnSpPr>
              <p:nvPr/>
            </p:nvCxnSpPr>
            <p:spPr>
              <a:xfrm flipH="1" flipV="1">
                <a:off x="1879600" y="1263650"/>
                <a:ext cx="266700" cy="47625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A273F97-373B-0846-8CC5-4EBE11064A40}"/>
                </a:ext>
              </a:extLst>
            </p:cNvPr>
            <p:cNvGrpSpPr/>
            <p:nvPr/>
          </p:nvGrpSpPr>
          <p:grpSpPr>
            <a:xfrm>
              <a:off x="5760561" y="1387390"/>
              <a:ext cx="2028446" cy="1270060"/>
              <a:chOff x="5499228" y="1308100"/>
              <a:chExt cx="2028446" cy="127006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3FB34C8-34C2-9247-95D5-E99D4283A498}"/>
                      </a:ext>
                    </a:extLst>
                  </p:cNvPr>
                  <p:cNvSpPr txBox="1"/>
                  <p:nvPr/>
                </p:nvSpPr>
                <p:spPr>
                  <a:xfrm>
                    <a:off x="5499228" y="1870274"/>
                    <a:ext cx="2028446" cy="707886"/>
                  </a:xfrm>
                  <a:prstGeom prst="rect">
                    <a:avLst/>
                  </a:prstGeom>
                  <a:noFill/>
                </p:spPr>
                <p:txBody>
                  <a:bodyPr wrap="square" rtlCol="0">
                    <a:spAutoFit/>
                  </a:bodyPr>
                  <a:lstStyle/>
                  <a:p>
                    <a:r>
                      <a:rPr lang="en-US" sz="2000" dirty="0"/>
                      <a:t>Sustained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 from actuation</a:t>
                    </a:r>
                  </a:p>
                </p:txBody>
              </p:sp>
            </mc:Choice>
            <mc:Fallback xmlns="">
              <p:sp>
                <p:nvSpPr>
                  <p:cNvPr id="37" name="TextBox 36">
                    <a:extLst>
                      <a:ext uri="{FF2B5EF4-FFF2-40B4-BE49-F238E27FC236}">
                        <a16:creationId xmlns:a16="http://schemas.microsoft.com/office/drawing/2014/main" id="{A3FB34C8-34C2-9247-95D5-E99D4283A498}"/>
                      </a:ext>
                    </a:extLst>
                  </p:cNvPr>
                  <p:cNvSpPr txBox="1">
                    <a:spLocks noRot="1" noChangeAspect="1" noMove="1" noResize="1" noEditPoints="1" noAdjustHandles="1" noChangeArrowheads="1" noChangeShapeType="1" noTextEdit="1"/>
                  </p:cNvSpPr>
                  <p:nvPr/>
                </p:nvSpPr>
                <p:spPr>
                  <a:xfrm>
                    <a:off x="5499228" y="1870274"/>
                    <a:ext cx="2028446" cy="707886"/>
                  </a:xfrm>
                  <a:prstGeom prst="rect">
                    <a:avLst/>
                  </a:prstGeom>
                  <a:blipFill>
                    <a:blip r:embed="rId20"/>
                    <a:stretch>
                      <a:fillRect l="-3106" t="-5263" b="-14035"/>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EDA9FF9-7AD6-FB42-9801-3D876D4DBE74}"/>
                  </a:ext>
                </a:extLst>
              </p:cNvPr>
              <p:cNvCxnSpPr>
                <a:cxnSpLocks/>
              </p:cNvCxnSpPr>
              <p:nvPr/>
            </p:nvCxnSpPr>
            <p:spPr>
              <a:xfrm flipH="1" flipV="1">
                <a:off x="5816600" y="1308100"/>
                <a:ext cx="228600" cy="64770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03D72AA2-8041-CB4D-BDB4-5ECCCBDD1533}"/>
              </a:ext>
            </a:extLst>
          </p:cNvPr>
          <p:cNvGrpSpPr/>
          <p:nvPr/>
        </p:nvGrpSpPr>
        <p:grpSpPr>
          <a:xfrm>
            <a:off x="4989447" y="3749570"/>
            <a:ext cx="6927250" cy="2384787"/>
            <a:chOff x="4989447" y="3749570"/>
            <a:chExt cx="6927250" cy="2384787"/>
          </a:xfrm>
        </p:grpSpPr>
        <p:grpSp>
          <p:nvGrpSpPr>
            <p:cNvPr id="41" name="Group 40">
              <a:extLst>
                <a:ext uri="{FF2B5EF4-FFF2-40B4-BE49-F238E27FC236}">
                  <a16:creationId xmlns:a16="http://schemas.microsoft.com/office/drawing/2014/main" id="{848EE34B-2594-D948-A629-DF1D962331F8}"/>
                </a:ext>
              </a:extLst>
            </p:cNvPr>
            <p:cNvGrpSpPr/>
            <p:nvPr/>
          </p:nvGrpSpPr>
          <p:grpSpPr>
            <a:xfrm>
              <a:off x="4989447" y="4360312"/>
              <a:ext cx="1876045" cy="1774045"/>
              <a:chOff x="4842255" y="4229100"/>
              <a:chExt cx="1876045" cy="1774045"/>
            </a:xfrm>
          </p:grpSpPr>
          <p:sp>
            <p:nvSpPr>
              <p:cNvPr id="42" name="TextBox 41">
                <a:extLst>
                  <a:ext uri="{FF2B5EF4-FFF2-40B4-BE49-F238E27FC236}">
                    <a16:creationId xmlns:a16="http://schemas.microsoft.com/office/drawing/2014/main" id="{716206F3-0D2F-6944-8AC1-BF3BBF36AADC}"/>
                  </a:ext>
                </a:extLst>
              </p:cNvPr>
              <p:cNvSpPr txBox="1"/>
              <p:nvPr/>
            </p:nvSpPr>
            <p:spPr>
              <a:xfrm>
                <a:off x="4842255" y="5295259"/>
                <a:ext cx="1876045" cy="707886"/>
              </a:xfrm>
              <a:prstGeom prst="rect">
                <a:avLst/>
              </a:prstGeom>
              <a:noFill/>
            </p:spPr>
            <p:txBody>
              <a:bodyPr wrap="square" rtlCol="0">
                <a:spAutoFit/>
              </a:bodyPr>
              <a:lstStyle/>
              <a:p>
                <a:r>
                  <a:rPr lang="en-US" sz="2000" dirty="0"/>
                  <a:t>Relatively larger actuation peaks</a:t>
                </a:r>
              </a:p>
            </p:txBody>
          </p:sp>
          <p:cxnSp>
            <p:nvCxnSpPr>
              <p:cNvPr id="43" name="Straight Arrow Connector 42">
                <a:extLst>
                  <a:ext uri="{FF2B5EF4-FFF2-40B4-BE49-F238E27FC236}">
                    <a16:creationId xmlns:a16="http://schemas.microsoft.com/office/drawing/2014/main" id="{6D757528-ED79-FD4E-998B-40A4F9CBF4C3}"/>
                  </a:ext>
                </a:extLst>
              </p:cNvPr>
              <p:cNvCxnSpPr>
                <a:cxnSpLocks/>
              </p:cNvCxnSpPr>
              <p:nvPr/>
            </p:nvCxnSpPr>
            <p:spPr>
              <a:xfrm flipV="1">
                <a:off x="4978126" y="4229100"/>
                <a:ext cx="38374" cy="1149267"/>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0B2B9D3-B824-0D4A-A2AF-78E07502BF6A}"/>
                  </a:ext>
                </a:extLst>
              </p:cNvPr>
              <p:cNvCxnSpPr>
                <a:cxnSpLocks/>
              </p:cNvCxnSpPr>
              <p:nvPr/>
            </p:nvCxnSpPr>
            <p:spPr>
              <a:xfrm flipV="1">
                <a:off x="4978400" y="4651022"/>
                <a:ext cx="237067" cy="72108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8EAD99C-CAA1-7B4B-B2EB-1CE0AAE9AC55}"/>
                </a:ext>
              </a:extLst>
            </p:cNvPr>
            <p:cNvGrpSpPr/>
            <p:nvPr/>
          </p:nvGrpSpPr>
          <p:grpSpPr>
            <a:xfrm>
              <a:off x="5081941" y="3749570"/>
              <a:ext cx="6834756" cy="491952"/>
              <a:chOff x="4978400" y="3572048"/>
              <a:chExt cx="6834756" cy="491952"/>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C757055-CC19-6D47-851B-B362414D7CF2}"/>
                      </a:ext>
                    </a:extLst>
                  </p:cNvPr>
                  <p:cNvSpPr txBox="1"/>
                  <p:nvPr/>
                </p:nvSpPr>
                <p:spPr>
                  <a:xfrm>
                    <a:off x="4978400" y="3572048"/>
                    <a:ext cx="6834756" cy="400110"/>
                  </a:xfrm>
                  <a:prstGeom prst="rect">
                    <a:avLst/>
                  </a:prstGeom>
                  <a:noFill/>
                </p:spPr>
                <p:txBody>
                  <a:bodyPr wrap="square" rtlCol="0">
                    <a:spAutoFit/>
                  </a:bodyPr>
                  <a:lstStyle/>
                  <a:p>
                    <a:r>
                      <a:rPr lang="en-US" sz="2000" dirty="0"/>
                      <a:t>21.5c act. peaks like AR = 4 case (new AR is 4.1); swept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 lower</a:t>
                    </a:r>
                    <a:endParaRPr lang="en-US" sz="2000" baseline="-25000" dirty="0"/>
                  </a:p>
                </p:txBody>
              </p:sp>
            </mc:Choice>
            <mc:Fallback xmlns="">
              <p:sp>
                <p:nvSpPr>
                  <p:cNvPr id="47" name="TextBox 46">
                    <a:extLst>
                      <a:ext uri="{FF2B5EF4-FFF2-40B4-BE49-F238E27FC236}">
                        <a16:creationId xmlns:a16="http://schemas.microsoft.com/office/drawing/2014/main" id="{2C757055-CC19-6D47-851B-B362414D7CF2}"/>
                      </a:ext>
                    </a:extLst>
                  </p:cNvPr>
                  <p:cNvSpPr txBox="1">
                    <a:spLocks noRot="1" noChangeAspect="1" noMove="1" noResize="1" noEditPoints="1" noAdjustHandles="1" noChangeArrowheads="1" noChangeShapeType="1" noTextEdit="1"/>
                  </p:cNvSpPr>
                  <p:nvPr/>
                </p:nvSpPr>
                <p:spPr>
                  <a:xfrm>
                    <a:off x="4978400" y="3572048"/>
                    <a:ext cx="6834756" cy="400110"/>
                  </a:xfrm>
                  <a:prstGeom prst="rect">
                    <a:avLst/>
                  </a:prstGeom>
                  <a:blipFill>
                    <a:blip r:embed="rId21"/>
                    <a:stretch>
                      <a:fillRect l="-928" t="-9375" b="-28125"/>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9C7B0BDD-4CE5-FD47-BEC2-A9D80F95F4C0}"/>
                  </a:ext>
                </a:extLst>
              </p:cNvPr>
              <p:cNvCxnSpPr>
                <a:cxnSpLocks/>
              </p:cNvCxnSpPr>
              <p:nvPr/>
            </p:nvCxnSpPr>
            <p:spPr>
              <a:xfrm>
                <a:off x="6197600" y="3898900"/>
                <a:ext cx="292100" cy="1651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BE23000-2059-E74E-8AFE-94B58D7B7063}"/>
                  </a:ext>
                </a:extLst>
              </p:cNvPr>
              <p:cNvCxnSpPr>
                <a:cxnSpLocks/>
              </p:cNvCxnSpPr>
              <p:nvPr/>
            </p:nvCxnSpPr>
            <p:spPr>
              <a:xfrm>
                <a:off x="10100097" y="3898698"/>
                <a:ext cx="292100" cy="1651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1576118-DB09-3447-BC0B-162E6541D91F}"/>
                </a:ext>
              </a:extLst>
            </p:cNvPr>
            <p:cNvGrpSpPr/>
            <p:nvPr/>
          </p:nvGrpSpPr>
          <p:grpSpPr>
            <a:xfrm>
              <a:off x="5582134" y="4594093"/>
              <a:ext cx="2093745" cy="799518"/>
              <a:chOff x="5536774" y="4374440"/>
              <a:chExt cx="2093745" cy="799518"/>
            </a:xfrm>
          </p:grpSpPr>
          <p:cxnSp>
            <p:nvCxnSpPr>
              <p:cNvPr id="54" name="Straight Arrow Connector 53">
                <a:extLst>
                  <a:ext uri="{FF2B5EF4-FFF2-40B4-BE49-F238E27FC236}">
                    <a16:creationId xmlns:a16="http://schemas.microsoft.com/office/drawing/2014/main" id="{82666BDC-3EE6-E24C-92EA-8DB3A9D49A93}"/>
                  </a:ext>
                </a:extLst>
              </p:cNvPr>
              <p:cNvCxnSpPr>
                <a:cxnSpLocks/>
              </p:cNvCxnSpPr>
              <p:nvPr/>
            </p:nvCxnSpPr>
            <p:spPr>
              <a:xfrm flipH="1" flipV="1">
                <a:off x="5536774" y="4374440"/>
                <a:ext cx="419527" cy="489660"/>
              </a:xfrm>
              <a:prstGeom prst="straightConnector1">
                <a:avLst/>
              </a:prstGeom>
              <a:ln w="190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AD2E66-61F7-324D-864D-52B4202F0BDE}"/>
                      </a:ext>
                    </a:extLst>
                  </p:cNvPr>
                  <p:cNvSpPr txBox="1"/>
                  <p:nvPr/>
                </p:nvSpPr>
                <p:spPr>
                  <a:xfrm>
                    <a:off x="5538079" y="4773848"/>
                    <a:ext cx="2092440" cy="400110"/>
                  </a:xfrm>
                  <a:prstGeom prst="rect">
                    <a:avLst/>
                  </a:prstGeom>
                  <a:noFill/>
                </p:spPr>
                <p:txBody>
                  <a:bodyPr wrap="square" rtlCol="0">
                    <a:spAutoFit/>
                  </a:bodyPr>
                  <a:lstStyle/>
                  <a:p>
                    <a:r>
                      <a:rPr lang="en-US" sz="2000" dirty="0"/>
                      <a:t>Faster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 recovery</a:t>
                    </a:r>
                  </a:p>
                </p:txBody>
              </p:sp>
            </mc:Choice>
            <mc:Fallback xmlns="">
              <p:sp>
                <p:nvSpPr>
                  <p:cNvPr id="55" name="TextBox 54">
                    <a:extLst>
                      <a:ext uri="{FF2B5EF4-FFF2-40B4-BE49-F238E27FC236}">
                        <a16:creationId xmlns:a16="http://schemas.microsoft.com/office/drawing/2014/main" id="{8EAD2E66-61F7-324D-864D-52B4202F0BDE}"/>
                      </a:ext>
                    </a:extLst>
                  </p:cNvPr>
                  <p:cNvSpPr txBox="1">
                    <a:spLocks noRot="1" noChangeAspect="1" noMove="1" noResize="1" noEditPoints="1" noAdjustHandles="1" noChangeArrowheads="1" noChangeShapeType="1" noTextEdit="1"/>
                  </p:cNvSpPr>
                  <p:nvPr/>
                </p:nvSpPr>
                <p:spPr>
                  <a:xfrm>
                    <a:off x="5538079" y="4773848"/>
                    <a:ext cx="2092440" cy="400110"/>
                  </a:xfrm>
                  <a:prstGeom prst="rect">
                    <a:avLst/>
                  </a:prstGeom>
                  <a:blipFill>
                    <a:blip r:embed="rId22"/>
                    <a:stretch>
                      <a:fillRect l="-3012" t="-9375" r="-2410" b="-25000"/>
                    </a:stretch>
                  </a:blipFill>
                </p:spPr>
                <p:txBody>
                  <a:bodyPr/>
                  <a:lstStyle/>
                  <a:p>
                    <a:r>
                      <a:rPr lang="en-US">
                        <a:noFill/>
                      </a:rPr>
                      <a:t> </a:t>
                    </a:r>
                  </a:p>
                </p:txBody>
              </p:sp>
            </mc:Fallback>
          </mc:AlternateContent>
        </p:grpSp>
      </p:grpSp>
      <p:grpSp>
        <p:nvGrpSpPr>
          <p:cNvPr id="5" name="Group 4">
            <a:extLst>
              <a:ext uri="{FF2B5EF4-FFF2-40B4-BE49-F238E27FC236}">
                <a16:creationId xmlns:a16="http://schemas.microsoft.com/office/drawing/2014/main" id="{1C14E1A5-3885-8042-BEAB-28F5988DAAB7}"/>
              </a:ext>
            </a:extLst>
          </p:cNvPr>
          <p:cNvGrpSpPr/>
          <p:nvPr/>
        </p:nvGrpSpPr>
        <p:grpSpPr>
          <a:xfrm>
            <a:off x="8353316" y="865872"/>
            <a:ext cx="3495755" cy="2720373"/>
            <a:chOff x="8420942" y="854446"/>
            <a:chExt cx="3495755" cy="2720373"/>
          </a:xfrm>
        </p:grpSpPr>
        <p:pic>
          <p:nvPicPr>
            <p:cNvPr id="57" name="Picture 56">
              <a:extLst>
                <a:ext uri="{FF2B5EF4-FFF2-40B4-BE49-F238E27FC236}">
                  <a16:creationId xmlns:a16="http://schemas.microsoft.com/office/drawing/2014/main" id="{FB964A0F-8F76-8148-9E03-598AD09DD578}"/>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34000" contrast="18000"/>
                      </a14:imgEffect>
                    </a14:imgLayer>
                  </a14:imgProps>
                </a:ext>
              </a:extLst>
            </a:blip>
            <a:srcRect l="26738" t="58348" r="52142" b="12515"/>
            <a:stretch/>
          </p:blipFill>
          <p:spPr>
            <a:xfrm>
              <a:off x="8420942" y="854446"/>
              <a:ext cx="3495755" cy="2720373"/>
            </a:xfrm>
            <a:prstGeom prst="rect">
              <a:avLst/>
            </a:prstGeom>
          </p:spPr>
        </p:pic>
        <p:sp>
          <p:nvSpPr>
            <p:cNvPr id="60" name="TextBox 59">
              <a:extLst>
                <a:ext uri="{FF2B5EF4-FFF2-40B4-BE49-F238E27FC236}">
                  <a16:creationId xmlns:a16="http://schemas.microsoft.com/office/drawing/2014/main" id="{1E2E8B46-644C-3443-B783-4DD17F9E5D3B}"/>
                </a:ext>
              </a:extLst>
            </p:cNvPr>
            <p:cNvSpPr txBox="1"/>
            <p:nvPr/>
          </p:nvSpPr>
          <p:spPr>
            <a:xfrm>
              <a:off x="8753801" y="2866704"/>
              <a:ext cx="2883713" cy="707886"/>
            </a:xfrm>
            <a:prstGeom prst="rect">
              <a:avLst/>
            </a:prstGeom>
            <a:noFill/>
          </p:spPr>
          <p:txBody>
            <a:bodyPr wrap="square" rtlCol="0">
              <a:spAutoFit/>
            </a:bodyPr>
            <a:lstStyle/>
            <a:p>
              <a:r>
                <a:rPr lang="en-US" sz="2000" dirty="0"/>
                <a:t>Actuation out: attached swept-edge vortex (SEV)</a:t>
              </a:r>
            </a:p>
          </p:txBody>
        </p:sp>
        <p:cxnSp>
          <p:nvCxnSpPr>
            <p:cNvPr id="61" name="Straight Arrow Connector 60">
              <a:extLst>
                <a:ext uri="{FF2B5EF4-FFF2-40B4-BE49-F238E27FC236}">
                  <a16:creationId xmlns:a16="http://schemas.microsoft.com/office/drawing/2014/main" id="{74963F38-BFAE-AA44-B087-F0EF55774F2A}"/>
                </a:ext>
              </a:extLst>
            </p:cNvPr>
            <p:cNvCxnSpPr>
              <a:cxnSpLocks/>
            </p:cNvCxnSpPr>
            <p:nvPr/>
          </p:nvCxnSpPr>
          <p:spPr>
            <a:xfrm flipV="1">
              <a:off x="9379974" y="2625213"/>
              <a:ext cx="265472" cy="26865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3BAEF4-8C3D-8843-9DED-EDF7CD2E09D3}"/>
              </a:ext>
            </a:extLst>
          </p:cNvPr>
          <p:cNvSpPr txBox="1"/>
          <p:nvPr/>
        </p:nvSpPr>
        <p:spPr>
          <a:xfrm>
            <a:off x="133361" y="3988401"/>
            <a:ext cx="764931" cy="384721"/>
          </a:xfrm>
          <a:prstGeom prst="rect">
            <a:avLst/>
          </a:prstGeom>
          <a:noFill/>
        </p:spPr>
        <p:txBody>
          <a:bodyPr wrap="square" rtlCol="0">
            <a:spAutoFit/>
          </a:bodyPr>
          <a:lstStyle/>
          <a:p>
            <a:pPr algn="ctr"/>
            <a:r>
              <a:rPr lang="en-US" sz="1900" b="1" dirty="0"/>
              <a:t>AR=2</a:t>
            </a:r>
          </a:p>
        </p:txBody>
      </p:sp>
      <p:sp>
        <p:nvSpPr>
          <p:cNvPr id="69" name="TextBox 68">
            <a:extLst>
              <a:ext uri="{FF2B5EF4-FFF2-40B4-BE49-F238E27FC236}">
                <a16:creationId xmlns:a16="http://schemas.microsoft.com/office/drawing/2014/main" id="{86953D95-27D5-164C-A6B5-DC643657E70A}"/>
              </a:ext>
            </a:extLst>
          </p:cNvPr>
          <p:cNvSpPr txBox="1"/>
          <p:nvPr/>
        </p:nvSpPr>
        <p:spPr>
          <a:xfrm>
            <a:off x="133361" y="1154062"/>
            <a:ext cx="764931" cy="384721"/>
          </a:xfrm>
          <a:prstGeom prst="rect">
            <a:avLst/>
          </a:prstGeom>
          <a:noFill/>
        </p:spPr>
        <p:txBody>
          <a:bodyPr wrap="square" rtlCol="0">
            <a:spAutoFit/>
          </a:bodyPr>
          <a:lstStyle/>
          <a:p>
            <a:pPr algn="ctr"/>
            <a:r>
              <a:rPr lang="en-US" sz="1900" b="1" dirty="0"/>
              <a:t>AR=4</a:t>
            </a:r>
          </a:p>
        </p:txBody>
      </p:sp>
      <p:sp>
        <p:nvSpPr>
          <p:cNvPr id="62" name="TextBox 61">
            <a:extLst>
              <a:ext uri="{FF2B5EF4-FFF2-40B4-BE49-F238E27FC236}">
                <a16:creationId xmlns:a16="http://schemas.microsoft.com/office/drawing/2014/main" id="{161BA13C-D07B-4B24-B18C-27E4E9C0D855}"/>
              </a:ext>
            </a:extLst>
          </p:cNvPr>
          <p:cNvSpPr txBox="1"/>
          <p:nvPr/>
        </p:nvSpPr>
        <p:spPr>
          <a:xfrm>
            <a:off x="133361" y="140092"/>
            <a:ext cx="8130138" cy="461665"/>
          </a:xfrm>
          <a:prstGeom prst="rect">
            <a:avLst/>
          </a:prstGeom>
          <a:noFill/>
        </p:spPr>
        <p:txBody>
          <a:bodyPr wrap="square" rtlCol="0">
            <a:spAutoFit/>
          </a:bodyPr>
          <a:lstStyle/>
          <a:p>
            <a:pPr algn="ctr"/>
            <a:r>
              <a:rPr lang="en-US" sz="2400" b="1" dirty="0"/>
              <a:t>Tip actuation-out reduces lift decrease due to step-down gust</a:t>
            </a:r>
          </a:p>
        </p:txBody>
      </p:sp>
      <p:sp>
        <p:nvSpPr>
          <p:cNvPr id="70" name="TextBox 69">
            <a:extLst>
              <a:ext uri="{FF2B5EF4-FFF2-40B4-BE49-F238E27FC236}">
                <a16:creationId xmlns:a16="http://schemas.microsoft.com/office/drawing/2014/main" id="{0FC7F9B7-D0D9-4882-9506-C44ABE3A8BE9}"/>
              </a:ext>
            </a:extLst>
          </p:cNvPr>
          <p:cNvSpPr txBox="1"/>
          <p:nvPr/>
        </p:nvSpPr>
        <p:spPr>
          <a:xfrm>
            <a:off x="8751440" y="135435"/>
            <a:ext cx="3275581" cy="677108"/>
          </a:xfrm>
          <a:prstGeom prst="rect">
            <a:avLst/>
          </a:prstGeom>
          <a:noFill/>
        </p:spPr>
        <p:txBody>
          <a:bodyPr wrap="square" rtlCol="0">
            <a:spAutoFit/>
          </a:bodyPr>
          <a:lstStyle/>
          <a:p>
            <a:r>
              <a:rPr lang="en-US" sz="1900" b="1" dirty="0"/>
              <a:t>C</a:t>
            </a:r>
            <a:r>
              <a:rPr lang="en-US" sz="1900" b="1" baseline="-25000" dirty="0"/>
              <a:t>L</a:t>
            </a:r>
            <a:r>
              <a:rPr lang="en-US" sz="1900" b="1" dirty="0"/>
              <a:t> uses instantaneous </a:t>
            </a:r>
            <a:r>
              <a:rPr lang="en-US" sz="1900" b="1" dirty="0" err="1"/>
              <a:t>U</a:t>
            </a:r>
            <a:r>
              <a:rPr lang="en-US" sz="1900" b="1" baseline="-25000" dirty="0" err="1"/>
              <a:t>main</a:t>
            </a:r>
            <a:r>
              <a:rPr lang="en-US" sz="1900" b="1" dirty="0"/>
              <a:t>(t) &amp; time-varying wing area</a:t>
            </a:r>
          </a:p>
        </p:txBody>
      </p:sp>
      <p:sp>
        <p:nvSpPr>
          <p:cNvPr id="2" name="TextBox 1">
            <a:extLst>
              <a:ext uri="{FF2B5EF4-FFF2-40B4-BE49-F238E27FC236}">
                <a16:creationId xmlns:a16="http://schemas.microsoft.com/office/drawing/2014/main" id="{2241F8CC-C29C-4F36-3F40-324317E42EE1}"/>
              </a:ext>
            </a:extLst>
          </p:cNvPr>
          <p:cNvSpPr txBox="1"/>
          <p:nvPr/>
        </p:nvSpPr>
        <p:spPr>
          <a:xfrm>
            <a:off x="-1474311" y="468890"/>
            <a:ext cx="7666544" cy="369332"/>
          </a:xfrm>
          <a:prstGeom prst="rect">
            <a:avLst/>
          </a:prstGeom>
          <a:noFill/>
        </p:spPr>
        <p:txBody>
          <a:bodyPr wrap="square" rtlCol="0">
            <a:spAutoFit/>
          </a:bodyPr>
          <a:lstStyle/>
          <a:p>
            <a:pPr algn="ctr"/>
            <a:r>
              <a:rPr lang="en-US" dirty="0">
                <a:solidFill>
                  <a:schemeClr val="accent1"/>
                </a:solidFill>
              </a:rPr>
              <a:t>Shape change: Rectangular to Static Sweep</a:t>
            </a:r>
          </a:p>
        </p:txBody>
      </p:sp>
    </p:spTree>
    <p:extLst>
      <p:ext uri="{BB962C8B-B14F-4D97-AF65-F5344CB8AC3E}">
        <p14:creationId xmlns:p14="http://schemas.microsoft.com/office/powerpoint/2010/main" val="317545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dia5">
            <a:hlinkClick r:id="" action="ppaction://media"/>
            <a:extLst>
              <a:ext uri="{FF2B5EF4-FFF2-40B4-BE49-F238E27FC236}">
                <a16:creationId xmlns:a16="http://schemas.microsoft.com/office/drawing/2014/main" id="{F9B80635-698B-464C-BBF5-ECF98DDF3A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490" y="97579"/>
            <a:ext cx="11771020" cy="6662842"/>
          </a:xfrm>
          <a:prstGeom prst="rect">
            <a:avLst/>
          </a:prstGeom>
        </p:spPr>
      </p:pic>
      <p:sp>
        <p:nvSpPr>
          <p:cNvPr id="8" name="TextBox 7"/>
          <p:cNvSpPr txBox="1"/>
          <p:nvPr/>
        </p:nvSpPr>
        <p:spPr>
          <a:xfrm flipH="1">
            <a:off x="576562" y="2847375"/>
            <a:ext cx="1524463" cy="369332"/>
          </a:xfrm>
          <a:prstGeom prst="rect">
            <a:avLst/>
          </a:prstGeom>
          <a:noFill/>
        </p:spPr>
        <p:txBody>
          <a:bodyPr wrap="square" rtlCol="0">
            <a:spAutoFit/>
          </a:bodyPr>
          <a:lstStyle/>
          <a:p>
            <a:r>
              <a:rPr lang="en-US" dirty="0"/>
              <a:t>Rectangular</a:t>
            </a:r>
          </a:p>
        </p:txBody>
      </p:sp>
      <p:sp>
        <p:nvSpPr>
          <p:cNvPr id="9" name="TextBox 8"/>
          <p:cNvSpPr txBox="1"/>
          <p:nvPr/>
        </p:nvSpPr>
        <p:spPr>
          <a:xfrm flipH="1">
            <a:off x="6599001" y="2847375"/>
            <a:ext cx="1524463" cy="369332"/>
          </a:xfrm>
          <a:prstGeom prst="rect">
            <a:avLst/>
          </a:prstGeom>
          <a:noFill/>
        </p:spPr>
        <p:txBody>
          <a:bodyPr wrap="square" rtlCol="0">
            <a:spAutoFit/>
          </a:bodyPr>
          <a:lstStyle/>
          <a:p>
            <a:r>
              <a:rPr lang="en-US" dirty="0"/>
              <a:t>Static sweep</a:t>
            </a:r>
          </a:p>
        </p:txBody>
      </p:sp>
      <p:sp>
        <p:nvSpPr>
          <p:cNvPr id="10" name="TextBox 9"/>
          <p:cNvSpPr txBox="1"/>
          <p:nvPr/>
        </p:nvSpPr>
        <p:spPr>
          <a:xfrm>
            <a:off x="7608559" y="4889219"/>
            <a:ext cx="2911480" cy="584775"/>
          </a:xfrm>
          <a:prstGeom prst="rect">
            <a:avLst/>
          </a:prstGeom>
          <a:noFill/>
        </p:spPr>
        <p:txBody>
          <a:bodyPr wrap="square" rtlCol="0">
            <a:spAutoFit/>
          </a:bodyPr>
          <a:lstStyle/>
          <a:p>
            <a:r>
              <a:rPr lang="en-US" sz="3200" dirty="0">
                <a:solidFill>
                  <a:schemeClr val="bg1"/>
                </a:solidFill>
              </a:rPr>
              <a:t>Step-down</a:t>
            </a:r>
            <a:r>
              <a:rPr lang="en-US" sz="3200" dirty="0"/>
              <a:t> </a:t>
            </a:r>
            <a:r>
              <a:rPr lang="en-US" sz="3200" dirty="0">
                <a:solidFill>
                  <a:schemeClr val="bg1"/>
                </a:solidFill>
              </a:rPr>
              <a:t>gust</a:t>
            </a:r>
          </a:p>
        </p:txBody>
      </p:sp>
      <p:sp>
        <p:nvSpPr>
          <p:cNvPr id="11" name="TextBox 10"/>
          <p:cNvSpPr txBox="1"/>
          <p:nvPr/>
        </p:nvSpPr>
        <p:spPr>
          <a:xfrm flipH="1">
            <a:off x="445932" y="6043302"/>
            <a:ext cx="1524463" cy="369332"/>
          </a:xfrm>
          <a:prstGeom prst="rect">
            <a:avLst/>
          </a:prstGeom>
          <a:noFill/>
        </p:spPr>
        <p:txBody>
          <a:bodyPr wrap="square" rtlCol="0">
            <a:spAutoFit/>
          </a:bodyPr>
          <a:lstStyle/>
          <a:p>
            <a:r>
              <a:rPr lang="en-US" dirty="0"/>
              <a:t>Actuation-out</a:t>
            </a:r>
          </a:p>
        </p:txBody>
      </p:sp>
      <p:sp>
        <p:nvSpPr>
          <p:cNvPr id="3" name="Slide Number Placeholder 2">
            <a:extLst>
              <a:ext uri="{FF2B5EF4-FFF2-40B4-BE49-F238E27FC236}">
                <a16:creationId xmlns:a16="http://schemas.microsoft.com/office/drawing/2014/main" id="{E4E39BF6-A01F-4815-8797-C8E5A90F12E6}"/>
              </a:ext>
            </a:extLst>
          </p:cNvPr>
          <p:cNvSpPr>
            <a:spLocks noGrp="1"/>
          </p:cNvSpPr>
          <p:nvPr>
            <p:ph type="sldNum" sz="quarter" idx="12"/>
          </p:nvPr>
        </p:nvSpPr>
        <p:spPr/>
        <p:txBody>
          <a:bodyPr/>
          <a:lstStyle/>
          <a:p>
            <a:fld id="{15530B12-77AA-4F8A-BB96-7B022F2BE984}" type="slidenum">
              <a:rPr lang="en-US" smtClean="0"/>
              <a:t>28</a:t>
            </a:fld>
            <a:endParaRPr lang="en-US"/>
          </a:p>
        </p:txBody>
      </p:sp>
    </p:spTree>
    <p:extLst>
      <p:ext uri="{BB962C8B-B14F-4D97-AF65-F5344CB8AC3E}">
        <p14:creationId xmlns:p14="http://schemas.microsoft.com/office/powerpoint/2010/main" val="182574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F85F41-FE4F-F842-888D-F544A8E5E4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1284" y="434692"/>
            <a:ext cx="4303776" cy="3227832"/>
          </a:xfrm>
          <a:prstGeom prst="rect">
            <a:avLst/>
          </a:prstGeom>
        </p:spPr>
      </p:pic>
      <p:pic>
        <p:nvPicPr>
          <p:cNvPr id="6" name="Picture 5">
            <a:extLst>
              <a:ext uri="{FF2B5EF4-FFF2-40B4-BE49-F238E27FC236}">
                <a16:creationId xmlns:a16="http://schemas.microsoft.com/office/drawing/2014/main" id="{03634C6B-AFC2-694D-B901-547509A7E7F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95328" y="438032"/>
            <a:ext cx="4162763" cy="3227832"/>
          </a:xfrm>
          <a:prstGeom prst="rect">
            <a:avLst/>
          </a:prstGeom>
        </p:spPr>
      </p:pic>
      <p:pic>
        <p:nvPicPr>
          <p:cNvPr id="15" name="Picture 14">
            <a:extLst>
              <a:ext uri="{FF2B5EF4-FFF2-40B4-BE49-F238E27FC236}">
                <a16:creationId xmlns:a16="http://schemas.microsoft.com/office/drawing/2014/main" id="{1EAF643F-FAED-7D48-A055-CD36B2D42AB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3826" y="434692"/>
            <a:ext cx="4143910" cy="3227832"/>
          </a:xfrm>
          <a:prstGeom prst="rect">
            <a:avLst/>
          </a:prstGeom>
        </p:spPr>
      </p:pic>
      <p:pic>
        <p:nvPicPr>
          <p:cNvPr id="12" name="Picture 11">
            <a:extLst>
              <a:ext uri="{FF2B5EF4-FFF2-40B4-BE49-F238E27FC236}">
                <a16:creationId xmlns:a16="http://schemas.microsoft.com/office/drawing/2014/main" id="{55A1D59C-E809-9742-B4FA-0EC9A238CB2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51284" y="3447659"/>
            <a:ext cx="4303776" cy="3227832"/>
          </a:xfrm>
          <a:prstGeom prst="rect">
            <a:avLst/>
          </a:prstGeom>
        </p:spPr>
      </p:pic>
      <p:pic>
        <p:nvPicPr>
          <p:cNvPr id="10" name="Picture 9">
            <a:extLst>
              <a:ext uri="{FF2B5EF4-FFF2-40B4-BE49-F238E27FC236}">
                <a16:creationId xmlns:a16="http://schemas.microsoft.com/office/drawing/2014/main" id="{EB659B15-28C6-B04D-9DAE-9827920A6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999188" y="3447659"/>
            <a:ext cx="4162763" cy="3227832"/>
          </a:xfrm>
          <a:prstGeom prst="rect">
            <a:avLst/>
          </a:prstGeom>
        </p:spPr>
      </p:pic>
      <p:pic>
        <p:nvPicPr>
          <p:cNvPr id="5" name="Picture 4">
            <a:extLst>
              <a:ext uri="{FF2B5EF4-FFF2-40B4-BE49-F238E27FC236}">
                <a16:creationId xmlns:a16="http://schemas.microsoft.com/office/drawing/2014/main" id="{A2183DD8-69E0-A243-95A9-AE35D4CDFB8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43826" y="3428435"/>
            <a:ext cx="4153856" cy="3227832"/>
          </a:xfrm>
          <a:prstGeom prst="rect">
            <a:avLst/>
          </a:prstGeom>
        </p:spPr>
      </p:pic>
      <p:sp>
        <p:nvSpPr>
          <p:cNvPr id="13" name="TextBox 12">
            <a:extLst>
              <a:ext uri="{FF2B5EF4-FFF2-40B4-BE49-F238E27FC236}">
                <a16:creationId xmlns:a16="http://schemas.microsoft.com/office/drawing/2014/main" id="{155C8159-5F77-4B4C-A947-C0549FEE0BD8}"/>
              </a:ext>
            </a:extLst>
          </p:cNvPr>
          <p:cNvSpPr txBox="1"/>
          <p:nvPr/>
        </p:nvSpPr>
        <p:spPr>
          <a:xfrm>
            <a:off x="1815432" y="2888246"/>
            <a:ext cx="1101436" cy="369332"/>
          </a:xfrm>
          <a:prstGeom prst="rect">
            <a:avLst/>
          </a:prstGeom>
          <a:noFill/>
        </p:spPr>
        <p:txBody>
          <a:bodyPr wrap="square" rtlCol="0">
            <a:spAutoFit/>
          </a:bodyPr>
          <a:lstStyle/>
          <a:p>
            <a:r>
              <a:rPr lang="en-US" dirty="0">
                <a:solidFill>
                  <a:schemeClr val="accent1"/>
                </a:solidFill>
              </a:rPr>
              <a:t>65% span</a:t>
            </a:r>
          </a:p>
        </p:txBody>
      </p:sp>
      <p:sp>
        <p:nvSpPr>
          <p:cNvPr id="2" name="Slide Number Placeholder 1">
            <a:extLst>
              <a:ext uri="{FF2B5EF4-FFF2-40B4-BE49-F238E27FC236}">
                <a16:creationId xmlns:a16="http://schemas.microsoft.com/office/drawing/2014/main" id="{B65702AE-CCE2-43BB-AE4B-13FAC86A43D4}"/>
              </a:ext>
            </a:extLst>
          </p:cNvPr>
          <p:cNvSpPr>
            <a:spLocks noGrp="1"/>
          </p:cNvSpPr>
          <p:nvPr>
            <p:ph type="sldNum" sz="quarter" idx="12"/>
          </p:nvPr>
        </p:nvSpPr>
        <p:spPr>
          <a:xfrm>
            <a:off x="11175221" y="6580084"/>
            <a:ext cx="952499" cy="274320"/>
          </a:xfrm>
        </p:spPr>
        <p:txBody>
          <a:bodyPr>
            <a:normAutofit/>
          </a:bodyPr>
          <a:lstStyle/>
          <a:p>
            <a:pPr>
              <a:spcAft>
                <a:spcPts val="600"/>
              </a:spcAft>
            </a:pPr>
            <a:fld id="{15530B12-77AA-4F8A-BB96-7B022F2BE984}" type="slidenum">
              <a:rPr lang="en-US">
                <a:solidFill>
                  <a:schemeClr val="tx1">
                    <a:lumMod val="75000"/>
                    <a:lumOff val="25000"/>
                  </a:schemeClr>
                </a:solidFill>
              </a:rPr>
              <a:pPr>
                <a:spcAft>
                  <a:spcPts val="600"/>
                </a:spcAft>
              </a:pPr>
              <a:t>29</a:t>
            </a:fld>
            <a:endParaRPr lang="en-US" dirty="0">
              <a:solidFill>
                <a:schemeClr val="tx1">
                  <a:lumMod val="75000"/>
                  <a:lumOff val="25000"/>
                </a:schemeClr>
              </a:solidFill>
            </a:endParaRPr>
          </a:p>
        </p:txBody>
      </p:sp>
      <p:sp>
        <p:nvSpPr>
          <p:cNvPr id="14" name="TextBox 13">
            <a:extLst>
              <a:ext uri="{FF2B5EF4-FFF2-40B4-BE49-F238E27FC236}">
                <a16:creationId xmlns:a16="http://schemas.microsoft.com/office/drawing/2014/main" id="{13A782C0-E160-4D09-A34E-0FB2F56BFB2A}"/>
              </a:ext>
            </a:extLst>
          </p:cNvPr>
          <p:cNvSpPr txBox="1"/>
          <p:nvPr/>
        </p:nvSpPr>
        <p:spPr>
          <a:xfrm>
            <a:off x="5610861" y="2847681"/>
            <a:ext cx="1101436" cy="369332"/>
          </a:xfrm>
          <a:prstGeom prst="rect">
            <a:avLst/>
          </a:prstGeom>
          <a:noFill/>
        </p:spPr>
        <p:txBody>
          <a:bodyPr wrap="square" rtlCol="0">
            <a:spAutoFit/>
          </a:bodyPr>
          <a:lstStyle/>
          <a:p>
            <a:r>
              <a:rPr lang="en-US" dirty="0">
                <a:solidFill>
                  <a:schemeClr val="accent1"/>
                </a:solidFill>
              </a:rPr>
              <a:t>75% span</a:t>
            </a:r>
          </a:p>
        </p:txBody>
      </p:sp>
      <p:sp>
        <p:nvSpPr>
          <p:cNvPr id="19" name="TextBox 18">
            <a:extLst>
              <a:ext uri="{FF2B5EF4-FFF2-40B4-BE49-F238E27FC236}">
                <a16:creationId xmlns:a16="http://schemas.microsoft.com/office/drawing/2014/main" id="{19870C5D-34AD-47D8-B8C0-49008293F3A5}"/>
              </a:ext>
            </a:extLst>
          </p:cNvPr>
          <p:cNvSpPr txBox="1"/>
          <p:nvPr/>
        </p:nvSpPr>
        <p:spPr>
          <a:xfrm>
            <a:off x="1791839" y="3658849"/>
            <a:ext cx="1267403" cy="369332"/>
          </a:xfrm>
          <a:prstGeom prst="rect">
            <a:avLst/>
          </a:prstGeom>
          <a:noFill/>
        </p:spPr>
        <p:txBody>
          <a:bodyPr wrap="square" rtlCol="0">
            <a:spAutoFit/>
          </a:bodyPr>
          <a:lstStyle/>
          <a:p>
            <a:r>
              <a:rPr lang="en-US" dirty="0">
                <a:solidFill>
                  <a:schemeClr val="accent1"/>
                </a:solidFill>
              </a:rPr>
              <a:t>105% span</a:t>
            </a:r>
          </a:p>
        </p:txBody>
      </p:sp>
      <p:sp>
        <p:nvSpPr>
          <p:cNvPr id="21" name="TextBox 20">
            <a:extLst>
              <a:ext uri="{FF2B5EF4-FFF2-40B4-BE49-F238E27FC236}">
                <a16:creationId xmlns:a16="http://schemas.microsoft.com/office/drawing/2014/main" id="{CD7B4E7C-0289-4A08-844C-DDE3AD8D516E}"/>
              </a:ext>
            </a:extLst>
          </p:cNvPr>
          <p:cNvSpPr txBox="1"/>
          <p:nvPr/>
        </p:nvSpPr>
        <p:spPr>
          <a:xfrm>
            <a:off x="9512074" y="3658849"/>
            <a:ext cx="1259673" cy="369332"/>
          </a:xfrm>
          <a:prstGeom prst="rect">
            <a:avLst/>
          </a:prstGeom>
          <a:noFill/>
        </p:spPr>
        <p:txBody>
          <a:bodyPr wrap="square" rtlCol="0">
            <a:spAutoFit/>
          </a:bodyPr>
          <a:lstStyle/>
          <a:p>
            <a:r>
              <a:rPr lang="en-US" dirty="0">
                <a:solidFill>
                  <a:schemeClr val="accent1"/>
                </a:solidFill>
              </a:rPr>
              <a:t>130% span</a:t>
            </a:r>
          </a:p>
        </p:txBody>
      </p:sp>
      <p:sp>
        <p:nvSpPr>
          <p:cNvPr id="23" name="TextBox 22">
            <a:extLst>
              <a:ext uri="{FF2B5EF4-FFF2-40B4-BE49-F238E27FC236}">
                <a16:creationId xmlns:a16="http://schemas.microsoft.com/office/drawing/2014/main" id="{51D24595-1A5B-407F-A672-1902A62F6912}"/>
              </a:ext>
            </a:extLst>
          </p:cNvPr>
          <p:cNvSpPr txBox="1"/>
          <p:nvPr/>
        </p:nvSpPr>
        <p:spPr>
          <a:xfrm>
            <a:off x="5651665" y="3728030"/>
            <a:ext cx="1259673" cy="369332"/>
          </a:xfrm>
          <a:prstGeom prst="rect">
            <a:avLst/>
          </a:prstGeom>
          <a:noFill/>
        </p:spPr>
        <p:txBody>
          <a:bodyPr wrap="square" rtlCol="0">
            <a:spAutoFit/>
          </a:bodyPr>
          <a:lstStyle/>
          <a:p>
            <a:r>
              <a:rPr lang="en-US" dirty="0">
                <a:solidFill>
                  <a:schemeClr val="accent1"/>
                </a:solidFill>
              </a:rPr>
              <a:t>115% span</a:t>
            </a:r>
          </a:p>
        </p:txBody>
      </p:sp>
      <p:sp>
        <p:nvSpPr>
          <p:cNvPr id="27" name="TextBox 26">
            <a:extLst>
              <a:ext uri="{FF2B5EF4-FFF2-40B4-BE49-F238E27FC236}">
                <a16:creationId xmlns:a16="http://schemas.microsoft.com/office/drawing/2014/main" id="{1E30AD1C-D37F-6E4D-A712-9B3EA7C58D3E}"/>
              </a:ext>
            </a:extLst>
          </p:cNvPr>
          <p:cNvSpPr txBox="1"/>
          <p:nvPr/>
        </p:nvSpPr>
        <p:spPr>
          <a:xfrm>
            <a:off x="9532940" y="2876829"/>
            <a:ext cx="1101436" cy="369332"/>
          </a:xfrm>
          <a:prstGeom prst="rect">
            <a:avLst/>
          </a:prstGeom>
          <a:noFill/>
        </p:spPr>
        <p:txBody>
          <a:bodyPr wrap="square" rtlCol="0">
            <a:spAutoFit/>
          </a:bodyPr>
          <a:lstStyle/>
          <a:p>
            <a:r>
              <a:rPr lang="en-US" dirty="0">
                <a:solidFill>
                  <a:schemeClr val="accent1"/>
                </a:solidFill>
              </a:rPr>
              <a:t>90% span</a:t>
            </a:r>
          </a:p>
        </p:txBody>
      </p:sp>
      <p:sp>
        <p:nvSpPr>
          <p:cNvPr id="38" name="Rectangle 37">
            <a:extLst>
              <a:ext uri="{FF2B5EF4-FFF2-40B4-BE49-F238E27FC236}">
                <a16:creationId xmlns:a16="http://schemas.microsoft.com/office/drawing/2014/main" id="{AB724FC2-AB2E-4583-9350-91EDD147F28B}"/>
              </a:ext>
            </a:extLst>
          </p:cNvPr>
          <p:cNvSpPr/>
          <p:nvPr/>
        </p:nvSpPr>
        <p:spPr>
          <a:xfrm>
            <a:off x="2704463" y="23107"/>
            <a:ext cx="6783075" cy="646331"/>
          </a:xfrm>
          <a:prstGeom prst="rect">
            <a:avLst/>
          </a:prstGeom>
          <a:noFill/>
        </p:spPr>
        <p:txBody>
          <a:bodyPr wrap="none">
            <a:spAutoFit/>
          </a:bodyPr>
          <a:lstStyle/>
          <a:p>
            <a:pPr lvl="0" algn="ctr"/>
            <a:r>
              <a:rPr lang="en-US" sz="3600" dirty="0">
                <a:solidFill>
                  <a:srgbClr val="5B9BD5">
                    <a:lumMod val="75000"/>
                  </a:srgbClr>
                </a:solidFill>
              </a:rPr>
              <a:t>Total circulation for step-down gust</a:t>
            </a:r>
          </a:p>
        </p:txBody>
      </p:sp>
      <p:grpSp>
        <p:nvGrpSpPr>
          <p:cNvPr id="22" name="Group 21">
            <a:extLst>
              <a:ext uri="{FF2B5EF4-FFF2-40B4-BE49-F238E27FC236}">
                <a16:creationId xmlns:a16="http://schemas.microsoft.com/office/drawing/2014/main" id="{A5BE9D99-06BE-4847-9A1C-96452964B72E}"/>
              </a:ext>
            </a:extLst>
          </p:cNvPr>
          <p:cNvGrpSpPr/>
          <p:nvPr/>
        </p:nvGrpSpPr>
        <p:grpSpPr>
          <a:xfrm>
            <a:off x="5471898" y="595767"/>
            <a:ext cx="2667340" cy="1162792"/>
            <a:chOff x="-1379079" y="221778"/>
            <a:chExt cx="13993084" cy="5653865"/>
          </a:xfrm>
        </p:grpSpPr>
        <p:pic>
          <p:nvPicPr>
            <p:cNvPr id="24" name="Picture 23">
              <a:extLst>
                <a:ext uri="{FF2B5EF4-FFF2-40B4-BE49-F238E27FC236}">
                  <a16:creationId xmlns:a16="http://schemas.microsoft.com/office/drawing/2014/main" id="{65E88D20-9079-2342-909B-7A290CFB8CB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2006" y="982356"/>
              <a:ext cx="12191999" cy="4893287"/>
            </a:xfrm>
            <a:prstGeom prst="rect">
              <a:avLst/>
            </a:prstGeom>
          </p:spPr>
        </p:pic>
        <p:sp>
          <p:nvSpPr>
            <p:cNvPr id="25" name="TextBox 24">
              <a:extLst>
                <a:ext uri="{FF2B5EF4-FFF2-40B4-BE49-F238E27FC236}">
                  <a16:creationId xmlns:a16="http://schemas.microsoft.com/office/drawing/2014/main" id="{58168435-8B79-0747-BEBF-C68E7DC30CF9}"/>
                </a:ext>
              </a:extLst>
            </p:cNvPr>
            <p:cNvSpPr txBox="1"/>
            <p:nvPr/>
          </p:nvSpPr>
          <p:spPr>
            <a:xfrm>
              <a:off x="-1379079" y="221778"/>
              <a:ext cx="6254563" cy="1394498"/>
            </a:xfrm>
            <a:prstGeom prst="rect">
              <a:avLst/>
            </a:prstGeom>
            <a:noFill/>
          </p:spPr>
          <p:txBody>
            <a:bodyPr wrap="none" rtlCol="0">
              <a:spAutoFit/>
            </a:bodyPr>
            <a:lstStyle/>
            <a:p>
              <a:r>
                <a:rPr lang="en-US" sz="1200" dirty="0"/>
                <a:t>Rectangular case</a:t>
              </a:r>
              <a:r>
                <a:rPr lang="en-US" sz="1400" dirty="0"/>
                <a:t>,</a:t>
              </a:r>
            </a:p>
          </p:txBody>
        </p:sp>
      </p:grpSp>
      <p:pic>
        <p:nvPicPr>
          <p:cNvPr id="3" name="Picture 2">
            <a:extLst>
              <a:ext uri="{FF2B5EF4-FFF2-40B4-BE49-F238E27FC236}">
                <a16:creationId xmlns:a16="http://schemas.microsoft.com/office/drawing/2014/main" id="{B01F3AF4-B199-49C3-8917-D9DCBC33F444}"/>
              </a:ext>
            </a:extLst>
          </p:cNvPr>
          <p:cNvPicPr>
            <a:picLocks noChangeAspect="1"/>
          </p:cNvPicPr>
          <p:nvPr/>
        </p:nvPicPr>
        <p:blipFill rotWithShape="1">
          <a:blip r:embed="rId10"/>
          <a:srcRect t="5864" r="6812"/>
          <a:stretch/>
        </p:blipFill>
        <p:spPr>
          <a:xfrm>
            <a:off x="194133" y="598403"/>
            <a:ext cx="3986900" cy="2945239"/>
          </a:xfrm>
          <a:prstGeom prst="rect">
            <a:avLst/>
          </a:prstGeom>
        </p:spPr>
      </p:pic>
    </p:spTree>
    <p:extLst>
      <p:ext uri="{BB962C8B-B14F-4D97-AF65-F5344CB8AC3E}">
        <p14:creationId xmlns:p14="http://schemas.microsoft.com/office/powerpoint/2010/main" val="38227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3A3FCF-C208-D92E-E30C-138E58BDE4A0}"/>
              </a:ext>
            </a:extLst>
          </p:cNvPr>
          <p:cNvSpPr>
            <a:spLocks noGrp="1"/>
          </p:cNvSpPr>
          <p:nvPr>
            <p:ph type="sldNum" sz="quarter" idx="12"/>
          </p:nvPr>
        </p:nvSpPr>
        <p:spPr/>
        <p:txBody>
          <a:bodyPr/>
          <a:lstStyle/>
          <a:p>
            <a:fld id="{15530B12-77AA-4F8A-BB96-7B022F2BE984}" type="slidenum">
              <a:rPr lang="en-US" smtClean="0"/>
              <a:t>3</a:t>
            </a:fld>
            <a:endParaRPr lang="en-US" dirty="0"/>
          </a:p>
        </p:txBody>
      </p:sp>
      <p:graphicFrame>
        <p:nvGraphicFramePr>
          <p:cNvPr id="3" name="Diagram 2">
            <a:extLst>
              <a:ext uri="{FF2B5EF4-FFF2-40B4-BE49-F238E27FC236}">
                <a16:creationId xmlns:a16="http://schemas.microsoft.com/office/drawing/2014/main" id="{807850E7-51B2-519E-5F97-79BD0DB8D0BF}"/>
              </a:ext>
            </a:extLst>
          </p:cNvPr>
          <p:cNvGraphicFramePr/>
          <p:nvPr>
            <p:extLst>
              <p:ext uri="{D42A27DB-BD31-4B8C-83A1-F6EECF244321}">
                <p14:modId xmlns:p14="http://schemas.microsoft.com/office/powerpoint/2010/main" val="3406404885"/>
              </p:ext>
            </p:extLst>
          </p:nvPr>
        </p:nvGraphicFramePr>
        <p:xfrm>
          <a:off x="6015144" y="13028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55720137-5457-D65F-9D0A-72D7B3395398}"/>
              </a:ext>
            </a:extLst>
          </p:cNvPr>
          <p:cNvSpPr txBox="1"/>
          <p:nvPr/>
        </p:nvSpPr>
        <p:spPr>
          <a:xfrm>
            <a:off x="3865133" y="2627597"/>
            <a:ext cx="910762" cy="369332"/>
          </a:xfrm>
          <a:prstGeom prst="rect">
            <a:avLst/>
          </a:prstGeom>
          <a:noFill/>
        </p:spPr>
        <p:txBody>
          <a:bodyPr wrap="none" rtlCol="0">
            <a:spAutoFit/>
          </a:bodyPr>
          <a:lstStyle/>
          <a:p>
            <a:r>
              <a:rPr lang="en-US" dirty="0">
                <a:solidFill>
                  <a:schemeClr val="bg1"/>
                </a:solidFill>
              </a:rPr>
              <a:t>Military</a:t>
            </a:r>
          </a:p>
        </p:txBody>
      </p:sp>
      <p:sp>
        <p:nvSpPr>
          <p:cNvPr id="11" name="TextBox 10">
            <a:extLst>
              <a:ext uri="{FF2B5EF4-FFF2-40B4-BE49-F238E27FC236}">
                <a16:creationId xmlns:a16="http://schemas.microsoft.com/office/drawing/2014/main" id="{C7D5BBA8-9ED5-0F46-2579-EB29D467C8AE}"/>
              </a:ext>
            </a:extLst>
          </p:cNvPr>
          <p:cNvSpPr txBox="1"/>
          <p:nvPr/>
        </p:nvSpPr>
        <p:spPr>
          <a:xfrm>
            <a:off x="4083177" y="5870809"/>
            <a:ext cx="7611036" cy="584775"/>
          </a:xfrm>
          <a:prstGeom prst="rect">
            <a:avLst/>
          </a:prstGeom>
          <a:noFill/>
        </p:spPr>
        <p:txBody>
          <a:bodyPr wrap="square" rtlCol="0">
            <a:spAutoFit/>
          </a:bodyPr>
          <a:lstStyle/>
          <a:p>
            <a:r>
              <a:rPr lang="en-US" sz="3200" dirty="0"/>
              <a:t>Desirable feature: Maneuverability</a:t>
            </a:r>
          </a:p>
        </p:txBody>
      </p:sp>
      <p:sp>
        <p:nvSpPr>
          <p:cNvPr id="12" name="TextBox 11">
            <a:extLst>
              <a:ext uri="{FF2B5EF4-FFF2-40B4-BE49-F238E27FC236}">
                <a16:creationId xmlns:a16="http://schemas.microsoft.com/office/drawing/2014/main" id="{C34C2302-A761-54AE-7544-DF573A57A5E6}"/>
              </a:ext>
            </a:extLst>
          </p:cNvPr>
          <p:cNvSpPr txBox="1"/>
          <p:nvPr/>
        </p:nvSpPr>
        <p:spPr>
          <a:xfrm>
            <a:off x="46644" y="75759"/>
            <a:ext cx="12098712" cy="769441"/>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Application Area: Drones &amp; MAVs</a:t>
            </a:r>
          </a:p>
        </p:txBody>
      </p:sp>
      <p:sp>
        <p:nvSpPr>
          <p:cNvPr id="14" name="TextBox 13">
            <a:extLst>
              <a:ext uri="{FF2B5EF4-FFF2-40B4-BE49-F238E27FC236}">
                <a16:creationId xmlns:a16="http://schemas.microsoft.com/office/drawing/2014/main" id="{79AEEA19-9054-F25C-4577-C8ED7EDDDBAC}"/>
              </a:ext>
            </a:extLst>
          </p:cNvPr>
          <p:cNvSpPr txBox="1"/>
          <p:nvPr/>
        </p:nvSpPr>
        <p:spPr>
          <a:xfrm>
            <a:off x="7888695" y="3244334"/>
            <a:ext cx="910762" cy="369332"/>
          </a:xfrm>
          <a:prstGeom prst="rect">
            <a:avLst/>
          </a:prstGeom>
          <a:noFill/>
        </p:spPr>
        <p:txBody>
          <a:bodyPr wrap="none" rtlCol="0">
            <a:spAutoFit/>
          </a:bodyPr>
          <a:lstStyle/>
          <a:p>
            <a:r>
              <a:rPr lang="en-US" dirty="0">
                <a:solidFill>
                  <a:schemeClr val="bg1"/>
                </a:solidFill>
              </a:rPr>
              <a:t>Military</a:t>
            </a:r>
          </a:p>
        </p:txBody>
      </p:sp>
      <p:sp>
        <p:nvSpPr>
          <p:cNvPr id="15" name="TextBox 14">
            <a:extLst>
              <a:ext uri="{FF2B5EF4-FFF2-40B4-BE49-F238E27FC236}">
                <a16:creationId xmlns:a16="http://schemas.microsoft.com/office/drawing/2014/main" id="{1BE197C9-0EF1-E8D4-5DEE-EBBF98213547}"/>
              </a:ext>
            </a:extLst>
          </p:cNvPr>
          <p:cNvSpPr txBox="1"/>
          <p:nvPr/>
        </p:nvSpPr>
        <p:spPr>
          <a:xfrm>
            <a:off x="9731538" y="5525013"/>
            <a:ext cx="7152776" cy="307777"/>
          </a:xfrm>
          <a:prstGeom prst="rect">
            <a:avLst/>
          </a:prstGeom>
          <a:noFill/>
        </p:spPr>
        <p:txBody>
          <a:bodyPr wrap="square" rtlCol="0">
            <a:spAutoFit/>
          </a:bodyPr>
          <a:lstStyle/>
          <a:p>
            <a:r>
              <a:rPr lang="en-US" sz="1400" dirty="0"/>
              <a:t>MAV: Micro Air Vehicle</a:t>
            </a:r>
          </a:p>
        </p:txBody>
      </p:sp>
      <p:sp>
        <p:nvSpPr>
          <p:cNvPr id="16" name="TextBox 15">
            <a:extLst>
              <a:ext uri="{FF2B5EF4-FFF2-40B4-BE49-F238E27FC236}">
                <a16:creationId xmlns:a16="http://schemas.microsoft.com/office/drawing/2014/main" id="{7BB89C9D-1BBB-4BC4-A53F-0520CF34F1D0}"/>
              </a:ext>
            </a:extLst>
          </p:cNvPr>
          <p:cNvSpPr txBox="1"/>
          <p:nvPr/>
        </p:nvSpPr>
        <p:spPr>
          <a:xfrm>
            <a:off x="514996" y="5318159"/>
            <a:ext cx="7611036" cy="307777"/>
          </a:xfrm>
          <a:prstGeom prst="rect">
            <a:avLst/>
          </a:prstGeom>
          <a:noFill/>
        </p:spPr>
        <p:txBody>
          <a:bodyPr wrap="square" rtlCol="0">
            <a:spAutoFit/>
          </a:bodyPr>
          <a:lstStyle/>
          <a:p>
            <a:r>
              <a:rPr lang="en-US" sz="1400" dirty="0"/>
              <a:t>Black hawk from </a:t>
            </a:r>
            <a:r>
              <a:rPr lang="en-US" sz="1400" dirty="0" err="1"/>
              <a:t>Praxodynamics</a:t>
            </a:r>
            <a:endParaRPr lang="en-US" sz="1400" dirty="0"/>
          </a:p>
        </p:txBody>
      </p:sp>
      <p:pic>
        <p:nvPicPr>
          <p:cNvPr id="6" name="Picture 5">
            <a:extLst>
              <a:ext uri="{FF2B5EF4-FFF2-40B4-BE49-F238E27FC236}">
                <a16:creationId xmlns:a16="http://schemas.microsoft.com/office/drawing/2014/main" id="{47BF4FB4-250D-4F96-863A-43ED7C30E6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303" y="1564093"/>
            <a:ext cx="6090415" cy="3451235"/>
          </a:xfrm>
          <a:prstGeom prst="rect">
            <a:avLst/>
          </a:prstGeom>
        </p:spPr>
      </p:pic>
    </p:spTree>
    <p:extLst>
      <p:ext uri="{BB962C8B-B14F-4D97-AF65-F5344CB8AC3E}">
        <p14:creationId xmlns:p14="http://schemas.microsoft.com/office/powerpoint/2010/main" val="2312429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7213" y="191241"/>
            <a:ext cx="2377574" cy="707886"/>
          </a:xfrm>
          <a:prstGeom prst="rect">
            <a:avLst/>
          </a:prstGeom>
          <a:noFill/>
        </p:spPr>
        <p:txBody>
          <a:bodyPr wrap="none" rtlCol="0">
            <a:spAutoFit/>
          </a:bodyPr>
          <a:lstStyle/>
          <a:p>
            <a:r>
              <a:rPr lang="en-US" sz="4000" dirty="0">
                <a:solidFill>
                  <a:schemeClr val="accent1">
                    <a:lumMod val="75000"/>
                  </a:schemeClr>
                </a:solidFill>
              </a:rPr>
              <a:t>Takeaways</a:t>
            </a:r>
          </a:p>
        </p:txBody>
      </p:sp>
      <p:sp>
        <p:nvSpPr>
          <p:cNvPr id="6" name="Slide Number Placeholder 5">
            <a:extLst>
              <a:ext uri="{FF2B5EF4-FFF2-40B4-BE49-F238E27FC236}">
                <a16:creationId xmlns:a16="http://schemas.microsoft.com/office/drawing/2014/main" id="{DB2E69A0-5EB1-4CE5-8C93-A27FCF364FE7}"/>
              </a:ext>
            </a:extLst>
          </p:cNvPr>
          <p:cNvSpPr>
            <a:spLocks noGrp="1"/>
          </p:cNvSpPr>
          <p:nvPr>
            <p:ph type="sldNum" sz="quarter" idx="12"/>
          </p:nvPr>
        </p:nvSpPr>
        <p:spPr/>
        <p:txBody>
          <a:bodyPr/>
          <a:lstStyle/>
          <a:p>
            <a:fld id="{15530B12-77AA-4F8A-BB96-7B022F2BE984}" type="slidenum">
              <a:rPr lang="en-US" smtClean="0"/>
              <a:t>30</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972C9A9-D3C4-4085-AB1C-A8B6499A66DC}"/>
                  </a:ext>
                </a:extLst>
              </p:cNvPr>
              <p:cNvSpPr/>
              <p:nvPr/>
            </p:nvSpPr>
            <p:spPr>
              <a:xfrm>
                <a:off x="515831" y="1025957"/>
                <a:ext cx="11390884" cy="2862322"/>
              </a:xfrm>
              <a:prstGeom prst="rect">
                <a:avLst/>
              </a:prstGeom>
            </p:spPr>
            <p:txBody>
              <a:bodyPr wrap="square">
                <a:spAutoFit/>
              </a:bodyPr>
              <a:lstStyle/>
              <a:p>
                <a:pPr marL="457200" indent="-457200">
                  <a:spcBef>
                    <a:spcPts val="600"/>
                  </a:spcBef>
                  <a:buFont typeface="+mj-lt"/>
                  <a:buAutoNum type="arabicPeriod"/>
                </a:pPr>
                <a:r>
                  <a:rPr lang="en-US" sz="2000" dirty="0"/>
                  <a:t>Inward tip actuation can mitigate the </a:t>
                </a:r>
                <a:r>
                  <a:rPr lang="en-US" sz="2000" b="1" dirty="0"/>
                  <a:t>gust-impulse</a:t>
                </a:r>
                <a:r>
                  <a:rPr lang="en-US" sz="2000" dirty="0"/>
                  <a:t> change by as much as </a:t>
                </a:r>
                <a:r>
                  <a:rPr lang="en-US" sz="2000" dirty="0">
                    <a:solidFill>
                      <a:srgbClr val="C00000"/>
                    </a:solidFill>
                  </a:rPr>
                  <a:t>38%</a:t>
                </a:r>
                <a:r>
                  <a:rPr lang="en-US" sz="2000" dirty="0"/>
                  <a:t> and outward tip actuation by </a:t>
                </a:r>
                <a:r>
                  <a:rPr lang="en-US" sz="2000" dirty="0">
                    <a:solidFill>
                      <a:srgbClr val="C00000"/>
                    </a:solidFill>
                  </a:rPr>
                  <a:t>84%</a:t>
                </a:r>
                <a:r>
                  <a:rPr lang="en-US" sz="2000" dirty="0"/>
                  <a:t>. Effects are present even when wing area &amp; velocity changes accounted for.</a:t>
                </a:r>
              </a:p>
              <a:p>
                <a:pPr marL="457200" indent="-457200">
                  <a:spcBef>
                    <a:spcPts val="600"/>
                  </a:spcBef>
                  <a:buFont typeface="+mj-lt"/>
                  <a:buAutoNum type="arabicPeriod"/>
                </a:pPr>
                <a:r>
                  <a:rPr lang="en-US" sz="2000" dirty="0"/>
                  <a:t>Actuation-in </a:t>
                </a:r>
                <a:r>
                  <a:rPr lang="en-US" sz="2000" b="1" dirty="0"/>
                  <a:t>reduces</a:t>
                </a:r>
                <a:r>
                  <a:rPr lang="en-US" sz="2000" dirty="0"/>
                  <a: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Γ</m:t>
                    </m:r>
                  </m:oMath>
                </a14:m>
                <a:r>
                  <a:rPr lang="en-US" sz="2000" dirty="0"/>
                  <a:t> over much of span—coincides with lower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a:t>
                </a:r>
              </a:p>
              <a:p>
                <a:pPr marL="457200" indent="-457200">
                  <a:spcBef>
                    <a:spcPts val="600"/>
                  </a:spcBef>
                  <a:buFont typeface="+mj-lt"/>
                  <a:buAutoNum type="arabicPeriod"/>
                </a:pPr>
                <a:r>
                  <a:rPr lang="en-US" sz="2000" dirty="0"/>
                  <a:t>For actuation-out,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Γ</m:t>
                    </m:r>
                  </m:oMath>
                </a14:m>
                <a:r>
                  <a:rPr lang="en-US" sz="2000" dirty="0"/>
                  <a:t> is </a:t>
                </a:r>
                <a:r>
                  <a:rPr lang="en-US" sz="2000" b="1" dirty="0"/>
                  <a:t>sustained</a:t>
                </a:r>
                <a:r>
                  <a:rPr lang="en-US" sz="2000" dirty="0"/>
                  <a:t> above static cases across much of the span—coincides with higher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 plateau before all cases recover.</a:t>
                </a:r>
              </a:p>
              <a:p>
                <a:pPr marL="457200" indent="-457200">
                  <a:spcBef>
                    <a:spcPts val="600"/>
                  </a:spcBef>
                  <a:buFont typeface="+mj-lt"/>
                  <a:buAutoNum type="arabicPeriod"/>
                </a:pPr>
                <a:r>
                  <a:rPr lang="en-US" sz="2000" dirty="0"/>
                  <a:t>In most cases, actuation yields better gust-force change for AR=2 than 4, due to the greater change in wing planform.</a:t>
                </a:r>
              </a:p>
              <a:p>
                <a:pPr marL="457200" indent="-457200">
                  <a:spcBef>
                    <a:spcPts val="600"/>
                  </a:spcBef>
                  <a:buFont typeface="+mj-lt"/>
                  <a:buAutoNum type="arabicPeriod"/>
                </a:pPr>
                <a:r>
                  <a:rPr lang="en-US" sz="2000" dirty="0"/>
                  <a:t>Actuation timing and ramp distances also play a role. </a:t>
                </a:r>
              </a:p>
            </p:txBody>
          </p:sp>
        </mc:Choice>
        <mc:Fallback xmlns="">
          <p:sp>
            <p:nvSpPr>
              <p:cNvPr id="7" name="Rectangle 6">
                <a:extLst>
                  <a:ext uri="{FF2B5EF4-FFF2-40B4-BE49-F238E27FC236}">
                    <a16:creationId xmlns:a16="http://schemas.microsoft.com/office/drawing/2014/main" id="{0972C9A9-D3C4-4085-AB1C-A8B6499A66DC}"/>
                  </a:ext>
                </a:extLst>
              </p:cNvPr>
              <p:cNvSpPr>
                <a:spLocks noRot="1" noChangeAspect="1" noMove="1" noResize="1" noEditPoints="1" noAdjustHandles="1" noChangeArrowheads="1" noChangeShapeType="1" noTextEdit="1"/>
              </p:cNvSpPr>
              <p:nvPr/>
            </p:nvSpPr>
            <p:spPr>
              <a:xfrm>
                <a:off x="515831" y="1025957"/>
                <a:ext cx="11390884" cy="2862322"/>
              </a:xfrm>
              <a:prstGeom prst="rect">
                <a:avLst/>
              </a:prstGeom>
              <a:blipFill>
                <a:blip r:embed="rId3"/>
                <a:stretch>
                  <a:fillRect l="-589" t="-1277" b="-297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DF5377C-91F0-422B-856B-B70DFEEE4C91}"/>
              </a:ext>
            </a:extLst>
          </p:cNvPr>
          <p:cNvSpPr txBox="1"/>
          <p:nvPr/>
        </p:nvSpPr>
        <p:spPr>
          <a:xfrm>
            <a:off x="687593" y="4016220"/>
            <a:ext cx="9381565" cy="307777"/>
          </a:xfrm>
          <a:prstGeom prst="rect">
            <a:avLst/>
          </a:prstGeom>
          <a:noFill/>
        </p:spPr>
        <p:txBody>
          <a:bodyPr wrap="square" rtlCol="0">
            <a:spAutoFit/>
          </a:bodyPr>
          <a:lstStyle/>
          <a:p>
            <a:r>
              <a:rPr lang="en-US" sz="1400" i="1" dirty="0">
                <a:solidFill>
                  <a:schemeClr val="bg2">
                    <a:lumMod val="50000"/>
                  </a:schemeClr>
                </a:solidFill>
              </a:rPr>
              <a:t>Chowdhury, J. and </a:t>
            </a:r>
            <a:r>
              <a:rPr lang="en-US" sz="1400" i="1" dirty="0" err="1">
                <a:solidFill>
                  <a:schemeClr val="bg2">
                    <a:lumMod val="50000"/>
                  </a:schemeClr>
                </a:solidFill>
              </a:rPr>
              <a:t>Ringuette</a:t>
            </a:r>
            <a:r>
              <a:rPr lang="en-US" sz="1400" i="1" dirty="0">
                <a:solidFill>
                  <a:schemeClr val="bg2">
                    <a:lumMod val="50000"/>
                  </a:schemeClr>
                </a:solidFill>
              </a:rPr>
              <a:t>, J. M., “Effect of a Rotating and Swept Wingtip on Streamwise Gust Alleviation”, AIAA J, 2021</a:t>
            </a:r>
          </a:p>
        </p:txBody>
      </p:sp>
      <p:sp>
        <p:nvSpPr>
          <p:cNvPr id="15" name="TextBox 14">
            <a:extLst>
              <a:ext uri="{FF2B5EF4-FFF2-40B4-BE49-F238E27FC236}">
                <a16:creationId xmlns:a16="http://schemas.microsoft.com/office/drawing/2014/main" id="{6B143171-D064-4EFE-864B-0AE2582AE5C4}"/>
              </a:ext>
            </a:extLst>
          </p:cNvPr>
          <p:cNvSpPr txBox="1"/>
          <p:nvPr/>
        </p:nvSpPr>
        <p:spPr>
          <a:xfrm>
            <a:off x="515831" y="4820869"/>
            <a:ext cx="2485680" cy="461665"/>
          </a:xfrm>
          <a:prstGeom prst="rect">
            <a:avLst/>
          </a:prstGeom>
          <a:noFill/>
        </p:spPr>
        <p:txBody>
          <a:bodyPr wrap="none" rtlCol="0">
            <a:spAutoFit/>
          </a:bodyPr>
          <a:lstStyle/>
          <a:p>
            <a:r>
              <a:rPr lang="en-US" sz="2400" dirty="0">
                <a:solidFill>
                  <a:schemeClr val="accent1">
                    <a:lumMod val="75000"/>
                  </a:schemeClr>
                </a:solidFill>
              </a:rPr>
              <a:t>Acknowledgments</a:t>
            </a:r>
          </a:p>
        </p:txBody>
      </p:sp>
      <p:sp>
        <p:nvSpPr>
          <p:cNvPr id="16" name="TextBox 15">
            <a:extLst>
              <a:ext uri="{FF2B5EF4-FFF2-40B4-BE49-F238E27FC236}">
                <a16:creationId xmlns:a16="http://schemas.microsoft.com/office/drawing/2014/main" id="{F6EE5B5B-5202-477A-B98A-0E3511792E51}"/>
              </a:ext>
            </a:extLst>
          </p:cNvPr>
          <p:cNvSpPr txBox="1"/>
          <p:nvPr/>
        </p:nvSpPr>
        <p:spPr>
          <a:xfrm>
            <a:off x="515831" y="5307806"/>
            <a:ext cx="9553327" cy="1231106"/>
          </a:xfrm>
          <a:prstGeom prst="rect">
            <a:avLst/>
          </a:prstGeom>
          <a:noFill/>
        </p:spPr>
        <p:txBody>
          <a:bodyPr wrap="square" rtlCol="0">
            <a:spAutoFit/>
          </a:bodyPr>
          <a:lstStyle/>
          <a:p>
            <a:pPr marL="285750" indent="-285750">
              <a:buFont typeface="Arial" panose="020B0604020202020204" pitchFamily="34" charset="0"/>
              <a:buChar char="•"/>
            </a:pPr>
            <a:r>
              <a:rPr lang="en-US" sz="2000" dirty="0"/>
              <a:t>National Science Foundation (Award # CBET-1706453) supervised by Dr. Ronald Joslin, and award no. CBET-1828544 (MRI Program), supervised by Dr. Shahab </a:t>
            </a:r>
            <a:r>
              <a:rPr lang="en-US" sz="2000" dirty="0" err="1"/>
              <a:t>Shojaei</a:t>
            </a:r>
            <a:r>
              <a:rPr lang="en-US" sz="2000" dirty="0"/>
              <a:t>-Zadeh.</a:t>
            </a:r>
          </a:p>
          <a:p>
            <a:endParaRPr lang="en-US" sz="1400" dirty="0"/>
          </a:p>
          <a:p>
            <a:pPr marL="342900" indent="-342900">
              <a:buFont typeface="Arial" panose="020B0604020202020204" pitchFamily="34" charset="0"/>
              <a:buChar char="•"/>
            </a:pPr>
            <a:r>
              <a:rPr lang="en-US" sz="2000" dirty="0"/>
              <a:t>Prof. Matthew </a:t>
            </a:r>
            <a:r>
              <a:rPr lang="en-US" sz="2000" dirty="0" err="1"/>
              <a:t>Ringuette</a:t>
            </a:r>
            <a:r>
              <a:rPr lang="en-US" sz="2000" dirty="0"/>
              <a:t>, Karan Shah, Adam Hammond.</a:t>
            </a:r>
          </a:p>
        </p:txBody>
      </p:sp>
      <p:pic>
        <p:nvPicPr>
          <p:cNvPr id="17" name="Picture 2" descr="https://www.nsf.gov/images/logos/NSF_4-Color_bitmap_Logo.png">
            <a:extLst>
              <a:ext uri="{FF2B5EF4-FFF2-40B4-BE49-F238E27FC236}">
                <a16:creationId xmlns:a16="http://schemas.microsoft.com/office/drawing/2014/main" id="{EBABF610-D471-4338-8DF9-8B1036A5F6F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299551" y="4688828"/>
            <a:ext cx="1054249" cy="1060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06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AC675-93F8-6947-9FE4-92EAFA5B4C42}"/>
              </a:ext>
            </a:extLst>
          </p:cNvPr>
          <p:cNvSpPr txBox="1"/>
          <p:nvPr/>
        </p:nvSpPr>
        <p:spPr>
          <a:xfrm>
            <a:off x="68274" y="1539097"/>
            <a:ext cx="12191999" cy="1311128"/>
          </a:xfrm>
          <a:prstGeom prst="rect">
            <a:avLst/>
          </a:prstGeom>
        </p:spPr>
        <p:txBody>
          <a:bodyPr anchor="ctr"/>
          <a:lstStyle>
            <a:defPPr>
              <a:defRPr lang="en-US"/>
            </a:defPPr>
            <a:lvl1pPr algn="ctr">
              <a:lnSpc>
                <a:spcPct val="90000"/>
              </a:lnSpc>
              <a:spcBef>
                <a:spcPct val="0"/>
              </a:spcBef>
              <a:buNone/>
              <a:defRPr sz="4400" b="1">
                <a:latin typeface="+mj-lt"/>
                <a:ea typeface="+mj-ea"/>
                <a:cs typeface="+mj-cs"/>
              </a:defRPr>
            </a:lvl1pPr>
          </a:lstStyle>
          <a:p>
            <a:r>
              <a:rPr lang="en-US" dirty="0"/>
              <a:t>Fluid-Structure Interactions in Face Masks</a:t>
            </a:r>
          </a:p>
        </p:txBody>
      </p:sp>
      <p:sp>
        <p:nvSpPr>
          <p:cNvPr id="5" name="Slide Number Placeholder 4">
            <a:extLst>
              <a:ext uri="{FF2B5EF4-FFF2-40B4-BE49-F238E27FC236}">
                <a16:creationId xmlns:a16="http://schemas.microsoft.com/office/drawing/2014/main" id="{98A62A2C-232B-0244-B937-B01EEBDD9EDD}"/>
              </a:ext>
            </a:extLst>
          </p:cNvPr>
          <p:cNvSpPr>
            <a:spLocks noGrp="1"/>
          </p:cNvSpPr>
          <p:nvPr>
            <p:ph type="sldNum" sz="quarter" idx="12"/>
          </p:nvPr>
        </p:nvSpPr>
        <p:spPr/>
        <p:txBody>
          <a:bodyPr/>
          <a:lstStyle/>
          <a:p>
            <a:fld id="{C35817E2-E966-084E-8858-34F07F2CB565}" type="slidenum">
              <a:rPr lang="en-US" smtClean="0"/>
              <a:t>31</a:t>
            </a:fld>
            <a:endParaRPr lang="en-US"/>
          </a:p>
        </p:txBody>
      </p:sp>
      <p:pic>
        <p:nvPicPr>
          <p:cNvPr id="10" name="Picture 2" descr="NSF Logo | NSF - National Science Foundation">
            <a:extLst>
              <a:ext uri="{FF2B5EF4-FFF2-40B4-BE49-F238E27FC236}">
                <a16:creationId xmlns:a16="http://schemas.microsoft.com/office/drawing/2014/main" id="{43161A9D-F6D9-49E2-95D8-58A40FEBB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753708" y="5479792"/>
            <a:ext cx="1337767" cy="13437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rown University Logo transparent PNG - StickPNG">
            <a:extLst>
              <a:ext uri="{FF2B5EF4-FFF2-40B4-BE49-F238E27FC236}">
                <a16:creationId xmlns:a16="http://schemas.microsoft.com/office/drawing/2014/main" id="{3DDAC7E5-2A90-E34A-8372-423E111634D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56740" y="4098109"/>
            <a:ext cx="1678520" cy="837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89DF435-BC96-41B1-96FB-83597F3E3F2B}"/>
              </a:ext>
            </a:extLst>
          </p:cNvPr>
          <p:cNvSpPr/>
          <p:nvPr/>
        </p:nvSpPr>
        <p:spPr>
          <a:xfrm>
            <a:off x="2839377" y="2933429"/>
            <a:ext cx="6096000" cy="954107"/>
          </a:xfrm>
          <a:prstGeom prst="rect">
            <a:avLst/>
          </a:prstGeom>
        </p:spPr>
        <p:txBody>
          <a:bodyPr>
            <a:spAutoFit/>
          </a:bodyPr>
          <a:lstStyle/>
          <a:p>
            <a:pPr algn="ctr"/>
            <a:r>
              <a:rPr lang="en-US" sz="2800" b="1" dirty="0"/>
              <a:t>Center for Fluid Mechanics </a:t>
            </a:r>
          </a:p>
          <a:p>
            <a:pPr algn="ctr"/>
            <a:r>
              <a:rPr lang="en-US" sz="2800" b="1" dirty="0"/>
              <a:t>Brown University</a:t>
            </a:r>
          </a:p>
        </p:txBody>
      </p:sp>
      <p:sp>
        <p:nvSpPr>
          <p:cNvPr id="6" name="TextBox 5">
            <a:extLst>
              <a:ext uri="{FF2B5EF4-FFF2-40B4-BE49-F238E27FC236}">
                <a16:creationId xmlns:a16="http://schemas.microsoft.com/office/drawing/2014/main" id="{605BF691-39E6-430A-98C5-15FDE573D187}"/>
              </a:ext>
            </a:extLst>
          </p:cNvPr>
          <p:cNvSpPr txBox="1"/>
          <p:nvPr/>
        </p:nvSpPr>
        <p:spPr>
          <a:xfrm>
            <a:off x="381302" y="5884962"/>
            <a:ext cx="8243475" cy="369332"/>
          </a:xfrm>
          <a:prstGeom prst="rect">
            <a:avLst/>
          </a:prstGeom>
          <a:noFill/>
        </p:spPr>
        <p:txBody>
          <a:bodyPr wrap="none" rtlCol="0">
            <a:spAutoFit/>
          </a:bodyPr>
          <a:lstStyle/>
          <a:p>
            <a:r>
              <a:rPr lang="en-US" dirty="0"/>
              <a:t>Collaborators: Kenny Breuer, Rajat Mittal, </a:t>
            </a:r>
            <a:r>
              <a:rPr lang="en-US" dirty="0" err="1"/>
              <a:t>Kourosh</a:t>
            </a:r>
            <a:r>
              <a:rPr lang="en-US" dirty="0"/>
              <a:t> </a:t>
            </a:r>
            <a:r>
              <a:rPr lang="en-US" dirty="0" err="1"/>
              <a:t>Shoele</a:t>
            </a:r>
            <a:r>
              <a:rPr lang="en-US" dirty="0"/>
              <a:t>, Erin Tucker, Jay-Young Cho</a:t>
            </a:r>
          </a:p>
        </p:txBody>
      </p:sp>
    </p:spTree>
    <p:extLst>
      <p:ext uri="{BB962C8B-B14F-4D97-AF65-F5344CB8AC3E}">
        <p14:creationId xmlns:p14="http://schemas.microsoft.com/office/powerpoint/2010/main" val="655869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32</a:t>
            </a:fld>
            <a:endParaRPr lang="en-US"/>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rgbClr val="0070C0"/>
                </a:solidFill>
                <a:latin typeface="+mn-lt"/>
              </a:rPr>
              <a:t>Motivation &amp; Objective</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5" y="1287565"/>
            <a:ext cx="6779324" cy="5194197"/>
          </a:xfrm>
        </p:spPr>
        <p:txBody>
          <a:bodyPr/>
          <a:lstStyle/>
          <a:p>
            <a:pPr marL="0" indent="0">
              <a:buNone/>
            </a:pPr>
            <a:r>
              <a:rPr lang="en-US" sz="2800" dirty="0"/>
              <a:t>Background</a:t>
            </a:r>
          </a:p>
          <a:p>
            <a:pPr marL="285750" indent="-285750">
              <a:buFont typeface="Arial" panose="020B0604020202020204" pitchFamily="34" charset="0"/>
              <a:buChar char="•"/>
            </a:pPr>
            <a:r>
              <a:rPr lang="en-US" sz="2000" dirty="0"/>
              <a:t>Face masks reduce the spread of airborne diseases</a:t>
            </a:r>
          </a:p>
          <a:p>
            <a:pPr marL="285750" indent="-285750">
              <a:buFont typeface="Arial" panose="020B0604020202020204" pitchFamily="34" charset="0"/>
              <a:buChar char="•"/>
            </a:pPr>
            <a:r>
              <a:rPr lang="en-US" sz="2000" dirty="0"/>
              <a:t>Lack of understanding of fundamental material and mechanical properties of masks</a:t>
            </a:r>
          </a:p>
          <a:p>
            <a:pPr marL="0" indent="0">
              <a:buNone/>
            </a:pPr>
            <a:endParaRPr lang="en-US" sz="2000" dirty="0"/>
          </a:p>
          <a:p>
            <a:pPr marL="0" indent="0">
              <a:buNone/>
            </a:pPr>
            <a:endParaRPr lang="en-US" sz="2800" dirty="0"/>
          </a:p>
          <a:p>
            <a:endParaRPr lang="en-US" dirty="0"/>
          </a:p>
        </p:txBody>
      </p:sp>
      <p:sp>
        <p:nvSpPr>
          <p:cNvPr id="2" name="TextBox 1">
            <a:extLst>
              <a:ext uri="{FF2B5EF4-FFF2-40B4-BE49-F238E27FC236}">
                <a16:creationId xmlns:a16="http://schemas.microsoft.com/office/drawing/2014/main" id="{3D7C3263-F975-4CFD-84BB-2BC5ABCCDB4C}"/>
              </a:ext>
            </a:extLst>
          </p:cNvPr>
          <p:cNvSpPr txBox="1"/>
          <p:nvPr/>
        </p:nvSpPr>
        <p:spPr>
          <a:xfrm>
            <a:off x="574524" y="3998282"/>
            <a:ext cx="7206420" cy="1567609"/>
          </a:xfrm>
          <a:prstGeom prst="rect">
            <a:avLst/>
          </a:prstGeom>
          <a:noFill/>
        </p:spPr>
        <p:txBody>
          <a:bodyPr wrap="square" rtlCol="0">
            <a:spAutoFit/>
          </a:bodyPr>
          <a:lstStyle/>
          <a:p>
            <a:pPr marL="0" indent="0">
              <a:lnSpc>
                <a:spcPct val="90000"/>
              </a:lnSpc>
              <a:spcBef>
                <a:spcPts val="1000"/>
              </a:spcBef>
              <a:buFont typeface="Arial" panose="020B0604020202020204" pitchFamily="34" charset="0"/>
              <a:buNone/>
            </a:pPr>
            <a:r>
              <a:rPr lang="en-US" sz="2800" dirty="0"/>
              <a:t>Goal of the Study</a:t>
            </a:r>
          </a:p>
          <a:p>
            <a:pPr marL="285750" indent="-285750">
              <a:lnSpc>
                <a:spcPct val="90000"/>
              </a:lnSpc>
              <a:spcBef>
                <a:spcPts val="1000"/>
              </a:spcBef>
              <a:buFont typeface="Arial" panose="020B0604020202020204" pitchFamily="34" charset="0"/>
              <a:buChar char="•"/>
            </a:pPr>
            <a:r>
              <a:rPr lang="en-US" sz="2000" dirty="0"/>
              <a:t>Air permeability over a range of flow rates</a:t>
            </a:r>
          </a:p>
          <a:p>
            <a:pPr marL="285750" indent="-285750">
              <a:lnSpc>
                <a:spcPct val="90000"/>
              </a:lnSpc>
              <a:spcBef>
                <a:spcPts val="1000"/>
              </a:spcBef>
              <a:buFont typeface="Arial" panose="020B0604020202020204" pitchFamily="34" charset="0"/>
              <a:buChar char="•"/>
            </a:pPr>
            <a:r>
              <a:rPr lang="en-US" sz="2000" dirty="0"/>
              <a:t>Mechanical deformation of masks due to pressure drop</a:t>
            </a:r>
          </a:p>
          <a:p>
            <a:endParaRPr lang="en-US" dirty="0"/>
          </a:p>
        </p:txBody>
      </p:sp>
      <p:pic>
        <p:nvPicPr>
          <p:cNvPr id="1028" name="Picture 4" descr="LaVision: Face Masks Are Reducing COVID-19 Infection Risk | Hadland Imaging">
            <a:extLst>
              <a:ext uri="{FF2B5EF4-FFF2-40B4-BE49-F238E27FC236}">
                <a16:creationId xmlns:a16="http://schemas.microsoft.com/office/drawing/2014/main" id="{8E5A17D6-555B-4632-A605-982450FBDF4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24017" y="1287565"/>
            <a:ext cx="3799087" cy="2374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057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33</a:t>
            </a:fld>
            <a:endParaRPr lang="en-US"/>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rgbClr val="0070C0"/>
                </a:solidFill>
                <a:latin typeface="+mn-lt"/>
              </a:rPr>
              <a:t>Schematic of the Experimental Setup</a:t>
            </a:r>
          </a:p>
        </p:txBody>
      </p:sp>
      <p:sp>
        <p:nvSpPr>
          <p:cNvPr id="82" name="Rectangle 81">
            <a:extLst>
              <a:ext uri="{FF2B5EF4-FFF2-40B4-BE49-F238E27FC236}">
                <a16:creationId xmlns:a16="http://schemas.microsoft.com/office/drawing/2014/main" id="{FE13912B-908C-474D-BBCA-78D749708CD9}"/>
              </a:ext>
            </a:extLst>
          </p:cNvPr>
          <p:cNvSpPr/>
          <p:nvPr/>
        </p:nvSpPr>
        <p:spPr>
          <a:xfrm rot="16200000">
            <a:off x="4252363" y="5404209"/>
            <a:ext cx="125327" cy="158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771A071-F687-46D7-A12F-38D2DE5948E5}"/>
              </a:ext>
            </a:extLst>
          </p:cNvPr>
          <p:cNvSpPr/>
          <p:nvPr/>
        </p:nvSpPr>
        <p:spPr>
          <a:xfrm rot="16200000">
            <a:off x="4520514" y="5395913"/>
            <a:ext cx="117089" cy="18146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44B23FEB-2246-4E11-B887-1BE5314E1350}"/>
              </a:ext>
            </a:extLst>
          </p:cNvPr>
          <p:cNvGrpSpPr/>
          <p:nvPr/>
        </p:nvGrpSpPr>
        <p:grpSpPr>
          <a:xfrm>
            <a:off x="4773740" y="1619133"/>
            <a:ext cx="4114800" cy="5853558"/>
            <a:chOff x="6486540" y="1744470"/>
            <a:chExt cx="4114800" cy="5853558"/>
          </a:xfrm>
        </p:grpSpPr>
        <p:grpSp>
          <p:nvGrpSpPr>
            <p:cNvPr id="53" name="Group 52">
              <a:extLst>
                <a:ext uri="{FF2B5EF4-FFF2-40B4-BE49-F238E27FC236}">
                  <a16:creationId xmlns:a16="http://schemas.microsoft.com/office/drawing/2014/main" id="{EB0A17A5-5696-4516-95CD-00202E929DDF}"/>
                </a:ext>
              </a:extLst>
            </p:cNvPr>
            <p:cNvGrpSpPr/>
            <p:nvPr/>
          </p:nvGrpSpPr>
          <p:grpSpPr>
            <a:xfrm>
              <a:off x="6486540" y="1791079"/>
              <a:ext cx="4114800" cy="5806949"/>
              <a:chOff x="6330410" y="1485471"/>
              <a:chExt cx="4114800" cy="5806949"/>
            </a:xfrm>
          </p:grpSpPr>
          <p:sp>
            <p:nvSpPr>
              <p:cNvPr id="54" name="TextBox 53">
                <a:extLst>
                  <a:ext uri="{FF2B5EF4-FFF2-40B4-BE49-F238E27FC236}">
                    <a16:creationId xmlns:a16="http://schemas.microsoft.com/office/drawing/2014/main" id="{BC40529D-0C05-48CC-9EE7-B574C4B5AEBB}"/>
                  </a:ext>
                </a:extLst>
              </p:cNvPr>
              <p:cNvSpPr txBox="1"/>
              <p:nvPr/>
            </p:nvSpPr>
            <p:spPr>
              <a:xfrm>
                <a:off x="7147038" y="4217666"/>
                <a:ext cx="2659778" cy="369332"/>
              </a:xfrm>
              <a:prstGeom prst="rect">
                <a:avLst/>
              </a:prstGeom>
              <a:noFill/>
            </p:spPr>
            <p:txBody>
              <a:bodyPr wrap="square" rtlCol="0">
                <a:spAutoFit/>
              </a:bodyPr>
              <a:lstStyle/>
              <a:p>
                <a:r>
                  <a:rPr lang="en-US" dirty="0"/>
                  <a:t>Mask material deflection</a:t>
                </a:r>
              </a:p>
            </p:txBody>
          </p:sp>
          <p:grpSp>
            <p:nvGrpSpPr>
              <p:cNvPr id="55" name="Group 54">
                <a:extLst>
                  <a:ext uri="{FF2B5EF4-FFF2-40B4-BE49-F238E27FC236}">
                    <a16:creationId xmlns:a16="http://schemas.microsoft.com/office/drawing/2014/main" id="{6FFE5653-5D3B-4C37-A061-7C01B07D717E}"/>
                  </a:ext>
                </a:extLst>
              </p:cNvPr>
              <p:cNvGrpSpPr/>
              <p:nvPr/>
            </p:nvGrpSpPr>
            <p:grpSpPr>
              <a:xfrm>
                <a:off x="6330410" y="1485471"/>
                <a:ext cx="4114800" cy="5806949"/>
                <a:chOff x="8258652" y="1563261"/>
                <a:chExt cx="4114800" cy="5806949"/>
              </a:xfrm>
            </p:grpSpPr>
            <p:sp>
              <p:nvSpPr>
                <p:cNvPr id="56" name="TextBox 55">
                  <a:extLst>
                    <a:ext uri="{FF2B5EF4-FFF2-40B4-BE49-F238E27FC236}">
                      <a16:creationId xmlns:a16="http://schemas.microsoft.com/office/drawing/2014/main" id="{4658ED6C-1B22-4D94-AF89-F0EA7602CD10}"/>
                    </a:ext>
                  </a:extLst>
                </p:cNvPr>
                <p:cNvSpPr txBox="1"/>
                <p:nvPr/>
              </p:nvSpPr>
              <p:spPr>
                <a:xfrm>
                  <a:off x="8449205" y="1563261"/>
                  <a:ext cx="1744951" cy="369332"/>
                </a:xfrm>
                <a:prstGeom prst="rect">
                  <a:avLst/>
                </a:prstGeom>
                <a:noFill/>
              </p:spPr>
              <p:txBody>
                <a:bodyPr wrap="square" rtlCol="0">
                  <a:spAutoFit/>
                </a:bodyPr>
                <a:lstStyle/>
                <a:p>
                  <a:r>
                    <a:rPr lang="en-US" dirty="0"/>
                    <a:t>Mask Material</a:t>
                  </a:r>
                </a:p>
              </p:txBody>
            </p:sp>
            <p:grpSp>
              <p:nvGrpSpPr>
                <p:cNvPr id="58" name="Group 57">
                  <a:extLst>
                    <a:ext uri="{FF2B5EF4-FFF2-40B4-BE49-F238E27FC236}">
                      <a16:creationId xmlns:a16="http://schemas.microsoft.com/office/drawing/2014/main" id="{B2992CD4-627A-46FC-8DCE-E6CEF47C6B93}"/>
                    </a:ext>
                  </a:extLst>
                </p:cNvPr>
                <p:cNvGrpSpPr/>
                <p:nvPr/>
              </p:nvGrpSpPr>
              <p:grpSpPr>
                <a:xfrm>
                  <a:off x="8258652" y="2445198"/>
                  <a:ext cx="4114800" cy="4925012"/>
                  <a:chOff x="1377951" y="1932988"/>
                  <a:chExt cx="4114800" cy="4925012"/>
                </a:xfrm>
              </p:grpSpPr>
              <p:sp>
                <p:nvSpPr>
                  <p:cNvPr id="60" name="Chord 59">
                    <a:extLst>
                      <a:ext uri="{FF2B5EF4-FFF2-40B4-BE49-F238E27FC236}">
                        <a16:creationId xmlns:a16="http://schemas.microsoft.com/office/drawing/2014/main" id="{546431EC-19B5-4970-A7B8-3404A75D6361}"/>
                      </a:ext>
                    </a:extLst>
                  </p:cNvPr>
                  <p:cNvSpPr/>
                  <p:nvPr/>
                </p:nvSpPr>
                <p:spPr>
                  <a:xfrm rot="10800000">
                    <a:off x="1377951" y="2743200"/>
                    <a:ext cx="4114800" cy="4114800"/>
                  </a:xfrm>
                  <a:prstGeom prst="chord">
                    <a:avLst>
                      <a:gd name="adj1" fmla="val 2700000"/>
                      <a:gd name="adj2" fmla="val 8108131"/>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Down 15">
                    <a:extLst>
                      <a:ext uri="{FF2B5EF4-FFF2-40B4-BE49-F238E27FC236}">
                        <a16:creationId xmlns:a16="http://schemas.microsoft.com/office/drawing/2014/main" id="{996AB1A6-5757-4836-8586-414F1CC6560C}"/>
                      </a:ext>
                    </a:extLst>
                  </p:cNvPr>
                  <p:cNvSpPr/>
                  <p:nvPr/>
                </p:nvSpPr>
                <p:spPr>
                  <a:xfrm rot="9720000">
                    <a:off x="2736940" y="2318502"/>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Arrow: Down 17">
                    <a:extLst>
                      <a:ext uri="{FF2B5EF4-FFF2-40B4-BE49-F238E27FC236}">
                        <a16:creationId xmlns:a16="http://schemas.microsoft.com/office/drawing/2014/main" id="{69B457D7-CD44-42B8-A09F-C7C0DBAC8080}"/>
                      </a:ext>
                    </a:extLst>
                  </p:cNvPr>
                  <p:cNvSpPr/>
                  <p:nvPr/>
                </p:nvSpPr>
                <p:spPr>
                  <a:xfrm rot="12900000">
                    <a:off x="4645152" y="2633472"/>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Down 18">
                    <a:extLst>
                      <a:ext uri="{FF2B5EF4-FFF2-40B4-BE49-F238E27FC236}">
                        <a16:creationId xmlns:a16="http://schemas.microsoft.com/office/drawing/2014/main" id="{885F08BC-DD19-4A23-815D-71F53196B13B}"/>
                      </a:ext>
                    </a:extLst>
                  </p:cNvPr>
                  <p:cNvSpPr/>
                  <p:nvPr/>
                </p:nvSpPr>
                <p:spPr>
                  <a:xfrm rot="8700000">
                    <a:off x="1993769" y="2633472"/>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229032E6-647B-449A-B03D-98B7C5ECE3B0}"/>
                      </a:ext>
                    </a:extLst>
                  </p:cNvPr>
                  <p:cNvSpPr txBox="1"/>
                  <p:nvPr/>
                </p:nvSpPr>
                <p:spPr>
                  <a:xfrm>
                    <a:off x="3948674" y="1932988"/>
                    <a:ext cx="1003772" cy="369332"/>
                  </a:xfrm>
                  <a:prstGeom prst="rect">
                    <a:avLst/>
                  </a:prstGeom>
                  <a:noFill/>
                </p:spPr>
                <p:txBody>
                  <a:bodyPr wrap="square" rtlCol="0">
                    <a:spAutoFit/>
                  </a:bodyPr>
                  <a:lstStyle/>
                  <a:p>
                    <a:r>
                      <a:rPr lang="en-US" dirty="0">
                        <a:cs typeface="Times New Roman" panose="02020603050405020304" pitchFamily="18" charset="0"/>
                      </a:rPr>
                      <a:t>Airflow</a:t>
                    </a:r>
                  </a:p>
                </p:txBody>
              </p:sp>
              <p:cxnSp>
                <p:nvCxnSpPr>
                  <p:cNvPr id="67" name="Straight Arrow Connector 66">
                    <a:extLst>
                      <a:ext uri="{FF2B5EF4-FFF2-40B4-BE49-F238E27FC236}">
                        <a16:creationId xmlns:a16="http://schemas.microsoft.com/office/drawing/2014/main" id="{2335EFD6-AD48-4418-963E-A90C862852D1}"/>
                      </a:ext>
                    </a:extLst>
                  </p:cNvPr>
                  <p:cNvCxnSpPr>
                    <a:cxnSpLocks/>
                    <a:endCxn id="60" idx="2"/>
                  </p:cNvCxnSpPr>
                  <p:nvPr/>
                </p:nvCxnSpPr>
                <p:spPr>
                  <a:xfrm>
                    <a:off x="3437069" y="2743200"/>
                    <a:ext cx="0" cy="6043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7C765AB-9ACC-415E-8310-E490BC58A3D4}"/>
                      </a:ext>
                    </a:extLst>
                  </p:cNvPr>
                  <p:cNvSpPr txBox="1"/>
                  <p:nvPr/>
                </p:nvSpPr>
                <p:spPr>
                  <a:xfrm>
                    <a:off x="3435350" y="2857646"/>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a:t>
                    </a:r>
                  </a:p>
                </p:txBody>
              </p:sp>
              <p:sp>
                <p:nvSpPr>
                  <p:cNvPr id="69" name="TextBox 68">
                    <a:extLst>
                      <a:ext uri="{FF2B5EF4-FFF2-40B4-BE49-F238E27FC236}">
                        <a16:creationId xmlns:a16="http://schemas.microsoft.com/office/drawing/2014/main" id="{D43169B1-4B2C-4DE5-A519-8A9409F4A20C}"/>
                      </a:ext>
                    </a:extLst>
                  </p:cNvPr>
                  <p:cNvSpPr txBox="1"/>
                  <p:nvPr/>
                </p:nvSpPr>
                <p:spPr>
                  <a:xfrm>
                    <a:off x="1896375" y="3330715"/>
                    <a:ext cx="3092688" cy="369332"/>
                  </a:xfrm>
                  <a:prstGeom prst="rect">
                    <a:avLst/>
                  </a:prstGeom>
                  <a:solidFill>
                    <a:schemeClr val="bg1"/>
                  </a:solidFill>
                  <a:ln>
                    <a:noFill/>
                  </a:ln>
                </p:spPr>
                <p:txBody>
                  <a:bodyPr wrap="square" rtlCol="0">
                    <a:spAutoFit/>
                  </a:bodyPr>
                  <a:lstStyle/>
                  <a:p>
                    <a:endParaRPr lang="en-US" dirty="0"/>
                  </a:p>
                </p:txBody>
              </p:sp>
              <p:cxnSp>
                <p:nvCxnSpPr>
                  <p:cNvPr id="70" name="Straight Arrow Connector 69">
                    <a:extLst>
                      <a:ext uri="{FF2B5EF4-FFF2-40B4-BE49-F238E27FC236}">
                        <a16:creationId xmlns:a16="http://schemas.microsoft.com/office/drawing/2014/main" id="{F5A2A474-3393-46E2-B1B5-7AC279B6BF45}"/>
                      </a:ext>
                    </a:extLst>
                  </p:cNvPr>
                  <p:cNvCxnSpPr>
                    <a:cxnSpLocks/>
                  </p:cNvCxnSpPr>
                  <p:nvPr/>
                </p:nvCxnSpPr>
                <p:spPr>
                  <a:xfrm flipH="1">
                    <a:off x="3427399" y="3420303"/>
                    <a:ext cx="14649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E9D6AD3-CC61-4062-9CED-385637E87A45}"/>
                      </a:ext>
                    </a:extLst>
                  </p:cNvPr>
                  <p:cNvSpPr txBox="1"/>
                  <p:nvPr/>
                </p:nvSpPr>
                <p:spPr>
                  <a:xfrm>
                    <a:off x="3967573" y="3415191"/>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t>
                    </a:r>
                  </a:p>
                </p:txBody>
              </p:sp>
              <p:cxnSp>
                <p:nvCxnSpPr>
                  <p:cNvPr id="72" name="Straight Connector 71">
                    <a:extLst>
                      <a:ext uri="{FF2B5EF4-FFF2-40B4-BE49-F238E27FC236}">
                        <a16:creationId xmlns:a16="http://schemas.microsoft.com/office/drawing/2014/main" id="{D700D94D-0D07-420B-9BC1-EEF047749051}"/>
                      </a:ext>
                    </a:extLst>
                  </p:cNvPr>
                  <p:cNvCxnSpPr>
                    <a:cxnSpLocks/>
                  </p:cNvCxnSpPr>
                  <p:nvPr/>
                </p:nvCxnSpPr>
                <p:spPr>
                  <a:xfrm>
                    <a:off x="4892344" y="3159595"/>
                    <a:ext cx="0" cy="440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DB65A3A-9CA6-44F5-A267-A2E5E4084D0D}"/>
                      </a:ext>
                    </a:extLst>
                  </p:cNvPr>
                  <p:cNvCxnSpPr>
                    <a:cxnSpLocks/>
                  </p:cNvCxnSpPr>
                  <p:nvPr/>
                </p:nvCxnSpPr>
                <p:spPr>
                  <a:xfrm>
                    <a:off x="1983491" y="3145439"/>
                    <a:ext cx="0" cy="369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4DB438A-07F4-492C-A131-984BE15B770B}"/>
                      </a:ext>
                    </a:extLst>
                  </p:cNvPr>
                  <p:cNvCxnSpPr>
                    <a:cxnSpLocks/>
                  </p:cNvCxnSpPr>
                  <p:nvPr/>
                </p:nvCxnSpPr>
                <p:spPr>
                  <a:xfrm>
                    <a:off x="4878191" y="342900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0AB6F4C-0E91-4A76-B32E-2C6825D368FA}"/>
                      </a:ext>
                    </a:extLst>
                  </p:cNvPr>
                  <p:cNvCxnSpPr>
                    <a:cxnSpLocks/>
                  </p:cNvCxnSpPr>
                  <p:nvPr/>
                </p:nvCxnSpPr>
                <p:spPr>
                  <a:xfrm>
                    <a:off x="4886142" y="332797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4CA985E-D596-47B7-AAED-B5899CE0A019}"/>
                      </a:ext>
                    </a:extLst>
                  </p:cNvPr>
                  <p:cNvCxnSpPr>
                    <a:cxnSpLocks/>
                  </p:cNvCxnSpPr>
                  <p:nvPr/>
                </p:nvCxnSpPr>
                <p:spPr>
                  <a:xfrm>
                    <a:off x="4891266" y="3217713"/>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6F7BFA-682B-4A38-A4F5-BA61BA8E1757}"/>
                      </a:ext>
                    </a:extLst>
                  </p:cNvPr>
                  <p:cNvCxnSpPr>
                    <a:cxnSpLocks/>
                  </p:cNvCxnSpPr>
                  <p:nvPr/>
                </p:nvCxnSpPr>
                <p:spPr>
                  <a:xfrm flipV="1">
                    <a:off x="1841497" y="3217713"/>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D5C6846-F673-42D7-81DA-241EC2A51300}"/>
                      </a:ext>
                    </a:extLst>
                  </p:cNvPr>
                  <p:cNvCxnSpPr>
                    <a:cxnSpLocks/>
                  </p:cNvCxnSpPr>
                  <p:nvPr/>
                </p:nvCxnSpPr>
                <p:spPr>
                  <a:xfrm flipV="1">
                    <a:off x="1841497" y="3320008"/>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11004C8-A925-4CB2-BD1B-A33DB9EF92D4}"/>
                      </a:ext>
                    </a:extLst>
                  </p:cNvPr>
                  <p:cNvCxnSpPr>
                    <a:cxnSpLocks/>
                  </p:cNvCxnSpPr>
                  <p:nvPr/>
                </p:nvCxnSpPr>
                <p:spPr>
                  <a:xfrm flipV="1">
                    <a:off x="1841497" y="3419227"/>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Arrow: Down 12">
                    <a:extLst>
                      <a:ext uri="{FF2B5EF4-FFF2-40B4-BE49-F238E27FC236}">
                        <a16:creationId xmlns:a16="http://schemas.microsoft.com/office/drawing/2014/main" id="{5863EAC7-3A02-4256-AC54-D0C50D3451CB}"/>
                      </a:ext>
                    </a:extLst>
                  </p:cNvPr>
                  <p:cNvSpPr/>
                  <p:nvPr/>
                </p:nvSpPr>
                <p:spPr>
                  <a:xfrm rot="11880000">
                    <a:off x="3848420" y="2320968"/>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0" name="Straight Connector 89">
                  <a:extLst>
                    <a:ext uri="{FF2B5EF4-FFF2-40B4-BE49-F238E27FC236}">
                      <a16:creationId xmlns:a16="http://schemas.microsoft.com/office/drawing/2014/main" id="{418C5B7D-7436-436D-ACE9-BE3D5DDDE0EE}"/>
                    </a:ext>
                  </a:extLst>
                </p:cNvPr>
                <p:cNvCxnSpPr>
                  <a:cxnSpLocks/>
                </p:cNvCxnSpPr>
                <p:nvPr/>
              </p:nvCxnSpPr>
              <p:spPr>
                <a:xfrm>
                  <a:off x="10317199" y="1600190"/>
                  <a:ext cx="1" cy="1641101"/>
                </a:xfrm>
                <a:prstGeom prst="line">
                  <a:avLst/>
                </a:prstGeom>
                <a:ln w="19050">
                  <a:solidFill>
                    <a:srgbClr val="FF0000"/>
                  </a:solidFill>
                </a:ln>
              </p:spPr>
              <p:style>
                <a:lnRef idx="1">
                  <a:schemeClr val="accent6"/>
                </a:lnRef>
                <a:fillRef idx="0">
                  <a:schemeClr val="accent6"/>
                </a:fillRef>
                <a:effectRef idx="0">
                  <a:schemeClr val="accent6"/>
                </a:effectRef>
                <a:fontRef idx="minor">
                  <a:schemeClr val="tx1"/>
                </a:fontRef>
              </p:style>
            </p:cxnSp>
          </p:grpSp>
        </p:grpSp>
        <p:sp>
          <p:nvSpPr>
            <p:cNvPr id="92" name="TextBox 91">
              <a:extLst>
                <a:ext uri="{FF2B5EF4-FFF2-40B4-BE49-F238E27FC236}">
                  <a16:creationId xmlns:a16="http://schemas.microsoft.com/office/drawing/2014/main" id="{74A2035B-5315-48AD-9EE0-CF2850A92831}"/>
                </a:ext>
              </a:extLst>
            </p:cNvPr>
            <p:cNvSpPr txBox="1"/>
            <p:nvPr/>
          </p:nvSpPr>
          <p:spPr>
            <a:xfrm>
              <a:off x="8580632" y="1744470"/>
              <a:ext cx="1744951" cy="369332"/>
            </a:xfrm>
            <a:prstGeom prst="rect">
              <a:avLst/>
            </a:prstGeom>
            <a:noFill/>
          </p:spPr>
          <p:txBody>
            <a:bodyPr wrap="square" rtlCol="0">
              <a:spAutoFit/>
            </a:bodyPr>
            <a:lstStyle/>
            <a:p>
              <a:r>
                <a:rPr lang="en-US" dirty="0"/>
                <a:t>Laser Beam</a:t>
              </a:r>
            </a:p>
          </p:txBody>
        </p:sp>
        <p:cxnSp>
          <p:nvCxnSpPr>
            <p:cNvPr id="95" name="Straight Arrow Connector 94">
              <a:extLst>
                <a:ext uri="{FF2B5EF4-FFF2-40B4-BE49-F238E27FC236}">
                  <a16:creationId xmlns:a16="http://schemas.microsoft.com/office/drawing/2014/main" id="{A68D6F92-5E20-4754-BD95-DB2089B9E7D9}"/>
                </a:ext>
              </a:extLst>
            </p:cNvPr>
            <p:cNvCxnSpPr/>
            <p:nvPr/>
          </p:nvCxnSpPr>
          <p:spPr>
            <a:xfrm>
              <a:off x="7267575" y="2247900"/>
              <a:ext cx="390525" cy="13497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7845F16B-E093-4C7B-B32E-76235D911989}"/>
              </a:ext>
            </a:extLst>
          </p:cNvPr>
          <p:cNvGrpSpPr/>
          <p:nvPr/>
        </p:nvGrpSpPr>
        <p:grpSpPr>
          <a:xfrm>
            <a:off x="570211" y="1207858"/>
            <a:ext cx="10398943" cy="5435276"/>
            <a:chOff x="578265" y="1207858"/>
            <a:chExt cx="10398943" cy="5435276"/>
          </a:xfrm>
        </p:grpSpPr>
        <p:grpSp>
          <p:nvGrpSpPr>
            <p:cNvPr id="9" name="Group 8">
              <a:extLst>
                <a:ext uri="{FF2B5EF4-FFF2-40B4-BE49-F238E27FC236}">
                  <a16:creationId xmlns:a16="http://schemas.microsoft.com/office/drawing/2014/main" id="{3119DC5B-57FB-4FD9-BD14-A752E8C9ED89}"/>
                </a:ext>
              </a:extLst>
            </p:cNvPr>
            <p:cNvGrpSpPr/>
            <p:nvPr/>
          </p:nvGrpSpPr>
          <p:grpSpPr>
            <a:xfrm>
              <a:off x="578265" y="1207858"/>
              <a:ext cx="10398943" cy="5435276"/>
              <a:chOff x="1380266" y="1067904"/>
              <a:chExt cx="10398943" cy="5435276"/>
            </a:xfrm>
          </p:grpSpPr>
          <p:sp>
            <p:nvSpPr>
              <p:cNvPr id="19" name="Cylinder 18">
                <a:extLst>
                  <a:ext uri="{FF2B5EF4-FFF2-40B4-BE49-F238E27FC236}">
                    <a16:creationId xmlns:a16="http://schemas.microsoft.com/office/drawing/2014/main" id="{5E341D58-5BDA-45EC-9D74-5C49582CB0E4}"/>
                  </a:ext>
                </a:extLst>
              </p:cNvPr>
              <p:cNvSpPr/>
              <p:nvPr/>
            </p:nvSpPr>
            <p:spPr>
              <a:xfrm rot="5400000">
                <a:off x="7374973" y="1944739"/>
                <a:ext cx="137000" cy="6799501"/>
              </a:xfrm>
              <a:prstGeom prst="can">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E9F4E62-4596-4F3A-92D6-B755119C1890}"/>
                  </a:ext>
                </a:extLst>
              </p:cNvPr>
              <p:cNvGrpSpPr/>
              <p:nvPr/>
            </p:nvGrpSpPr>
            <p:grpSpPr>
              <a:xfrm>
                <a:off x="2756048" y="3391640"/>
                <a:ext cx="544539" cy="660186"/>
                <a:chOff x="4283036" y="2492182"/>
                <a:chExt cx="981216" cy="1174022"/>
              </a:xfrm>
            </p:grpSpPr>
            <p:sp>
              <p:nvSpPr>
                <p:cNvPr id="51" name="Cylinder 50">
                  <a:extLst>
                    <a:ext uri="{FF2B5EF4-FFF2-40B4-BE49-F238E27FC236}">
                      <a16:creationId xmlns:a16="http://schemas.microsoft.com/office/drawing/2014/main" id="{78581CE9-428A-409B-9B46-8B616A2CCF5C}"/>
                    </a:ext>
                  </a:extLst>
                </p:cNvPr>
                <p:cNvSpPr/>
                <p:nvPr/>
              </p:nvSpPr>
              <p:spPr>
                <a:xfrm>
                  <a:off x="4283036" y="2492182"/>
                  <a:ext cx="981216" cy="1174022"/>
                </a:xfrm>
                <a:prstGeom prst="can">
                  <a:avLst>
                    <a:gd name="adj" fmla="val 488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1F831D8-5D83-435F-B3D6-D32BECAAAD6A}"/>
                    </a:ext>
                  </a:extLst>
                </p:cNvPr>
                <p:cNvSpPr/>
                <p:nvPr/>
              </p:nvSpPr>
              <p:spPr>
                <a:xfrm>
                  <a:off x="4296776" y="2509218"/>
                  <a:ext cx="956353" cy="44809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E7566E15-0F31-4F34-9423-5AA85FC1C4BF}"/>
                  </a:ext>
                </a:extLst>
              </p:cNvPr>
              <p:cNvSpPr/>
              <p:nvPr/>
            </p:nvSpPr>
            <p:spPr>
              <a:xfrm rot="16200000">
                <a:off x="2848358" y="-183904"/>
                <a:ext cx="138512" cy="30459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Cylinder 12">
                <a:extLst>
                  <a:ext uri="{FF2B5EF4-FFF2-40B4-BE49-F238E27FC236}">
                    <a16:creationId xmlns:a16="http://schemas.microsoft.com/office/drawing/2014/main" id="{0C042BCE-336E-4949-BD8B-AD5F9954575D}"/>
                  </a:ext>
                </a:extLst>
              </p:cNvPr>
              <p:cNvSpPr/>
              <p:nvPr/>
            </p:nvSpPr>
            <p:spPr>
              <a:xfrm rot="5400000">
                <a:off x="4346873" y="1902308"/>
                <a:ext cx="138511" cy="1252656"/>
              </a:xfrm>
              <a:prstGeom prst="can">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22DDFCE-7885-4048-9F7C-AE824A1AA9B5}"/>
                  </a:ext>
                </a:extLst>
              </p:cNvPr>
              <p:cNvCxnSpPr>
                <a:cxnSpLocks/>
              </p:cNvCxnSpPr>
              <p:nvPr/>
            </p:nvCxnSpPr>
            <p:spPr>
              <a:xfrm flipH="1">
                <a:off x="3028656" y="1485596"/>
                <a:ext cx="6221" cy="2010433"/>
              </a:xfrm>
              <a:prstGeom prst="line">
                <a:avLst/>
              </a:prstGeom>
              <a:ln w="19050">
                <a:solidFill>
                  <a:srgbClr val="FF0000"/>
                </a:solidFill>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D4EB5898-7F67-4D3D-A392-57C4FB1D7FE5}"/>
                  </a:ext>
                </a:extLst>
              </p:cNvPr>
              <p:cNvGrpSpPr/>
              <p:nvPr/>
            </p:nvGrpSpPr>
            <p:grpSpPr>
              <a:xfrm>
                <a:off x="7103555" y="4993024"/>
                <a:ext cx="999080" cy="709990"/>
                <a:chOff x="8930879" y="5022635"/>
                <a:chExt cx="1037602" cy="863004"/>
              </a:xfrm>
            </p:grpSpPr>
            <p:sp>
              <p:nvSpPr>
                <p:cNvPr id="49" name="Rectangle 48">
                  <a:extLst>
                    <a:ext uri="{FF2B5EF4-FFF2-40B4-BE49-F238E27FC236}">
                      <a16:creationId xmlns:a16="http://schemas.microsoft.com/office/drawing/2014/main" id="{BD3068F7-F60A-4AEA-AE91-5065D0DBFA0E}"/>
                    </a:ext>
                  </a:extLst>
                </p:cNvPr>
                <p:cNvSpPr/>
                <p:nvPr/>
              </p:nvSpPr>
              <p:spPr>
                <a:xfrm>
                  <a:off x="8930879" y="5022635"/>
                  <a:ext cx="1037602" cy="863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A32C1257-8312-46DD-B803-40A11A92A684}"/>
                    </a:ext>
                  </a:extLst>
                </p:cNvPr>
                <p:cNvSpPr txBox="1"/>
                <p:nvPr/>
              </p:nvSpPr>
              <p:spPr>
                <a:xfrm>
                  <a:off x="8997181" y="5114126"/>
                  <a:ext cx="916639" cy="710803"/>
                </a:xfrm>
                <a:prstGeom prst="rect">
                  <a:avLst/>
                </a:prstGeom>
                <a:noFill/>
              </p:spPr>
              <p:txBody>
                <a:bodyPr wrap="square" rtlCol="0">
                  <a:spAutoFit/>
                </a:bodyPr>
                <a:lstStyle/>
                <a:p>
                  <a:r>
                    <a:rPr lang="en-US" sz="1600" dirty="0">
                      <a:solidFill>
                        <a:schemeClr val="bg1"/>
                      </a:solidFill>
                    </a:rPr>
                    <a:t>Needle Valve</a:t>
                  </a:r>
                </a:p>
              </p:txBody>
            </p:sp>
          </p:grpSp>
          <p:grpSp>
            <p:nvGrpSpPr>
              <p:cNvPr id="18" name="Group 17">
                <a:extLst>
                  <a:ext uri="{FF2B5EF4-FFF2-40B4-BE49-F238E27FC236}">
                    <a16:creationId xmlns:a16="http://schemas.microsoft.com/office/drawing/2014/main" id="{1B447497-9C00-4B23-9E15-88E296EA106A}"/>
                  </a:ext>
                </a:extLst>
              </p:cNvPr>
              <p:cNvGrpSpPr/>
              <p:nvPr/>
            </p:nvGrpSpPr>
            <p:grpSpPr>
              <a:xfrm>
                <a:off x="5512399" y="4994302"/>
                <a:ext cx="1137640" cy="702382"/>
                <a:chOff x="6488728" y="5032504"/>
                <a:chExt cx="1463103" cy="853756"/>
              </a:xfrm>
            </p:grpSpPr>
            <p:sp>
              <p:nvSpPr>
                <p:cNvPr id="47" name="Rectangle 46">
                  <a:extLst>
                    <a:ext uri="{FF2B5EF4-FFF2-40B4-BE49-F238E27FC236}">
                      <a16:creationId xmlns:a16="http://schemas.microsoft.com/office/drawing/2014/main" id="{07E58DB4-5AC1-445E-AC3D-382961F44690}"/>
                    </a:ext>
                  </a:extLst>
                </p:cNvPr>
                <p:cNvSpPr/>
                <p:nvPr/>
              </p:nvSpPr>
              <p:spPr>
                <a:xfrm>
                  <a:off x="6534216" y="5032504"/>
                  <a:ext cx="1316844" cy="853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1E5C8DF-10E0-429B-A5E8-E70900A9766A}"/>
                    </a:ext>
                  </a:extLst>
                </p:cNvPr>
                <p:cNvSpPr txBox="1"/>
                <p:nvPr/>
              </p:nvSpPr>
              <p:spPr>
                <a:xfrm>
                  <a:off x="6488728" y="5219131"/>
                  <a:ext cx="1463103" cy="411516"/>
                </a:xfrm>
                <a:prstGeom prst="rect">
                  <a:avLst/>
                </a:prstGeom>
                <a:noFill/>
              </p:spPr>
              <p:txBody>
                <a:bodyPr wrap="square" rtlCol="0">
                  <a:spAutoFit/>
                </a:bodyPr>
                <a:lstStyle/>
                <a:p>
                  <a:r>
                    <a:rPr lang="en-US" sz="1600" dirty="0">
                      <a:solidFill>
                        <a:schemeClr val="bg1"/>
                      </a:solidFill>
                    </a:rPr>
                    <a:t>Flowmeter</a:t>
                  </a:r>
                </a:p>
              </p:txBody>
            </p:sp>
          </p:grpSp>
          <p:grpSp>
            <p:nvGrpSpPr>
              <p:cNvPr id="21" name="Group 20">
                <a:extLst>
                  <a:ext uri="{FF2B5EF4-FFF2-40B4-BE49-F238E27FC236}">
                    <a16:creationId xmlns:a16="http://schemas.microsoft.com/office/drawing/2014/main" id="{2EC10ED3-1756-4635-AE8A-91992102D6B0}"/>
                  </a:ext>
                </a:extLst>
              </p:cNvPr>
              <p:cNvGrpSpPr/>
              <p:nvPr/>
            </p:nvGrpSpPr>
            <p:grpSpPr>
              <a:xfrm>
                <a:off x="10318297" y="5008342"/>
                <a:ext cx="1460912" cy="688342"/>
                <a:chOff x="13322424" y="4924209"/>
                <a:chExt cx="1772898" cy="986850"/>
              </a:xfrm>
            </p:grpSpPr>
            <p:sp>
              <p:nvSpPr>
                <p:cNvPr id="43" name="Rectangle 42">
                  <a:extLst>
                    <a:ext uri="{FF2B5EF4-FFF2-40B4-BE49-F238E27FC236}">
                      <a16:creationId xmlns:a16="http://schemas.microsoft.com/office/drawing/2014/main" id="{DC877EA8-BB2D-4940-98C8-6030DD55D5FF}"/>
                    </a:ext>
                  </a:extLst>
                </p:cNvPr>
                <p:cNvSpPr/>
                <p:nvPr/>
              </p:nvSpPr>
              <p:spPr>
                <a:xfrm>
                  <a:off x="13339707" y="4924209"/>
                  <a:ext cx="1699270" cy="98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B648E3B-0667-4758-BA0E-A3B20D3F632E}"/>
                    </a:ext>
                  </a:extLst>
                </p:cNvPr>
                <p:cNvSpPr txBox="1"/>
                <p:nvPr/>
              </p:nvSpPr>
              <p:spPr>
                <a:xfrm>
                  <a:off x="13322424" y="5013042"/>
                  <a:ext cx="1772898" cy="838370"/>
                </a:xfrm>
                <a:prstGeom prst="rect">
                  <a:avLst/>
                </a:prstGeom>
                <a:noFill/>
              </p:spPr>
              <p:txBody>
                <a:bodyPr wrap="square" rtlCol="0">
                  <a:spAutoFit/>
                </a:bodyPr>
                <a:lstStyle/>
                <a:p>
                  <a:r>
                    <a:rPr lang="en-US" sz="1600" dirty="0">
                      <a:solidFill>
                        <a:schemeClr val="bg1"/>
                      </a:solidFill>
                    </a:rPr>
                    <a:t>Pressurized air</a:t>
                  </a:r>
                </a:p>
                <a:p>
                  <a:r>
                    <a:rPr lang="en-US" sz="1600" dirty="0">
                      <a:solidFill>
                        <a:schemeClr val="bg1"/>
                      </a:solidFill>
                    </a:rPr>
                    <a:t>from the wall</a:t>
                  </a:r>
                </a:p>
              </p:txBody>
            </p:sp>
          </p:grpSp>
          <p:sp>
            <p:nvSpPr>
              <p:cNvPr id="22" name="Rectangle 21">
                <a:extLst>
                  <a:ext uri="{FF2B5EF4-FFF2-40B4-BE49-F238E27FC236}">
                    <a16:creationId xmlns:a16="http://schemas.microsoft.com/office/drawing/2014/main" id="{B3686D7B-D16D-47E5-A132-542CCE9CBDEB}"/>
                  </a:ext>
                </a:extLst>
              </p:cNvPr>
              <p:cNvSpPr/>
              <p:nvPr/>
            </p:nvSpPr>
            <p:spPr>
              <a:xfrm>
                <a:off x="1817142" y="3844952"/>
                <a:ext cx="2241081" cy="2247323"/>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7974BD9-DB16-4817-9B2C-B5EA8D55CB8F}"/>
                  </a:ext>
                </a:extLst>
              </p:cNvPr>
              <p:cNvSpPr txBox="1"/>
              <p:nvPr/>
            </p:nvSpPr>
            <p:spPr>
              <a:xfrm>
                <a:off x="2314184" y="4799336"/>
                <a:ext cx="1684085" cy="338554"/>
              </a:xfrm>
              <a:prstGeom prst="rect">
                <a:avLst/>
              </a:prstGeom>
              <a:noFill/>
            </p:spPr>
            <p:txBody>
              <a:bodyPr wrap="square" rtlCol="0">
                <a:spAutoFit/>
              </a:bodyPr>
              <a:lstStyle/>
              <a:p>
                <a:r>
                  <a:rPr lang="en-US" sz="1600" dirty="0">
                    <a:solidFill>
                      <a:sysClr val="windowText" lastClr="000000"/>
                    </a:solidFill>
                  </a:rPr>
                  <a:t>Air Chamber</a:t>
                </a:r>
              </a:p>
            </p:txBody>
          </p:sp>
          <p:grpSp>
            <p:nvGrpSpPr>
              <p:cNvPr id="24" name="Group 23">
                <a:extLst>
                  <a:ext uri="{FF2B5EF4-FFF2-40B4-BE49-F238E27FC236}">
                    <a16:creationId xmlns:a16="http://schemas.microsoft.com/office/drawing/2014/main" id="{85E28E25-C0FB-48A8-8C88-4DC82FA41796}"/>
                  </a:ext>
                </a:extLst>
              </p:cNvPr>
              <p:cNvGrpSpPr/>
              <p:nvPr/>
            </p:nvGrpSpPr>
            <p:grpSpPr>
              <a:xfrm>
                <a:off x="4673215" y="2135817"/>
                <a:ext cx="1310467" cy="709990"/>
                <a:chOff x="5201262" y="1688327"/>
                <a:chExt cx="1685375" cy="863004"/>
              </a:xfrm>
            </p:grpSpPr>
            <p:sp>
              <p:nvSpPr>
                <p:cNvPr id="41" name="Rectangle 40">
                  <a:extLst>
                    <a:ext uri="{FF2B5EF4-FFF2-40B4-BE49-F238E27FC236}">
                      <a16:creationId xmlns:a16="http://schemas.microsoft.com/office/drawing/2014/main" id="{BFD67347-6472-4734-9A9C-B1A95EDA7B90}"/>
                    </a:ext>
                  </a:extLst>
                </p:cNvPr>
                <p:cNvSpPr/>
                <p:nvPr/>
              </p:nvSpPr>
              <p:spPr>
                <a:xfrm>
                  <a:off x="5201262" y="1688327"/>
                  <a:ext cx="1456810" cy="863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F4A823-F9D5-4023-8214-F37CC969F369}"/>
                    </a:ext>
                  </a:extLst>
                </p:cNvPr>
                <p:cNvSpPr txBox="1"/>
                <p:nvPr/>
              </p:nvSpPr>
              <p:spPr>
                <a:xfrm>
                  <a:off x="5261505" y="1787934"/>
                  <a:ext cx="1625132" cy="710803"/>
                </a:xfrm>
                <a:prstGeom prst="rect">
                  <a:avLst/>
                </a:prstGeom>
                <a:noFill/>
              </p:spPr>
              <p:txBody>
                <a:bodyPr wrap="square" rtlCol="0">
                  <a:spAutoFit/>
                </a:bodyPr>
                <a:lstStyle/>
                <a:p>
                  <a:r>
                    <a:rPr lang="en-US" sz="1600" dirty="0">
                      <a:solidFill>
                        <a:schemeClr val="bg1"/>
                      </a:solidFill>
                    </a:rPr>
                    <a:t>Pressure Transducer</a:t>
                  </a:r>
                </a:p>
              </p:txBody>
            </p:sp>
          </p:grpSp>
          <p:grpSp>
            <p:nvGrpSpPr>
              <p:cNvPr id="25" name="Group 24">
                <a:extLst>
                  <a:ext uri="{FF2B5EF4-FFF2-40B4-BE49-F238E27FC236}">
                    <a16:creationId xmlns:a16="http://schemas.microsoft.com/office/drawing/2014/main" id="{B557DE47-87B0-4473-AC41-EBDABF114ACB}"/>
                  </a:ext>
                </a:extLst>
              </p:cNvPr>
              <p:cNvGrpSpPr/>
              <p:nvPr/>
            </p:nvGrpSpPr>
            <p:grpSpPr>
              <a:xfrm>
                <a:off x="2204134" y="1067904"/>
                <a:ext cx="1806117" cy="712491"/>
                <a:chOff x="7482877" y="1709066"/>
                <a:chExt cx="2132981" cy="832351"/>
              </a:xfrm>
            </p:grpSpPr>
            <p:sp>
              <p:nvSpPr>
                <p:cNvPr id="39" name="Rectangle 38">
                  <a:extLst>
                    <a:ext uri="{FF2B5EF4-FFF2-40B4-BE49-F238E27FC236}">
                      <a16:creationId xmlns:a16="http://schemas.microsoft.com/office/drawing/2014/main" id="{6D2D071F-A785-4F02-8191-0DBA7E1CAA7D}"/>
                    </a:ext>
                  </a:extLst>
                </p:cNvPr>
                <p:cNvSpPr/>
                <p:nvPr/>
              </p:nvSpPr>
              <p:spPr>
                <a:xfrm>
                  <a:off x="7482877" y="1709066"/>
                  <a:ext cx="2124959" cy="83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4EDE137-8E75-459B-956F-09F74E2B2BB4}"/>
                    </a:ext>
                  </a:extLst>
                </p:cNvPr>
                <p:cNvSpPr txBox="1"/>
                <p:nvPr/>
              </p:nvSpPr>
              <p:spPr>
                <a:xfrm>
                  <a:off x="7482996" y="1798106"/>
                  <a:ext cx="2132862" cy="683150"/>
                </a:xfrm>
                <a:prstGeom prst="rect">
                  <a:avLst/>
                </a:prstGeom>
                <a:noFill/>
              </p:spPr>
              <p:txBody>
                <a:bodyPr wrap="square" rtlCol="0">
                  <a:spAutoFit/>
                </a:bodyPr>
                <a:lstStyle/>
                <a:p>
                  <a:r>
                    <a:rPr lang="en-US" sz="1600" dirty="0">
                      <a:solidFill>
                        <a:schemeClr val="bg1"/>
                      </a:solidFill>
                    </a:rPr>
                    <a:t>Laser Displacement Sensor</a:t>
                  </a:r>
                </a:p>
              </p:txBody>
            </p:sp>
          </p:grpSp>
          <p:sp>
            <p:nvSpPr>
              <p:cNvPr id="26" name="TextBox 25">
                <a:extLst>
                  <a:ext uri="{FF2B5EF4-FFF2-40B4-BE49-F238E27FC236}">
                    <a16:creationId xmlns:a16="http://schemas.microsoft.com/office/drawing/2014/main" id="{0371DA71-F11C-4671-82D7-18DDE1D94D66}"/>
                  </a:ext>
                </a:extLst>
              </p:cNvPr>
              <p:cNvSpPr txBox="1"/>
              <p:nvPr/>
            </p:nvSpPr>
            <p:spPr>
              <a:xfrm>
                <a:off x="1593502" y="3278653"/>
                <a:ext cx="1114085" cy="584775"/>
              </a:xfrm>
              <a:prstGeom prst="rect">
                <a:avLst/>
              </a:prstGeom>
              <a:noFill/>
            </p:spPr>
            <p:txBody>
              <a:bodyPr wrap="square" rtlCol="0">
                <a:spAutoFit/>
              </a:bodyPr>
              <a:lstStyle/>
              <a:p>
                <a:r>
                  <a:rPr lang="en-US" sz="1600" dirty="0"/>
                  <a:t>3D Printed Ring</a:t>
                </a:r>
              </a:p>
            </p:txBody>
          </p:sp>
          <p:sp>
            <p:nvSpPr>
              <p:cNvPr id="27" name="Arrow: Down 26">
                <a:extLst>
                  <a:ext uri="{FF2B5EF4-FFF2-40B4-BE49-F238E27FC236}">
                    <a16:creationId xmlns:a16="http://schemas.microsoft.com/office/drawing/2014/main" id="{2E963151-8F3E-48DF-AA47-8A013C01D16A}"/>
                  </a:ext>
                </a:extLst>
              </p:cNvPr>
              <p:cNvSpPr/>
              <p:nvPr/>
            </p:nvSpPr>
            <p:spPr>
              <a:xfrm rot="5400000">
                <a:off x="7620563" y="3760011"/>
                <a:ext cx="522045" cy="4674544"/>
              </a:xfrm>
              <a:prstGeom prst="downArrow">
                <a:avLst>
                  <a:gd name="adj1" fmla="val 29414"/>
                  <a:gd name="adj2" fmla="val 5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9FBF3C93-C82E-4844-90BD-2DE1423A93AB}"/>
                  </a:ext>
                </a:extLst>
              </p:cNvPr>
              <p:cNvSpPr/>
              <p:nvPr/>
            </p:nvSpPr>
            <p:spPr>
              <a:xfrm rot="10800000">
                <a:off x="3093513" y="2827141"/>
                <a:ext cx="234393" cy="309013"/>
              </a:xfrm>
              <a:prstGeom prst="downArrow">
                <a:avLst>
                  <a:gd name="adj1" fmla="val 29414"/>
                  <a:gd name="adj2" fmla="val 5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231F9B5-DDDE-457F-8BF7-94160E30AADD}"/>
                  </a:ext>
                </a:extLst>
              </p:cNvPr>
              <p:cNvSpPr/>
              <p:nvPr/>
            </p:nvSpPr>
            <p:spPr>
              <a:xfrm>
                <a:off x="4285389" y="1331873"/>
                <a:ext cx="161427" cy="5043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D5FBB73-0D99-466E-91C8-22A8D33830F3}"/>
                  </a:ext>
                </a:extLst>
              </p:cNvPr>
              <p:cNvSpPr/>
              <p:nvPr/>
            </p:nvSpPr>
            <p:spPr>
              <a:xfrm>
                <a:off x="1380266" y="1279919"/>
                <a:ext cx="161427" cy="5043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2512E0B-1502-467C-8A45-66949C8867C7}"/>
                  </a:ext>
                </a:extLst>
              </p:cNvPr>
              <p:cNvSpPr txBox="1"/>
              <p:nvPr/>
            </p:nvSpPr>
            <p:spPr>
              <a:xfrm>
                <a:off x="1672879" y="2435538"/>
                <a:ext cx="1114086" cy="584775"/>
              </a:xfrm>
              <a:prstGeom prst="rect">
                <a:avLst/>
              </a:prstGeom>
              <a:noFill/>
            </p:spPr>
            <p:txBody>
              <a:bodyPr wrap="square" rtlCol="0">
                <a:spAutoFit/>
              </a:bodyPr>
              <a:lstStyle/>
              <a:p>
                <a:r>
                  <a:rPr lang="en-US" sz="1600" dirty="0"/>
                  <a:t>Mask </a:t>
                </a:r>
              </a:p>
              <a:p>
                <a:r>
                  <a:rPr lang="en-US" sz="1600" dirty="0"/>
                  <a:t>Material</a:t>
                </a:r>
              </a:p>
            </p:txBody>
          </p:sp>
          <p:sp>
            <p:nvSpPr>
              <p:cNvPr id="32" name="TextBox 31">
                <a:extLst>
                  <a:ext uri="{FF2B5EF4-FFF2-40B4-BE49-F238E27FC236}">
                    <a16:creationId xmlns:a16="http://schemas.microsoft.com/office/drawing/2014/main" id="{F7652766-B4EC-423E-B016-0F7C1B096282}"/>
                  </a:ext>
                </a:extLst>
              </p:cNvPr>
              <p:cNvSpPr txBox="1"/>
              <p:nvPr/>
            </p:nvSpPr>
            <p:spPr>
              <a:xfrm>
                <a:off x="7558779" y="6195403"/>
                <a:ext cx="1369550" cy="307777"/>
              </a:xfrm>
              <a:prstGeom prst="rect">
                <a:avLst/>
              </a:prstGeom>
              <a:noFill/>
            </p:spPr>
            <p:txBody>
              <a:bodyPr wrap="square" rtlCol="0">
                <a:spAutoFit/>
              </a:bodyPr>
              <a:lstStyle/>
              <a:p>
                <a:r>
                  <a:rPr lang="en-US" sz="1400" dirty="0"/>
                  <a:t>Airflow</a:t>
                </a:r>
              </a:p>
            </p:txBody>
          </p:sp>
          <p:sp>
            <p:nvSpPr>
              <p:cNvPr id="35" name="Arrow: Down 63">
                <a:extLst>
                  <a:ext uri="{FF2B5EF4-FFF2-40B4-BE49-F238E27FC236}">
                    <a16:creationId xmlns:a16="http://schemas.microsoft.com/office/drawing/2014/main" id="{21E00374-23F4-4EBE-89F0-9497AA499E14}"/>
                  </a:ext>
                </a:extLst>
              </p:cNvPr>
              <p:cNvSpPr/>
              <p:nvPr/>
            </p:nvSpPr>
            <p:spPr>
              <a:xfrm rot="10800000">
                <a:off x="2707587" y="2821530"/>
                <a:ext cx="234393" cy="309013"/>
              </a:xfrm>
              <a:prstGeom prst="downArrow">
                <a:avLst>
                  <a:gd name="adj1" fmla="val 29414"/>
                  <a:gd name="adj2" fmla="val 5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EF7D656-437B-465E-ADFA-4719C16D2D99}"/>
                  </a:ext>
                </a:extLst>
              </p:cNvPr>
              <p:cNvSpPr/>
              <p:nvPr/>
            </p:nvSpPr>
            <p:spPr>
              <a:xfrm>
                <a:off x="3789802" y="2459377"/>
                <a:ext cx="162432" cy="1368541"/>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4ACACE4-F90A-42BD-BC62-C509A491CBE7}"/>
                  </a:ext>
                </a:extLst>
              </p:cNvPr>
              <p:cNvSpPr/>
              <p:nvPr/>
            </p:nvSpPr>
            <p:spPr>
              <a:xfrm rot="16200000">
                <a:off x="3901185" y="2442398"/>
                <a:ext cx="112370" cy="17270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Rectangle 83">
              <a:extLst>
                <a:ext uri="{FF2B5EF4-FFF2-40B4-BE49-F238E27FC236}">
                  <a16:creationId xmlns:a16="http://schemas.microsoft.com/office/drawing/2014/main" id="{9975A15F-4C14-4573-B788-6836063F3783}"/>
                </a:ext>
              </a:extLst>
            </p:cNvPr>
            <p:cNvSpPr/>
            <p:nvPr/>
          </p:nvSpPr>
          <p:spPr>
            <a:xfrm rot="16200000">
              <a:off x="3522839" y="5360515"/>
              <a:ext cx="112370" cy="2475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A6579D1-5632-4CD7-8D32-8E818B216B5C}"/>
                </a:ext>
              </a:extLst>
            </p:cNvPr>
            <p:cNvSpPr/>
            <p:nvPr/>
          </p:nvSpPr>
          <p:spPr>
            <a:xfrm rot="16200000">
              <a:off x="3012832" y="3921108"/>
              <a:ext cx="112370" cy="13606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Straight Arrow Connector 95">
              <a:extLst>
                <a:ext uri="{FF2B5EF4-FFF2-40B4-BE49-F238E27FC236}">
                  <a16:creationId xmlns:a16="http://schemas.microsoft.com/office/drawing/2014/main" id="{F909159D-68F7-4CE0-AB82-D1AB33AE8A8A}"/>
                </a:ext>
              </a:extLst>
            </p:cNvPr>
            <p:cNvCxnSpPr>
              <a:cxnSpLocks/>
            </p:cNvCxnSpPr>
            <p:nvPr/>
          </p:nvCxnSpPr>
          <p:spPr>
            <a:xfrm>
              <a:off x="1323842" y="3130157"/>
              <a:ext cx="566039" cy="3436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DB8BB91-ED35-4922-8316-DFE1562BE74C}"/>
                </a:ext>
              </a:extLst>
            </p:cNvPr>
            <p:cNvCxnSpPr>
              <a:cxnSpLocks/>
            </p:cNvCxnSpPr>
            <p:nvPr/>
          </p:nvCxnSpPr>
          <p:spPr>
            <a:xfrm>
              <a:off x="1402234" y="3806612"/>
              <a:ext cx="403590" cy="40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37B06D7E-4C1C-492D-8FCD-5A509B02A7C9}"/>
              </a:ext>
            </a:extLst>
          </p:cNvPr>
          <p:cNvSpPr/>
          <p:nvPr/>
        </p:nvSpPr>
        <p:spPr>
          <a:xfrm>
            <a:off x="7805955" y="5145025"/>
            <a:ext cx="1227925" cy="697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A449FEF2-D892-4272-A48F-26FFCB6ABD3A}"/>
              </a:ext>
            </a:extLst>
          </p:cNvPr>
          <p:cNvSpPr txBox="1"/>
          <p:nvPr/>
        </p:nvSpPr>
        <p:spPr>
          <a:xfrm>
            <a:off x="7879554" y="5210258"/>
            <a:ext cx="1460912" cy="584775"/>
          </a:xfrm>
          <a:prstGeom prst="rect">
            <a:avLst/>
          </a:prstGeom>
          <a:noFill/>
        </p:spPr>
        <p:txBody>
          <a:bodyPr wrap="square" rtlCol="0">
            <a:spAutoFit/>
          </a:bodyPr>
          <a:lstStyle/>
          <a:p>
            <a:r>
              <a:rPr lang="en-US" sz="1600" dirty="0">
                <a:solidFill>
                  <a:schemeClr val="bg1"/>
                </a:solidFill>
              </a:rPr>
              <a:t>Pressure Regulator</a:t>
            </a:r>
          </a:p>
        </p:txBody>
      </p:sp>
      <p:graphicFrame>
        <p:nvGraphicFramePr>
          <p:cNvPr id="106" name="Table 106">
            <a:extLst>
              <a:ext uri="{FF2B5EF4-FFF2-40B4-BE49-F238E27FC236}">
                <a16:creationId xmlns:a16="http://schemas.microsoft.com/office/drawing/2014/main" id="{9984E6D7-BE7F-4530-BF72-B3D8954F8160}"/>
              </a:ext>
            </a:extLst>
          </p:cNvPr>
          <p:cNvGraphicFramePr>
            <a:graphicFrameLocks noGrp="1"/>
          </p:cNvGraphicFramePr>
          <p:nvPr/>
        </p:nvGraphicFramePr>
        <p:xfrm>
          <a:off x="9063872" y="1394238"/>
          <a:ext cx="3149198" cy="2667000"/>
        </p:xfrm>
        <a:graphic>
          <a:graphicData uri="http://schemas.openxmlformats.org/drawingml/2006/table">
            <a:tbl>
              <a:tblPr firstRow="1" bandRow="1">
                <a:tableStyleId>{F5AB1C69-6EDB-4FF4-983F-18BD219EF322}</a:tableStyleId>
              </a:tblPr>
              <a:tblGrid>
                <a:gridCol w="1465831">
                  <a:extLst>
                    <a:ext uri="{9D8B030D-6E8A-4147-A177-3AD203B41FA5}">
                      <a16:colId xmlns:a16="http://schemas.microsoft.com/office/drawing/2014/main" val="3913025821"/>
                    </a:ext>
                  </a:extLst>
                </a:gridCol>
                <a:gridCol w="1683367">
                  <a:extLst>
                    <a:ext uri="{9D8B030D-6E8A-4147-A177-3AD203B41FA5}">
                      <a16:colId xmlns:a16="http://schemas.microsoft.com/office/drawing/2014/main" val="696325718"/>
                    </a:ext>
                  </a:extLst>
                </a:gridCol>
              </a:tblGrid>
              <a:tr h="370840">
                <a:tc gridSpan="2">
                  <a:txBody>
                    <a:bodyPr/>
                    <a:lstStyle/>
                    <a:p>
                      <a:pPr algn="ctr"/>
                      <a:r>
                        <a:rPr lang="en-US" dirty="0"/>
                        <a:t>Parameters</a:t>
                      </a:r>
                    </a:p>
                  </a:txBody>
                  <a:tcPr/>
                </a:tc>
                <a:tc hMerge="1">
                  <a:txBody>
                    <a:bodyPr/>
                    <a:lstStyle/>
                    <a:p>
                      <a:endParaRPr lang="en-US" dirty="0"/>
                    </a:p>
                  </a:txBody>
                  <a:tcPr/>
                </a:tc>
                <a:extLst>
                  <a:ext uri="{0D108BD9-81ED-4DB2-BD59-A6C34878D82A}">
                    <a16:rowId xmlns:a16="http://schemas.microsoft.com/office/drawing/2014/main" val="3142011665"/>
                  </a:ext>
                </a:extLst>
              </a:tr>
              <a:tr h="370840">
                <a:tc>
                  <a:txBody>
                    <a:bodyPr/>
                    <a:lstStyle/>
                    <a:p>
                      <a:pPr algn="ctr"/>
                      <a:r>
                        <a:rPr lang="en-US" dirty="0"/>
                        <a:t>Temperature</a:t>
                      </a:r>
                    </a:p>
                  </a:txBody>
                  <a:tcPr>
                    <a:solidFill>
                      <a:schemeClr val="bg1"/>
                    </a:solidFill>
                  </a:tcPr>
                </a:tc>
                <a:tc>
                  <a:txBody>
                    <a:bodyPr/>
                    <a:lstStyle/>
                    <a:p>
                      <a:pPr algn="ctr"/>
                      <a:r>
                        <a:rPr lang="en-US" dirty="0"/>
                        <a:t>20 – 25 </a:t>
                      </a:r>
                      <a:r>
                        <a:rPr lang="en-US" sz="1800" b="0" kern="1200" dirty="0">
                          <a:solidFill>
                            <a:schemeClr val="dk1"/>
                          </a:solidFill>
                          <a:effectLst/>
                        </a:rPr>
                        <a:t>°C</a:t>
                      </a:r>
                      <a:endParaRPr lang="en-US" dirty="0"/>
                    </a:p>
                  </a:txBody>
                  <a:tcPr>
                    <a:solidFill>
                      <a:schemeClr val="bg1"/>
                    </a:solidFill>
                  </a:tcPr>
                </a:tc>
                <a:extLst>
                  <a:ext uri="{0D108BD9-81ED-4DB2-BD59-A6C34878D82A}">
                    <a16:rowId xmlns:a16="http://schemas.microsoft.com/office/drawing/2014/main" val="2520852904"/>
                  </a:ext>
                </a:extLst>
              </a:tr>
              <a:tr h="370840">
                <a:tc>
                  <a:txBody>
                    <a:bodyPr/>
                    <a:lstStyle/>
                    <a:p>
                      <a:pPr algn="ctr"/>
                      <a:r>
                        <a:rPr lang="en-US" dirty="0"/>
                        <a:t>Relative Humidity</a:t>
                      </a:r>
                    </a:p>
                  </a:txBody>
                  <a:tcPr>
                    <a:solidFill>
                      <a:schemeClr val="bg1"/>
                    </a:solidFill>
                  </a:tcPr>
                </a:tc>
                <a:tc>
                  <a:txBody>
                    <a:bodyPr/>
                    <a:lstStyle/>
                    <a:p>
                      <a:pPr algn="ctr"/>
                      <a:r>
                        <a:rPr lang="en-US" dirty="0"/>
                        <a:t>30 – 60 %</a:t>
                      </a:r>
                    </a:p>
                  </a:txBody>
                  <a:tcPr>
                    <a:solidFill>
                      <a:schemeClr val="bg1"/>
                    </a:solidFill>
                  </a:tcPr>
                </a:tc>
                <a:extLst>
                  <a:ext uri="{0D108BD9-81ED-4DB2-BD59-A6C34878D82A}">
                    <a16:rowId xmlns:a16="http://schemas.microsoft.com/office/drawing/2014/main" val="1800522400"/>
                  </a:ext>
                </a:extLst>
              </a:tr>
              <a:tr h="370840">
                <a:tc>
                  <a:txBody>
                    <a:bodyPr/>
                    <a:lstStyle/>
                    <a:p>
                      <a:pPr algn="ctr"/>
                      <a:r>
                        <a:rPr lang="en-US" dirty="0"/>
                        <a:t>Flow rate</a:t>
                      </a:r>
                    </a:p>
                  </a:txBody>
                  <a:tcPr>
                    <a:solidFill>
                      <a:schemeClr val="bg1"/>
                    </a:solidFill>
                  </a:tcPr>
                </a:tc>
                <a:tc>
                  <a:txBody>
                    <a:bodyPr/>
                    <a:lstStyle/>
                    <a:p>
                      <a:pPr algn="ctr"/>
                      <a:r>
                        <a:rPr lang="en-US" dirty="0"/>
                        <a:t>0 – 100 SLPM</a:t>
                      </a:r>
                    </a:p>
                  </a:txBody>
                  <a:tcPr>
                    <a:solidFill>
                      <a:schemeClr val="bg1"/>
                    </a:solidFill>
                  </a:tcPr>
                </a:tc>
                <a:extLst>
                  <a:ext uri="{0D108BD9-81ED-4DB2-BD59-A6C34878D82A}">
                    <a16:rowId xmlns:a16="http://schemas.microsoft.com/office/drawing/2014/main" val="2116197267"/>
                  </a:ext>
                </a:extLst>
              </a:tr>
              <a:tr h="370840">
                <a:tc>
                  <a:txBody>
                    <a:bodyPr/>
                    <a:lstStyle/>
                    <a:p>
                      <a:pPr algn="ctr"/>
                      <a:r>
                        <a:rPr lang="en-US" dirty="0"/>
                        <a:t>Differential pressure (across mask)</a:t>
                      </a:r>
                    </a:p>
                  </a:txBody>
                  <a:tcPr>
                    <a:solidFill>
                      <a:schemeClr val="bg1"/>
                    </a:solidFill>
                  </a:tcPr>
                </a:tc>
                <a:tc>
                  <a:txBody>
                    <a:bodyPr/>
                    <a:lstStyle/>
                    <a:p>
                      <a:pPr algn="ctr"/>
                      <a:endParaRPr lang="en-US" dirty="0"/>
                    </a:p>
                    <a:p>
                      <a:pPr algn="ctr"/>
                      <a:r>
                        <a:rPr lang="en-US" dirty="0"/>
                        <a:t>0 – 600 Pa</a:t>
                      </a:r>
                    </a:p>
                  </a:txBody>
                  <a:tcPr>
                    <a:solidFill>
                      <a:schemeClr val="bg1"/>
                    </a:solidFill>
                  </a:tcPr>
                </a:tc>
                <a:extLst>
                  <a:ext uri="{0D108BD9-81ED-4DB2-BD59-A6C34878D82A}">
                    <a16:rowId xmlns:a16="http://schemas.microsoft.com/office/drawing/2014/main" val="3637179129"/>
                  </a:ext>
                </a:extLst>
              </a:tr>
            </a:tbl>
          </a:graphicData>
        </a:graphic>
      </p:graphicFrame>
      <p:sp>
        <p:nvSpPr>
          <p:cNvPr id="107" name="Rectangle 106">
            <a:extLst>
              <a:ext uri="{FF2B5EF4-FFF2-40B4-BE49-F238E27FC236}">
                <a16:creationId xmlns:a16="http://schemas.microsoft.com/office/drawing/2014/main" id="{79C00CBC-3A0B-4052-916A-A74C66719F32}"/>
              </a:ext>
            </a:extLst>
          </p:cNvPr>
          <p:cNvSpPr/>
          <p:nvPr/>
        </p:nvSpPr>
        <p:spPr>
          <a:xfrm rot="16200000">
            <a:off x="3163460" y="5402066"/>
            <a:ext cx="112369" cy="16443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1473C20-111A-4F4B-A8DA-0657611AE125}"/>
              </a:ext>
            </a:extLst>
          </p:cNvPr>
          <p:cNvSpPr/>
          <p:nvPr/>
        </p:nvSpPr>
        <p:spPr>
          <a:xfrm rot="16200000">
            <a:off x="3523726" y="2505960"/>
            <a:ext cx="112370" cy="33186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498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34</a:t>
            </a:fld>
            <a:endParaRPr lang="en-US" dirty="0"/>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chemeClr val="accent1"/>
                </a:solidFill>
                <a:latin typeface="+mn-lt"/>
              </a:rPr>
              <a:t>Darcy’s Law for airflow through masks</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5" y="1287565"/>
            <a:ext cx="11605190" cy="5194197"/>
          </a:xfrm>
        </p:spPr>
        <p:txBody>
          <a:bodyPr/>
          <a:lstStyle/>
          <a:p>
            <a:endParaRPr lang="en-US" dirty="0"/>
          </a:p>
          <a:p>
            <a:endParaRPr lang="en-US" dirty="0"/>
          </a:p>
          <a:p>
            <a:endParaRPr lang="en-US" dirty="0"/>
          </a:p>
          <a:p>
            <a:endParaRPr lang="en-US" dirty="0"/>
          </a:p>
          <a:p>
            <a:pPr marL="285750" indent="-285750" fontAlgn="base">
              <a:buFont typeface="Wingdings" pitchFamily="2" charset="2"/>
              <a:buChar char="§"/>
            </a:pPr>
            <a:r>
              <a:rPr lang="en-US" sz="2400" dirty="0">
                <a:cs typeface="Times New Roman" panose="02020603050405020304" pitchFamily="18" charset="0"/>
              </a:rPr>
              <a:t>For Re &lt; 10 :</a:t>
            </a:r>
          </a:p>
          <a:p>
            <a:pPr marL="0" indent="0" fontAlgn="base">
              <a:buNone/>
            </a:pPr>
            <a:endParaRPr lang="en-US" sz="1000" dirty="0">
              <a:cs typeface="Times New Roman" panose="02020603050405020304" pitchFamily="18" charset="0"/>
            </a:endParaRPr>
          </a:p>
          <a:p>
            <a:pPr marL="285750" indent="-285750" fontAlgn="base">
              <a:buFont typeface="Wingdings" pitchFamily="2" charset="2"/>
              <a:buChar char="§"/>
            </a:pPr>
            <a:r>
              <a:rPr lang="en-US" sz="2400" dirty="0">
                <a:cs typeface="Times New Roman" panose="02020603050405020304" pitchFamily="18" charset="0"/>
              </a:rPr>
              <a:t>For Re &gt; 10, the inertial term (</a:t>
            </a:r>
            <a:r>
              <a:rPr lang="en-US" sz="2400" dirty="0" err="1">
                <a:cs typeface="Times New Roman" panose="02020603050405020304" pitchFamily="18" charset="0"/>
              </a:rPr>
              <a:t>Forchheimer</a:t>
            </a:r>
            <a:r>
              <a:rPr lang="en-US" sz="2400" dirty="0">
                <a:cs typeface="Times New Roman" panose="02020603050405020304" pitchFamily="18" charset="0"/>
              </a:rPr>
              <a:t> term) is added.</a:t>
            </a:r>
          </a:p>
          <a:p>
            <a:pPr marL="285750" indent="-285750" fontAlgn="base">
              <a:buFont typeface="Wingdings" pitchFamily="2" charset="2"/>
              <a:buChar char="§"/>
            </a:pPr>
            <a:endParaRPr lang="en-US" sz="1000" dirty="0">
              <a:cs typeface="Times New Roman" panose="02020603050405020304" pitchFamily="18" charset="0"/>
            </a:endParaRPr>
          </a:p>
          <a:p>
            <a:pPr marL="285750" indent="-285750" fontAlgn="base">
              <a:buFont typeface="Wingdings" pitchFamily="2" charset="2"/>
              <a:buChar char="§"/>
            </a:pPr>
            <a:r>
              <a:rPr lang="en-US" sz="2400" dirty="0">
                <a:cs typeface="Times New Roman" panose="02020603050405020304" pitchFamily="18" charset="0"/>
              </a:rPr>
              <a:t>Material thickness is very small. The final form:</a:t>
            </a:r>
          </a:p>
          <a:p>
            <a:endParaRPr lang="en-US" dirty="0"/>
          </a:p>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84DA7F-3A02-4CB2-85AB-830AE02688CB}"/>
                  </a:ext>
                </a:extLst>
              </p:cNvPr>
              <p:cNvSpPr txBox="1"/>
              <p:nvPr/>
            </p:nvSpPr>
            <p:spPr>
              <a:xfrm>
                <a:off x="2066407" y="1780876"/>
                <a:ext cx="3455162" cy="892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𝜇</m:t>
                          </m:r>
                        </m:num>
                        <m:den>
                          <m:r>
                            <a:rPr lang="en-US" sz="2800" b="0" i="1" smtClean="0">
                              <a:latin typeface="Cambria Math" panose="02040503050406030204" pitchFamily="18" charset="0"/>
                            </a:rPr>
                            <m:t>𝑘</m:t>
                          </m:r>
                        </m:den>
                      </m:f>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𝜌</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den>
                      </m:f>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𝑣</m:t>
                          </m:r>
                        </m:e>
                        <m:sup>
                          <m:r>
                            <a:rPr lang="en-US" sz="2800" b="0" i="1" smtClean="0">
                              <a:latin typeface="Cambria Math" panose="02040503050406030204" pitchFamily="18" charset="0"/>
                            </a:rPr>
                            <m:t>2</m:t>
                          </m:r>
                        </m:sup>
                      </m:sSup>
                    </m:oMath>
                  </m:oMathPara>
                </a14:m>
                <a:endParaRPr lang="en-US" dirty="0"/>
              </a:p>
            </p:txBody>
          </p:sp>
        </mc:Choice>
        <mc:Fallback xmlns="">
          <p:sp>
            <p:nvSpPr>
              <p:cNvPr id="17" name="TextBox 16">
                <a:extLst>
                  <a:ext uri="{FF2B5EF4-FFF2-40B4-BE49-F238E27FC236}">
                    <a16:creationId xmlns:a16="http://schemas.microsoft.com/office/drawing/2014/main" id="{7D84DA7F-3A02-4CB2-85AB-830AE02688CB}"/>
                  </a:ext>
                </a:extLst>
              </p:cNvPr>
              <p:cNvSpPr txBox="1">
                <a:spLocks noRot="1" noChangeAspect="1" noMove="1" noResize="1" noEditPoints="1" noAdjustHandles="1" noChangeArrowheads="1" noChangeShapeType="1" noTextEdit="1"/>
              </p:cNvSpPr>
              <p:nvPr/>
            </p:nvSpPr>
            <p:spPr>
              <a:xfrm>
                <a:off x="2066407" y="1780876"/>
                <a:ext cx="3455162" cy="89203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F74F7F0-A53C-4F60-A149-20556754E2A2}"/>
                  </a:ext>
                </a:extLst>
              </p:cNvPr>
              <p:cNvSpPr txBox="1"/>
              <p:nvPr/>
            </p:nvSpPr>
            <p:spPr>
              <a:xfrm>
                <a:off x="0" y="5365938"/>
                <a:ext cx="12192000" cy="71731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𝑃</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𝜇</m:t>
                          </m:r>
                        </m:num>
                        <m:den>
                          <m:sSup>
                            <m:sSupPr>
                              <m:ctrlPr>
                                <a:rPr lang="en-US" sz="2400" i="1">
                                  <a:latin typeface="Cambria Math" panose="02040503050406030204" pitchFamily="18" charset="0"/>
                                </a:rPr>
                              </m:ctrlPr>
                            </m:sSupPr>
                            <m:e>
                              <m:r>
                                <a:rPr lang="en-US" sz="2400" i="1">
                                  <a:latin typeface="Cambria Math" panose="02040503050406030204" pitchFamily="18" charset="0"/>
                                </a:rPr>
                                <m:t>𝑘</m:t>
                              </m:r>
                            </m:e>
                            <m:sup>
                              <m:r>
                                <a:rPr lang="en-US" sz="2400" i="1">
                                  <a:latin typeface="Cambria Math" panose="02040503050406030204" pitchFamily="18" charset="0"/>
                                </a:rPr>
                                <m:t>′</m:t>
                              </m:r>
                            </m:sup>
                          </m:sSup>
                        </m:den>
                      </m:f>
                      <m:r>
                        <a:rPr lang="en-US" sz="2400" i="1">
                          <a:latin typeface="Cambria Math" panose="02040503050406030204" pitchFamily="18" charset="0"/>
                        </a:rPr>
                        <m:t>𝑣</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𝜌</m:t>
                          </m:r>
                        </m:num>
                        <m:den>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a:rPr lang="en-US" sz="2400" i="1">
                                  <a:latin typeface="Cambria Math" panose="02040503050406030204" pitchFamily="18" charset="0"/>
                                </a:rPr>
                                <m:t>𝑖</m:t>
                              </m:r>
                            </m:sub>
                            <m:sup>
                              <m:r>
                                <a:rPr lang="en-US" sz="2400" i="1">
                                  <a:latin typeface="Cambria Math" panose="02040503050406030204" pitchFamily="18" charset="0"/>
                                </a:rPr>
                                <m:t>′</m:t>
                              </m:r>
                            </m:sup>
                          </m:sSubSup>
                        </m:den>
                      </m:f>
                      <m:sSup>
                        <m:sSupPr>
                          <m:ctrlPr>
                            <a:rPr lang="en-US" sz="2400" i="1">
                              <a:latin typeface="Cambria Math" panose="02040503050406030204" pitchFamily="18" charset="0"/>
                            </a:rPr>
                          </m:ctrlPr>
                        </m:sSupPr>
                        <m:e>
                          <m:r>
                            <a:rPr lang="en-US" sz="2400" i="1">
                              <a:latin typeface="Cambria Math" panose="02040503050406030204" pitchFamily="18" charset="0"/>
                            </a:rPr>
                            <m:t>𝑣</m:t>
                          </m:r>
                        </m:e>
                        <m:sup>
                          <m:r>
                            <a:rPr lang="en-US" sz="2400" i="1">
                              <a:latin typeface="Cambria Math" panose="02040503050406030204" pitchFamily="18" charset="0"/>
                            </a:rPr>
                            <m:t>2</m:t>
                          </m:r>
                        </m:sup>
                      </m:sSup>
                    </m:oMath>
                  </m:oMathPara>
                </a14:m>
                <a:endParaRPr lang="en-US" sz="2400" dirty="0"/>
              </a:p>
            </p:txBody>
          </p:sp>
        </mc:Choice>
        <mc:Fallback xmlns="">
          <p:sp>
            <p:nvSpPr>
              <p:cNvPr id="19" name="TextBox 18">
                <a:extLst>
                  <a:ext uri="{FF2B5EF4-FFF2-40B4-BE49-F238E27FC236}">
                    <a16:creationId xmlns:a16="http://schemas.microsoft.com/office/drawing/2014/main" id="{DF74F7F0-A53C-4F60-A149-20556754E2A2}"/>
                  </a:ext>
                </a:extLst>
              </p:cNvPr>
              <p:cNvSpPr txBox="1">
                <a:spLocks noRot="1" noChangeAspect="1" noMove="1" noResize="1" noEditPoints="1" noAdjustHandles="1" noChangeArrowheads="1" noChangeShapeType="1" noTextEdit="1"/>
              </p:cNvSpPr>
              <p:nvPr/>
            </p:nvSpPr>
            <p:spPr>
              <a:xfrm>
                <a:off x="0" y="5365938"/>
                <a:ext cx="12192000" cy="717312"/>
              </a:xfrm>
              <a:prstGeom prst="rect">
                <a:avLst/>
              </a:prstGeom>
              <a:blipFill>
                <a:blip r:embed="rId4"/>
                <a:stretch>
                  <a:fillRect t="-1724"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18F99AF-611D-48E3-BA06-EDB279DD2AA0}"/>
                  </a:ext>
                </a:extLst>
              </p:cNvPr>
              <p:cNvSpPr txBox="1"/>
              <p:nvPr/>
            </p:nvSpPr>
            <p:spPr>
              <a:xfrm>
                <a:off x="2450547" y="3124876"/>
                <a:ext cx="2263167" cy="7023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𝜇</m:t>
                          </m:r>
                        </m:num>
                        <m:den>
                          <m:r>
                            <a:rPr lang="en-US" sz="2400" b="0" i="1" smtClean="0">
                              <a:latin typeface="Cambria Math" panose="02040503050406030204" pitchFamily="18" charset="0"/>
                            </a:rPr>
                            <m:t>𝑘</m:t>
                          </m:r>
                        </m:den>
                      </m:f>
                      <m:r>
                        <a:rPr lang="en-US" sz="2400" b="0" i="1" smtClean="0">
                          <a:latin typeface="Cambria Math" panose="02040503050406030204" pitchFamily="18" charset="0"/>
                        </a:rPr>
                        <m:t>𝑣</m:t>
                      </m:r>
                    </m:oMath>
                  </m:oMathPara>
                </a14:m>
                <a:endParaRPr lang="en-US" dirty="0"/>
              </a:p>
            </p:txBody>
          </p:sp>
        </mc:Choice>
        <mc:Fallback xmlns="">
          <p:sp>
            <p:nvSpPr>
              <p:cNvPr id="20" name="TextBox 19">
                <a:extLst>
                  <a:ext uri="{FF2B5EF4-FFF2-40B4-BE49-F238E27FC236}">
                    <a16:creationId xmlns:a16="http://schemas.microsoft.com/office/drawing/2014/main" id="{718F99AF-611D-48E3-BA06-EDB279DD2AA0}"/>
                  </a:ext>
                </a:extLst>
              </p:cNvPr>
              <p:cNvSpPr txBox="1">
                <a:spLocks noRot="1" noChangeAspect="1" noMove="1" noResize="1" noEditPoints="1" noAdjustHandles="1" noChangeArrowheads="1" noChangeShapeType="1" noTextEdit="1"/>
              </p:cNvSpPr>
              <p:nvPr/>
            </p:nvSpPr>
            <p:spPr>
              <a:xfrm>
                <a:off x="2450547" y="3124876"/>
                <a:ext cx="2263167" cy="7023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79B3F79E-5742-4AF1-9F5F-E95CB3C8DFBD}"/>
                  </a:ext>
                </a:extLst>
              </p:cNvPr>
              <p:cNvGraphicFramePr>
                <a:graphicFrameLocks noGrp="1"/>
              </p:cNvGraphicFramePr>
              <p:nvPr/>
            </p:nvGraphicFramePr>
            <p:xfrm>
              <a:off x="6380860" y="1593600"/>
              <a:ext cx="5728305" cy="2072640"/>
            </p:xfrm>
            <a:graphic>
              <a:graphicData uri="http://schemas.openxmlformats.org/drawingml/2006/table">
                <a:tbl>
                  <a:tblPr firstRow="1" bandRow="1">
                    <a:tableStyleId>{D7AC3CCA-C797-4891-BE02-D94E43425B78}</a:tableStyleId>
                  </a:tblPr>
                  <a:tblGrid>
                    <a:gridCol w="899885">
                      <a:extLst>
                        <a:ext uri="{9D8B030D-6E8A-4147-A177-3AD203B41FA5}">
                          <a16:colId xmlns:a16="http://schemas.microsoft.com/office/drawing/2014/main" val="2597561551"/>
                        </a:ext>
                      </a:extLst>
                    </a:gridCol>
                    <a:gridCol w="4828420">
                      <a:extLst>
                        <a:ext uri="{9D8B030D-6E8A-4147-A177-3AD203B41FA5}">
                          <a16:colId xmlns:a16="http://schemas.microsoft.com/office/drawing/2014/main" val="1183584623"/>
                        </a:ext>
                      </a:extLst>
                    </a:gridCol>
                  </a:tblGrid>
                  <a:tr h="370840">
                    <a:tc>
                      <a:txBody>
                        <a:bodyPr/>
                        <a:lstStyle/>
                        <a:p>
                          <a:pPr algn="ct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den>
                              </m:f>
                            </m:oMath>
                          </a14:m>
                          <a:r>
                            <a:rPr lang="en-US" sz="2400" dirty="0">
                              <a:cs typeface="Times New Roman" panose="02020603050405020304" pitchFamily="18" charset="0"/>
                            </a:rPr>
                            <a:t> </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Times New Roman" panose="02020603050405020304" pitchFamily="18" charset="0"/>
                            </a:rPr>
                            <a:t>Pressure change across the mask/fabric thickness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322247"/>
                      </a:ext>
                    </a:extLst>
                  </a:tr>
                  <a:tr h="370840">
                    <a:tc>
                      <a:txBody>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𝑣</m:t>
                                </m:r>
                              </m:oMath>
                            </m:oMathPara>
                          </a14:m>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000" dirty="0">
                              <a:cs typeface="Times New Roman" panose="02020603050405020304" pitchFamily="18" charset="0"/>
                            </a:rPr>
                            <a:t>Airflow velocity</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7988769"/>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𝑘</m:t>
                                </m:r>
                              </m:oMath>
                            </m:oMathPara>
                          </a14:m>
                          <a:endParaRPr lang="en-US" sz="2400"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000" dirty="0">
                              <a:solidFill>
                                <a:srgbClr val="C00000"/>
                              </a:solidFill>
                              <a:cs typeface="Times New Roman" panose="02020603050405020304" pitchFamily="18" charset="0"/>
                            </a:rPr>
                            <a:t>Permeability of the medium</a:t>
                          </a:r>
                          <a:endParaRPr lang="en-US" sz="2000"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081107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oMath>
                            </m:oMathPara>
                          </a14:m>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000" dirty="0">
                              <a:cs typeface="Times New Roman" panose="02020603050405020304" pitchFamily="18" charset="0"/>
                            </a:rPr>
                            <a:t>Inertial permeability of the medium</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2609789"/>
                      </a:ext>
                    </a:extLst>
                  </a:tr>
                </a:tbl>
              </a:graphicData>
            </a:graphic>
          </p:graphicFrame>
        </mc:Choice>
        <mc:Fallback xmlns="">
          <p:graphicFrame>
            <p:nvGraphicFramePr>
              <p:cNvPr id="2" name="Table 2">
                <a:extLst>
                  <a:ext uri="{FF2B5EF4-FFF2-40B4-BE49-F238E27FC236}">
                    <a16:creationId xmlns:a16="http://schemas.microsoft.com/office/drawing/2014/main" id="{79B3F79E-5742-4AF1-9F5F-E95CB3C8DFBD}"/>
                  </a:ext>
                </a:extLst>
              </p:cNvPr>
              <p:cNvGraphicFramePr>
                <a:graphicFrameLocks noGrp="1"/>
              </p:cNvGraphicFramePr>
              <p:nvPr>
                <p:extLst>
                  <p:ext uri="{D42A27DB-BD31-4B8C-83A1-F6EECF244321}">
                    <p14:modId xmlns:p14="http://schemas.microsoft.com/office/powerpoint/2010/main" val="3204052398"/>
                  </p:ext>
                </p:extLst>
              </p:nvPr>
            </p:nvGraphicFramePr>
            <p:xfrm>
              <a:off x="6380860" y="1593600"/>
              <a:ext cx="5728305" cy="2072640"/>
            </p:xfrm>
            <a:graphic>
              <a:graphicData uri="http://schemas.openxmlformats.org/drawingml/2006/table">
                <a:tbl>
                  <a:tblPr firstRow="1" bandRow="1">
                    <a:tableStyleId>{D7AC3CCA-C797-4891-BE02-D94E43425B78}</a:tableStyleId>
                  </a:tblPr>
                  <a:tblGrid>
                    <a:gridCol w="899885">
                      <a:extLst>
                        <a:ext uri="{9D8B030D-6E8A-4147-A177-3AD203B41FA5}">
                          <a16:colId xmlns:a16="http://schemas.microsoft.com/office/drawing/2014/main" val="2597561551"/>
                        </a:ext>
                      </a:extLst>
                    </a:gridCol>
                    <a:gridCol w="4828420">
                      <a:extLst>
                        <a:ext uri="{9D8B030D-6E8A-4147-A177-3AD203B41FA5}">
                          <a16:colId xmlns:a16="http://schemas.microsoft.com/office/drawing/2014/main" val="1183584623"/>
                        </a:ext>
                      </a:extLst>
                    </a:gridCol>
                  </a:tblGrid>
                  <a:tr h="7010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4348" r="-535811" b="-20260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Times New Roman" panose="02020603050405020304" pitchFamily="18" charset="0"/>
                            </a:rPr>
                            <a:t>Pressure change across the mask/fabric thickness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322247"/>
                      </a:ext>
                    </a:extLst>
                  </a:tr>
                  <a:tr h="4572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157895" r="-535811" b="-206579"/>
                          </a:stretch>
                        </a:blipFill>
                      </a:tcPr>
                    </a:tc>
                    <a:tc>
                      <a:txBody>
                        <a:bodyPr/>
                        <a:lstStyle/>
                        <a:p>
                          <a:r>
                            <a:rPr lang="en-US" sz="2000" dirty="0">
                              <a:cs typeface="Times New Roman" panose="02020603050405020304" pitchFamily="18" charset="0"/>
                            </a:rPr>
                            <a:t>Airflow velocity</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7988769"/>
                      </a:ext>
                    </a:extLst>
                  </a:tr>
                  <a:tr h="4572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261333" r="-535811" b="-109333"/>
                          </a:stretch>
                        </a:blipFill>
                      </a:tcPr>
                    </a:tc>
                    <a:tc>
                      <a:txBody>
                        <a:bodyPr/>
                        <a:lstStyle/>
                        <a:p>
                          <a:r>
                            <a:rPr lang="en-US" sz="2000" dirty="0">
                              <a:solidFill>
                                <a:srgbClr val="C00000"/>
                              </a:solidFill>
                              <a:cs typeface="Times New Roman" panose="02020603050405020304" pitchFamily="18" charset="0"/>
                            </a:rPr>
                            <a:t>Permeability of the medium</a:t>
                          </a:r>
                          <a:endParaRPr lang="en-US" sz="2000"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0811071"/>
                      </a:ext>
                    </a:extLst>
                  </a:tr>
                  <a:tr h="4572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361333" r="-535811" b="-9333"/>
                          </a:stretch>
                        </a:blipFill>
                      </a:tcPr>
                    </a:tc>
                    <a:tc>
                      <a:txBody>
                        <a:bodyPr/>
                        <a:lstStyle/>
                        <a:p>
                          <a:r>
                            <a:rPr lang="en-US" sz="2000" dirty="0">
                              <a:cs typeface="Times New Roman" panose="02020603050405020304" pitchFamily="18" charset="0"/>
                            </a:rPr>
                            <a:t>Inertial permeability of the medium</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2609789"/>
                      </a:ext>
                    </a:extLst>
                  </a:tr>
                </a:tbl>
              </a:graphicData>
            </a:graphic>
          </p:graphicFrame>
        </mc:Fallback>
      </mc:AlternateContent>
    </p:spTree>
    <p:extLst>
      <p:ext uri="{BB962C8B-B14F-4D97-AF65-F5344CB8AC3E}">
        <p14:creationId xmlns:p14="http://schemas.microsoft.com/office/powerpoint/2010/main" val="2250851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AF4588-25E3-294D-833B-BACA45ED8C31}"/>
              </a:ext>
            </a:extLst>
          </p:cNvPr>
          <p:cNvSpPr>
            <a:spLocks noGrp="1"/>
          </p:cNvSpPr>
          <p:nvPr>
            <p:ph type="sldNum" sz="quarter" idx="12"/>
          </p:nvPr>
        </p:nvSpPr>
        <p:spPr/>
        <p:txBody>
          <a:bodyPr/>
          <a:lstStyle/>
          <a:p>
            <a:fld id="{C35817E2-E966-084E-8858-34F07F2CB565}" type="slidenum">
              <a:rPr lang="en-US" smtClean="0"/>
              <a:t>35</a:t>
            </a:fld>
            <a:endParaRPr lang="en-US"/>
          </a:p>
        </p:txBody>
      </p:sp>
      <p:sp>
        <p:nvSpPr>
          <p:cNvPr id="9" name="TextBox 8">
            <a:extLst>
              <a:ext uri="{FF2B5EF4-FFF2-40B4-BE49-F238E27FC236}">
                <a16:creationId xmlns:a16="http://schemas.microsoft.com/office/drawing/2014/main" id="{112FD669-DBA9-8241-9A14-E701A846D028}"/>
              </a:ext>
            </a:extLst>
          </p:cNvPr>
          <p:cNvSpPr txBox="1"/>
          <p:nvPr/>
        </p:nvSpPr>
        <p:spPr>
          <a:xfrm>
            <a:off x="7290391" y="4641774"/>
            <a:ext cx="4023161" cy="1000274"/>
          </a:xfrm>
          <a:prstGeom prst="rect">
            <a:avLst/>
          </a:prstGeom>
          <a:noFill/>
        </p:spPr>
        <p:txBody>
          <a:bodyPr wrap="square" rtlCol="0">
            <a:spAutoFit/>
          </a:bodyPr>
          <a:lstStyle/>
          <a:p>
            <a:r>
              <a:rPr lang="en-US" sz="1600" dirty="0"/>
              <a:t>Aydin </a:t>
            </a:r>
            <a:r>
              <a:rPr lang="en-US" sz="1600" i="1" dirty="0"/>
              <a:t>et al., Extreme Mechanics Letters</a:t>
            </a:r>
            <a:r>
              <a:rPr lang="en-US" sz="1600" dirty="0"/>
              <a:t>, 2020</a:t>
            </a:r>
            <a:r>
              <a:rPr lang="en-US" sz="1600" i="1" dirty="0"/>
              <a:t>.</a:t>
            </a:r>
          </a:p>
          <a:p>
            <a:r>
              <a:rPr lang="en-US" sz="1600" dirty="0" err="1"/>
              <a:t>Rengasamy</a:t>
            </a:r>
            <a:r>
              <a:rPr lang="en-US" sz="1600" dirty="0"/>
              <a:t> et al</a:t>
            </a:r>
            <a:r>
              <a:rPr lang="en-US" sz="1600" i="1" dirty="0"/>
              <a:t>., </a:t>
            </a:r>
            <a:r>
              <a:rPr lang="en-US" sz="1600" dirty="0"/>
              <a:t>Ann. </a:t>
            </a:r>
            <a:r>
              <a:rPr lang="en-US" sz="1600" dirty="0" err="1"/>
              <a:t>Occup</a:t>
            </a:r>
            <a:r>
              <a:rPr lang="en-US" sz="1600" dirty="0"/>
              <a:t>. </a:t>
            </a:r>
            <a:r>
              <a:rPr lang="en-US" sz="1600" dirty="0" err="1"/>
              <a:t>Hyg</a:t>
            </a:r>
            <a:r>
              <a:rPr lang="en-US" sz="1600" dirty="0"/>
              <a:t>., 2010.</a:t>
            </a:r>
          </a:p>
          <a:p>
            <a:r>
              <a:rPr lang="en-US" sz="1600" dirty="0" err="1"/>
              <a:t>Zangmeister</a:t>
            </a:r>
            <a:r>
              <a:rPr lang="en-US" sz="1600" dirty="0"/>
              <a:t> </a:t>
            </a:r>
            <a:r>
              <a:rPr lang="en-US" sz="1600" i="1" dirty="0"/>
              <a:t>et al</a:t>
            </a:r>
            <a:r>
              <a:rPr lang="en-US" sz="1600" dirty="0"/>
              <a:t>., ACS Nano, 2020</a:t>
            </a:r>
            <a:endParaRPr lang="en-US" sz="1600" i="1" dirty="0"/>
          </a:p>
          <a:p>
            <a:endParaRPr lang="en-US" sz="1100" i="1" dirty="0"/>
          </a:p>
        </p:txBody>
      </p:sp>
      <p:sp>
        <p:nvSpPr>
          <p:cNvPr id="8" name="Title 1">
            <a:extLst>
              <a:ext uri="{FF2B5EF4-FFF2-40B4-BE49-F238E27FC236}">
                <a16:creationId xmlns:a16="http://schemas.microsoft.com/office/drawing/2014/main" id="{C07C4122-1BB0-417A-9240-AF694831CDDE}"/>
              </a:ext>
            </a:extLst>
          </p:cNvPr>
          <p:cNvSpPr txBox="1">
            <a:spLocks/>
          </p:cNvSpPr>
          <p:nvPr/>
        </p:nvSpPr>
        <p:spPr>
          <a:xfrm>
            <a:off x="578265" y="493566"/>
            <a:ext cx="11605190" cy="5205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solidFill>
                <a:latin typeface="+mn-lt"/>
              </a:rPr>
              <a:t>Comparison with available research data </a:t>
            </a:r>
          </a:p>
        </p:txBody>
      </p:sp>
      <p:pic>
        <p:nvPicPr>
          <p:cNvPr id="5" name="Picture 4" descr="Chart, scatter chart&#10;&#10;Description automatically generated">
            <a:extLst>
              <a:ext uri="{FF2B5EF4-FFF2-40B4-BE49-F238E27FC236}">
                <a16:creationId xmlns:a16="http://schemas.microsoft.com/office/drawing/2014/main" id="{74033673-9251-144A-9810-C25A31BED7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761" y="1089324"/>
            <a:ext cx="6551889" cy="4913917"/>
          </a:xfrm>
          <a:prstGeom prst="rect">
            <a:avLst/>
          </a:prstGeo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4E6D2BF5-7ED3-4AD6-BDE4-25E683A6B13A}"/>
                  </a:ext>
                </a:extLst>
              </p:cNvPr>
              <p:cNvGraphicFramePr>
                <a:graphicFrameLocks noGrp="1"/>
              </p:cNvGraphicFramePr>
              <p:nvPr/>
            </p:nvGraphicFramePr>
            <p:xfrm>
              <a:off x="7309650" y="4101743"/>
              <a:ext cx="4023162" cy="365760"/>
            </p:xfrm>
            <a:graphic>
              <a:graphicData uri="http://schemas.openxmlformats.org/drawingml/2006/table">
                <a:tbl>
                  <a:tblPr firstRow="1" bandRow="1">
                    <a:tableStyleId>{D7AC3CCA-C797-4891-BE02-D94E43425B78}</a:tableStyleId>
                  </a:tblPr>
                  <a:tblGrid>
                    <a:gridCol w="632016">
                      <a:extLst>
                        <a:ext uri="{9D8B030D-6E8A-4147-A177-3AD203B41FA5}">
                          <a16:colId xmlns:a16="http://schemas.microsoft.com/office/drawing/2014/main" val="1492432108"/>
                        </a:ext>
                      </a:extLst>
                    </a:gridCol>
                    <a:gridCol w="3391146">
                      <a:extLst>
                        <a:ext uri="{9D8B030D-6E8A-4147-A177-3AD203B41FA5}">
                          <a16:colId xmlns:a16="http://schemas.microsoft.com/office/drawing/2014/main" val="2290022862"/>
                        </a:ext>
                      </a:extLst>
                    </a:gridCol>
                  </a:tblGrid>
                  <a:tr h="350713">
                    <a:tc>
                      <a:txBody>
                        <a:bodyPr/>
                        <a:lstStyle/>
                        <a:p>
                          <a14:m>
                            <m:oMath xmlns:m="http://schemas.openxmlformats.org/officeDocument/2006/math">
                              <m:r>
                                <a:rPr lang="en-US" sz="1800" b="0" i="1" kern="300" baseline="0" smtClean="0">
                                  <a:solidFill>
                                    <a:schemeClr val="tx1"/>
                                  </a:solidFill>
                                  <a:latin typeface="Cambria Math" panose="02040503050406030204" pitchFamily="18" charset="0"/>
                                </a:rPr>
                                <m:t>𝑘</m:t>
                              </m:r>
                              <m:r>
                                <a:rPr lang="en-US" sz="1800" b="0" i="1" kern="300" baseline="0" smtClean="0">
                                  <a:solidFill>
                                    <a:schemeClr val="tx1"/>
                                  </a:solidFill>
                                  <a:latin typeface="Cambria Math" panose="02040503050406030204" pitchFamily="18" charset="0"/>
                                </a:rPr>
                                <m:t>′</m:t>
                              </m:r>
                            </m:oMath>
                          </a14:m>
                          <a:r>
                            <a:rPr lang="en-US" sz="1800" b="0" kern="300" baseline="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b="0" kern="300" baseline="0" dirty="0">
                              <a:solidFill>
                                <a:schemeClr val="tx1"/>
                              </a:solidFill>
                              <a:cs typeface="Times New Roman" panose="02020603050405020304" pitchFamily="18" charset="0"/>
                            </a:rPr>
                            <a:t>Permeability of the material</a:t>
                          </a:r>
                          <a:endParaRPr lang="en-US" sz="1800" b="0" kern="300" baseline="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8284"/>
                      </a:ext>
                    </a:extLst>
                  </a:tr>
                </a:tbl>
              </a:graphicData>
            </a:graphic>
          </p:graphicFrame>
        </mc:Choice>
        <mc:Fallback xmlns="">
          <p:graphicFrame>
            <p:nvGraphicFramePr>
              <p:cNvPr id="3" name="Table 2">
                <a:extLst>
                  <a:ext uri="{FF2B5EF4-FFF2-40B4-BE49-F238E27FC236}">
                    <a16:creationId xmlns:a16="http://schemas.microsoft.com/office/drawing/2014/main" id="{4E6D2BF5-7ED3-4AD6-BDE4-25E683A6B13A}"/>
                  </a:ext>
                </a:extLst>
              </p:cNvPr>
              <p:cNvGraphicFramePr>
                <a:graphicFrameLocks noGrp="1"/>
              </p:cNvGraphicFramePr>
              <p:nvPr>
                <p:extLst>
                  <p:ext uri="{D42A27DB-BD31-4B8C-83A1-F6EECF244321}">
                    <p14:modId xmlns:p14="http://schemas.microsoft.com/office/powerpoint/2010/main" val="1182671692"/>
                  </p:ext>
                </p:extLst>
              </p:nvPr>
            </p:nvGraphicFramePr>
            <p:xfrm>
              <a:off x="7309650" y="4101743"/>
              <a:ext cx="4023162" cy="365760"/>
            </p:xfrm>
            <a:graphic>
              <a:graphicData uri="http://schemas.openxmlformats.org/drawingml/2006/table">
                <a:tbl>
                  <a:tblPr firstRow="1" bandRow="1">
                    <a:tableStyleId>{D7AC3CCA-C797-4891-BE02-D94E43425B78}</a:tableStyleId>
                  </a:tblPr>
                  <a:tblGrid>
                    <a:gridCol w="632016">
                      <a:extLst>
                        <a:ext uri="{9D8B030D-6E8A-4147-A177-3AD203B41FA5}">
                          <a16:colId xmlns:a16="http://schemas.microsoft.com/office/drawing/2014/main" val="1492432108"/>
                        </a:ext>
                      </a:extLst>
                    </a:gridCol>
                    <a:gridCol w="3391146">
                      <a:extLst>
                        <a:ext uri="{9D8B030D-6E8A-4147-A177-3AD203B41FA5}">
                          <a16:colId xmlns:a16="http://schemas.microsoft.com/office/drawing/2014/main" val="2290022862"/>
                        </a:ext>
                      </a:extLst>
                    </a:gridCol>
                  </a:tblGrid>
                  <a:tr h="36576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8197" r="-535577" b="-26230"/>
                          </a:stretch>
                        </a:blipFill>
                      </a:tcPr>
                    </a:tc>
                    <a:tc>
                      <a:txBody>
                        <a:bodyPr/>
                        <a:lstStyle/>
                        <a:p>
                          <a:r>
                            <a:rPr lang="en-US" sz="1800" b="0" kern="300" baseline="0" dirty="0">
                              <a:solidFill>
                                <a:schemeClr val="tx1"/>
                              </a:solidFill>
                              <a:cs typeface="Times New Roman" panose="02020603050405020304" pitchFamily="18" charset="0"/>
                            </a:rPr>
                            <a:t>Permeability of the material</a:t>
                          </a:r>
                          <a:endParaRPr lang="en-US" sz="1800" b="0" kern="300" baseline="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8284"/>
                      </a:ext>
                    </a:extLst>
                  </a:tr>
                </a:tbl>
              </a:graphicData>
            </a:graphic>
          </p:graphicFrame>
        </mc:Fallback>
      </mc:AlternateContent>
      <p:sp>
        <p:nvSpPr>
          <p:cNvPr id="6" name="TextBox 5">
            <a:extLst>
              <a:ext uri="{FF2B5EF4-FFF2-40B4-BE49-F238E27FC236}">
                <a16:creationId xmlns:a16="http://schemas.microsoft.com/office/drawing/2014/main" id="{BE1D0EB1-6150-254E-8231-24A3D3F8F31B}"/>
              </a:ext>
            </a:extLst>
          </p:cNvPr>
          <p:cNvSpPr txBox="1"/>
          <p:nvPr/>
        </p:nvSpPr>
        <p:spPr>
          <a:xfrm>
            <a:off x="2614224" y="6356067"/>
            <a:ext cx="4676167" cy="307777"/>
          </a:xfrm>
          <a:prstGeom prst="rect">
            <a:avLst/>
          </a:prstGeom>
          <a:noFill/>
        </p:spPr>
        <p:txBody>
          <a:bodyPr wrap="square" rtlCol="0">
            <a:spAutoFit/>
          </a:bodyPr>
          <a:lstStyle/>
          <a:p>
            <a:r>
              <a:rPr lang="en-US" sz="1400" dirty="0"/>
              <a:t>*All data are for a single layer material.  </a:t>
            </a:r>
          </a:p>
        </p:txBody>
      </p:sp>
    </p:spTree>
    <p:extLst>
      <p:ext uri="{BB962C8B-B14F-4D97-AF65-F5344CB8AC3E}">
        <p14:creationId xmlns:p14="http://schemas.microsoft.com/office/powerpoint/2010/main" val="1771429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scatter chart&#10;&#10;Description automatically generated">
            <a:extLst>
              <a:ext uri="{FF2B5EF4-FFF2-40B4-BE49-F238E27FC236}">
                <a16:creationId xmlns:a16="http://schemas.microsoft.com/office/drawing/2014/main" id="{3470384A-41C4-1C46-9EEB-FEAADD6F6F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886" y="1201662"/>
            <a:ext cx="5097100" cy="3822825"/>
          </a:xfrm>
          <a:prstGeom prst="rect">
            <a:avLst/>
          </a:prstGeom>
        </p:spPr>
      </p:pic>
      <p:sp>
        <p:nvSpPr>
          <p:cNvPr id="2" name="Slide Number Placeholder 1">
            <a:extLst>
              <a:ext uri="{FF2B5EF4-FFF2-40B4-BE49-F238E27FC236}">
                <a16:creationId xmlns:a16="http://schemas.microsoft.com/office/drawing/2014/main" id="{D48729F1-FB93-DE4C-87B8-AADEBFADF431}"/>
              </a:ext>
            </a:extLst>
          </p:cNvPr>
          <p:cNvSpPr>
            <a:spLocks noGrp="1"/>
          </p:cNvSpPr>
          <p:nvPr>
            <p:ph type="sldNum" sz="quarter" idx="12"/>
          </p:nvPr>
        </p:nvSpPr>
        <p:spPr>
          <a:xfrm>
            <a:off x="10917767" y="6491307"/>
            <a:ext cx="952499" cy="274320"/>
          </a:xfrm>
        </p:spPr>
        <p:txBody>
          <a:bodyPr>
            <a:normAutofit/>
          </a:bodyPr>
          <a:lstStyle/>
          <a:p>
            <a:pPr>
              <a:spcAft>
                <a:spcPts val="600"/>
              </a:spcAft>
            </a:pPr>
            <a:fld id="{C35817E2-E966-084E-8858-34F07F2CB565}" type="slidenum">
              <a:rPr lang="en-US">
                <a:solidFill>
                  <a:schemeClr val="tx1">
                    <a:lumMod val="75000"/>
                    <a:lumOff val="25000"/>
                  </a:schemeClr>
                </a:solidFill>
              </a:rPr>
              <a:pPr>
                <a:spcAft>
                  <a:spcPts val="600"/>
                </a:spcAft>
              </a:pPr>
              <a:t>36</a:t>
            </a:fld>
            <a:endParaRPr lang="en-US">
              <a:solidFill>
                <a:schemeClr val="tx1">
                  <a:lumMod val="75000"/>
                  <a:lumOff val="25000"/>
                </a:schemeClr>
              </a:solidFill>
            </a:endParaRPr>
          </a:p>
        </p:txBody>
      </p:sp>
      <p:sp>
        <p:nvSpPr>
          <p:cNvPr id="26" name="TextBox 25">
            <a:extLst>
              <a:ext uri="{FF2B5EF4-FFF2-40B4-BE49-F238E27FC236}">
                <a16:creationId xmlns:a16="http://schemas.microsoft.com/office/drawing/2014/main" id="{A93E30DC-F3E8-CA4A-B72F-EB4D00668501}"/>
              </a:ext>
            </a:extLst>
          </p:cNvPr>
          <p:cNvSpPr txBox="1"/>
          <p:nvPr/>
        </p:nvSpPr>
        <p:spPr>
          <a:xfrm>
            <a:off x="576072" y="493776"/>
            <a:ext cx="7997278" cy="707886"/>
          </a:xfrm>
          <a:prstGeom prst="rect">
            <a:avLst/>
          </a:prstGeom>
          <a:noFill/>
        </p:spPr>
        <p:txBody>
          <a:bodyPr wrap="square" rtlCol="0">
            <a:spAutoFit/>
          </a:bodyPr>
          <a:lstStyle/>
          <a:p>
            <a:pPr algn="ctr"/>
            <a:r>
              <a:rPr lang="en-US" sz="4000" dirty="0">
                <a:solidFill>
                  <a:schemeClr val="accent1"/>
                </a:solidFill>
              </a:rPr>
              <a:t>Permeability of multiple fabric layers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FB84716-B8DB-F448-9C0B-A98CD4614B66}"/>
                  </a:ext>
                </a:extLst>
              </p:cNvPr>
              <p:cNvSpPr/>
              <p:nvPr/>
            </p:nvSpPr>
            <p:spPr>
              <a:xfrm>
                <a:off x="892548" y="6305258"/>
                <a:ext cx="6726279" cy="369332"/>
              </a:xfrm>
              <a:prstGeom prst="rect">
                <a:avLst/>
              </a:prstGeom>
            </p:spPr>
            <p:txBody>
              <a:bodyPr wrap="square">
                <a:spAutoFit/>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𝑛</m:t>
                        </m:r>
                      </m:sub>
                      <m:sup>
                        <m:r>
                          <a:rPr lang="en-US" i="1">
                            <a:latin typeface="Cambria Math" panose="02040503050406030204" pitchFamily="18" charset="0"/>
                          </a:rPr>
                          <m:t>′</m:t>
                        </m:r>
                      </m:sup>
                    </m:sSubSup>
                  </m:oMath>
                </a14:m>
                <a:r>
                  <a:rPr lang="en-US" dirty="0"/>
                  <a:t> : permeability of </a:t>
                </a:r>
                <a14:m>
                  <m:oMath xmlns:m="http://schemas.openxmlformats.org/officeDocument/2006/math">
                    <m:r>
                      <a:rPr lang="en-US" i="1" dirty="0" smtClean="0">
                        <a:latin typeface="Cambria Math" panose="02040503050406030204" pitchFamily="18" charset="0"/>
                      </a:rPr>
                      <m:t>𝑛</m:t>
                    </m:r>
                  </m:oMath>
                </a14:m>
                <a:r>
                  <a:rPr lang="en-US" dirty="0"/>
                  <a:t> layers of mask material with thickness ignored </a:t>
                </a:r>
              </a:p>
            </p:txBody>
          </p:sp>
        </mc:Choice>
        <mc:Fallback xmlns="">
          <p:sp>
            <p:nvSpPr>
              <p:cNvPr id="24" name="Rectangle 23">
                <a:extLst>
                  <a:ext uri="{FF2B5EF4-FFF2-40B4-BE49-F238E27FC236}">
                    <a16:creationId xmlns:a16="http://schemas.microsoft.com/office/drawing/2014/main" id="{2FB84716-B8DB-F448-9C0B-A98CD4614B66}"/>
                  </a:ext>
                </a:extLst>
              </p:cNvPr>
              <p:cNvSpPr>
                <a:spLocks noRot="1" noChangeAspect="1" noMove="1" noResize="1" noEditPoints="1" noAdjustHandles="1" noChangeArrowheads="1" noChangeShapeType="1" noTextEdit="1"/>
              </p:cNvSpPr>
              <p:nvPr/>
            </p:nvSpPr>
            <p:spPr>
              <a:xfrm>
                <a:off x="892548" y="6305258"/>
                <a:ext cx="6726279" cy="369332"/>
              </a:xfrm>
              <a:prstGeom prst="rect">
                <a:avLst/>
              </a:prstGeom>
              <a:blipFill>
                <a:blip r:embed="rId4"/>
                <a:stretch>
                  <a:fillRect t="-8197" b="-24590"/>
                </a:stretch>
              </a:blipFill>
            </p:spPr>
            <p:txBody>
              <a:bodyPr/>
              <a:lstStyle/>
              <a:p>
                <a:r>
                  <a:rPr lang="en-US">
                    <a:noFill/>
                  </a:rPr>
                  <a:t> </a:t>
                </a:r>
              </a:p>
            </p:txBody>
          </p:sp>
        </mc:Fallback>
      </mc:AlternateContent>
      <p:pic>
        <p:nvPicPr>
          <p:cNvPr id="15" name="Picture 14" descr="Chart, scatter chart&#10;&#10;Description automatically generated">
            <a:extLst>
              <a:ext uri="{FF2B5EF4-FFF2-40B4-BE49-F238E27FC236}">
                <a16:creationId xmlns:a16="http://schemas.microsoft.com/office/drawing/2014/main" id="{A1DB8FE4-75CF-E547-A58C-65D025E281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25795" y="1565168"/>
            <a:ext cx="5990272" cy="4492704"/>
          </a:xfrm>
          <a:prstGeom prst="rect">
            <a:avLst/>
          </a:prstGeom>
        </p:spPr>
      </p:pic>
      <p:sp>
        <p:nvSpPr>
          <p:cNvPr id="25" name="TextBox 24">
            <a:extLst>
              <a:ext uri="{FF2B5EF4-FFF2-40B4-BE49-F238E27FC236}">
                <a16:creationId xmlns:a16="http://schemas.microsoft.com/office/drawing/2014/main" id="{051D98C8-A338-B74F-8861-CD26E6C8D0FD}"/>
              </a:ext>
            </a:extLst>
          </p:cNvPr>
          <p:cNvSpPr txBox="1"/>
          <p:nvPr/>
        </p:nvSpPr>
        <p:spPr>
          <a:xfrm>
            <a:off x="892547" y="5070935"/>
            <a:ext cx="5090983" cy="523220"/>
          </a:xfrm>
          <a:prstGeom prst="rect">
            <a:avLst/>
          </a:prstGeom>
          <a:noFill/>
        </p:spPr>
        <p:txBody>
          <a:bodyPr wrap="square" rtlCol="0">
            <a:spAutoFit/>
          </a:bodyPr>
          <a:lstStyle/>
          <a:p>
            <a:r>
              <a:rPr lang="en-US" sz="1400" dirty="0"/>
              <a:t>Various symbols represent different samples of the same mask/fabric type from the same manufacturer.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1F0CA2-E730-4144-9FCD-032229A9905D}"/>
                  </a:ext>
                </a:extLst>
              </p:cNvPr>
              <p:cNvSpPr txBox="1"/>
              <p:nvPr/>
            </p:nvSpPr>
            <p:spPr>
              <a:xfrm>
                <a:off x="1990202" y="5534785"/>
                <a:ext cx="1858784" cy="82984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𝑛</m:t>
                          </m:r>
                        </m:sub>
                        <m:sup>
                          <m:r>
                            <a:rPr lang="en-US" sz="2400" i="1">
                              <a:solidFill>
                                <a:schemeClr val="tx1"/>
                              </a:solidFill>
                              <a:latin typeface="Cambria Math" panose="02040503050406030204" pitchFamily="18" charset="0"/>
                            </a:rPr>
                            <m:t>′</m:t>
                          </m:r>
                        </m:sup>
                      </m:sSubSup>
                      <m:r>
                        <a:rPr lang="en-US" sz="2400" b="0" i="1" smtClean="0">
                          <a:solidFill>
                            <a:schemeClr val="tx1"/>
                          </a:solidFill>
                          <a:latin typeface="Cambria Math" panose="02040503050406030204" pitchFamily="18" charset="0"/>
                        </a:rPr>
                        <m:t>=</m:t>
                      </m:r>
                      <m:f>
                        <m:fPr>
                          <m:ctrlPr>
                            <a:rPr lang="en-US" sz="2400" i="1" smtClean="0">
                              <a:solidFill>
                                <a:schemeClr val="tx1"/>
                              </a:solidFill>
                              <a:latin typeface="Cambria Math" panose="02040503050406030204" pitchFamily="18" charset="0"/>
                            </a:rPr>
                          </m:ctrlPr>
                        </m:fPr>
                        <m:num>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sup>
                          </m:sSubSup>
                        </m:num>
                        <m:den>
                          <m:r>
                            <a:rPr lang="en-US" sz="2400" b="0" i="1" smtClean="0">
                              <a:solidFill>
                                <a:schemeClr val="tx1"/>
                              </a:solidFill>
                              <a:latin typeface="Cambria Math" panose="02040503050406030204" pitchFamily="18" charset="0"/>
                            </a:rPr>
                            <m:t>𝑛</m:t>
                          </m:r>
                        </m:den>
                      </m:f>
                    </m:oMath>
                  </m:oMathPara>
                </a14:m>
                <a:endParaRPr lang="en-US" sz="2400" dirty="0">
                  <a:solidFill>
                    <a:schemeClr val="tx1"/>
                  </a:solidFill>
                </a:endParaRPr>
              </a:p>
            </p:txBody>
          </p:sp>
        </mc:Choice>
        <mc:Fallback xmlns="">
          <p:sp>
            <p:nvSpPr>
              <p:cNvPr id="9" name="TextBox 8">
                <a:extLst>
                  <a:ext uri="{FF2B5EF4-FFF2-40B4-BE49-F238E27FC236}">
                    <a16:creationId xmlns:a16="http://schemas.microsoft.com/office/drawing/2014/main" id="{361F0CA2-E730-4144-9FCD-032229A9905D}"/>
                  </a:ext>
                </a:extLst>
              </p:cNvPr>
              <p:cNvSpPr txBox="1">
                <a:spLocks noRot="1" noChangeAspect="1" noMove="1" noResize="1" noEditPoints="1" noAdjustHandles="1" noChangeArrowheads="1" noChangeShapeType="1" noTextEdit="1"/>
              </p:cNvSpPr>
              <p:nvPr/>
            </p:nvSpPr>
            <p:spPr>
              <a:xfrm>
                <a:off x="1990202" y="5534785"/>
                <a:ext cx="1858784" cy="829843"/>
              </a:xfrm>
              <a:prstGeom prst="rect">
                <a:avLst/>
              </a:prstGeom>
              <a:blipFill>
                <a:blip r:embed="rId6"/>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0B51FD7-53DD-4987-8D21-00EF4CDDC609}"/>
              </a:ext>
            </a:extLst>
          </p:cNvPr>
          <p:cNvSpPr/>
          <p:nvPr/>
        </p:nvSpPr>
        <p:spPr>
          <a:xfrm>
            <a:off x="4082325" y="3188521"/>
            <a:ext cx="1205803" cy="128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08F714B-13D9-4D2C-9779-202C5556BB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32034" y="3113074"/>
            <a:ext cx="1328238" cy="1444630"/>
          </a:xfrm>
          <a:prstGeom prst="rect">
            <a:avLst/>
          </a:prstGeom>
        </p:spPr>
      </p:pic>
    </p:spTree>
    <p:extLst>
      <p:ext uri="{BB962C8B-B14F-4D97-AF65-F5344CB8AC3E}">
        <p14:creationId xmlns:p14="http://schemas.microsoft.com/office/powerpoint/2010/main" val="2608023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E7574E6-F50B-4541-BAF3-6F14204FCF2B}"/>
              </a:ext>
            </a:extLst>
          </p:cNvPr>
          <p:cNvSpPr/>
          <p:nvPr/>
        </p:nvSpPr>
        <p:spPr>
          <a:xfrm>
            <a:off x="4017668" y="4919473"/>
            <a:ext cx="4856825" cy="15830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3836370-78C6-4B17-B6AE-9C540C845A71}"/>
              </a:ext>
            </a:extLst>
          </p:cNvPr>
          <p:cNvSpPr/>
          <p:nvPr/>
        </p:nvSpPr>
        <p:spPr>
          <a:xfrm>
            <a:off x="83942" y="4894928"/>
            <a:ext cx="3698866" cy="16075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8C5F491-453A-9D4C-9689-559A7E2FBD34}"/>
              </a:ext>
            </a:extLst>
          </p:cNvPr>
          <p:cNvSpPr>
            <a:spLocks noGrp="1"/>
          </p:cNvSpPr>
          <p:nvPr>
            <p:ph type="sldNum" sz="quarter" idx="12"/>
          </p:nvPr>
        </p:nvSpPr>
        <p:spPr>
          <a:xfrm>
            <a:off x="9047837" y="6373453"/>
            <a:ext cx="2743200" cy="365125"/>
          </a:xfrm>
        </p:spPr>
        <p:txBody>
          <a:bodyPr/>
          <a:lstStyle/>
          <a:p>
            <a:fld id="{C35817E2-E966-084E-8858-34F07F2CB565}" type="slidenum">
              <a:rPr lang="en-US" smtClean="0"/>
              <a:t>37</a:t>
            </a:fld>
            <a:endParaRPr lang="en-US" dirty="0"/>
          </a:p>
        </p:txBody>
      </p:sp>
      <p:sp>
        <p:nvSpPr>
          <p:cNvPr id="6" name="TextBox 5">
            <a:extLst>
              <a:ext uri="{FF2B5EF4-FFF2-40B4-BE49-F238E27FC236}">
                <a16:creationId xmlns:a16="http://schemas.microsoft.com/office/drawing/2014/main" id="{71B19072-F420-A540-B5A4-63F845A2E038}"/>
              </a:ext>
            </a:extLst>
          </p:cNvPr>
          <p:cNvSpPr txBox="1"/>
          <p:nvPr/>
        </p:nvSpPr>
        <p:spPr>
          <a:xfrm>
            <a:off x="557855" y="267718"/>
            <a:ext cx="9220200" cy="707886"/>
          </a:xfrm>
          <a:prstGeom prst="rect">
            <a:avLst/>
          </a:prstGeom>
          <a:noFill/>
        </p:spPr>
        <p:txBody>
          <a:bodyPr wrap="square" rtlCol="0">
            <a:spAutoFit/>
          </a:bodyPr>
          <a:lstStyle/>
          <a:p>
            <a:r>
              <a:rPr lang="en-US" sz="4000" dirty="0">
                <a:solidFill>
                  <a:schemeClr val="accent1"/>
                </a:solidFill>
              </a:rPr>
              <a:t>Mask material deflection under pressure</a:t>
            </a:r>
          </a:p>
        </p:txBody>
      </p:sp>
      <p:sp>
        <p:nvSpPr>
          <p:cNvPr id="11" name="TextBox 10">
            <a:extLst>
              <a:ext uri="{FF2B5EF4-FFF2-40B4-BE49-F238E27FC236}">
                <a16:creationId xmlns:a16="http://schemas.microsoft.com/office/drawing/2014/main" id="{4CB660CD-CF0D-DA4F-918D-AD3B6F3F3585}"/>
              </a:ext>
            </a:extLst>
          </p:cNvPr>
          <p:cNvSpPr txBox="1"/>
          <p:nvPr/>
        </p:nvSpPr>
        <p:spPr>
          <a:xfrm>
            <a:off x="1933375" y="6536142"/>
            <a:ext cx="2120819" cy="307777"/>
          </a:xfrm>
          <a:prstGeom prst="rect">
            <a:avLst/>
          </a:prstGeom>
          <a:noFill/>
        </p:spPr>
        <p:txBody>
          <a:bodyPr wrap="square" rtlCol="0">
            <a:spAutoFit/>
          </a:bodyPr>
          <a:lstStyle/>
          <a:p>
            <a:r>
              <a:rPr lang="en-US" sz="1400" dirty="0"/>
              <a:t>[1]  Eaton </a:t>
            </a:r>
            <a:r>
              <a:rPr lang="en-US" sz="1400" i="1" dirty="0"/>
              <a:t>et al</a:t>
            </a:r>
            <a:r>
              <a:rPr lang="en-US" sz="1400" dirty="0"/>
              <a:t>., MSM 99</a:t>
            </a:r>
          </a:p>
        </p:txBody>
      </p:sp>
      <p:grpSp>
        <p:nvGrpSpPr>
          <p:cNvPr id="12" name="Group 11">
            <a:extLst>
              <a:ext uri="{FF2B5EF4-FFF2-40B4-BE49-F238E27FC236}">
                <a16:creationId xmlns:a16="http://schemas.microsoft.com/office/drawing/2014/main" id="{E010133E-B495-E041-8E49-8682173DBADD}"/>
              </a:ext>
            </a:extLst>
          </p:cNvPr>
          <p:cNvGrpSpPr/>
          <p:nvPr/>
        </p:nvGrpSpPr>
        <p:grpSpPr>
          <a:xfrm>
            <a:off x="138464" y="1751440"/>
            <a:ext cx="2915792" cy="3778597"/>
            <a:chOff x="1377951" y="1768361"/>
            <a:chExt cx="4114800" cy="5089639"/>
          </a:xfrm>
        </p:grpSpPr>
        <p:sp>
          <p:nvSpPr>
            <p:cNvPr id="13" name="Chord 12">
              <a:extLst>
                <a:ext uri="{FF2B5EF4-FFF2-40B4-BE49-F238E27FC236}">
                  <a16:creationId xmlns:a16="http://schemas.microsoft.com/office/drawing/2014/main" id="{A60A1DA5-02BC-1F41-A408-8D5F57498B7C}"/>
                </a:ext>
              </a:extLst>
            </p:cNvPr>
            <p:cNvSpPr/>
            <p:nvPr/>
          </p:nvSpPr>
          <p:spPr>
            <a:xfrm rot="10800000">
              <a:off x="1377951" y="2743200"/>
              <a:ext cx="4114800" cy="4114800"/>
            </a:xfrm>
            <a:prstGeom prst="chord">
              <a:avLst>
                <a:gd name="adj1" fmla="val 2700000"/>
                <a:gd name="adj2" fmla="val 8108131"/>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
              <a:extLst>
                <a:ext uri="{FF2B5EF4-FFF2-40B4-BE49-F238E27FC236}">
                  <a16:creationId xmlns:a16="http://schemas.microsoft.com/office/drawing/2014/main" id="{15581735-2F3B-6443-A647-E8B79B4B3151}"/>
                </a:ext>
              </a:extLst>
            </p:cNvPr>
            <p:cNvSpPr/>
            <p:nvPr/>
          </p:nvSpPr>
          <p:spPr>
            <a:xfrm rot="10800000">
              <a:off x="3318122" y="2232770"/>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2">
              <a:extLst>
                <a:ext uri="{FF2B5EF4-FFF2-40B4-BE49-F238E27FC236}">
                  <a16:creationId xmlns:a16="http://schemas.microsoft.com/office/drawing/2014/main" id="{35E40888-B95B-E446-B8B1-2D376CDB95EE}"/>
                </a:ext>
              </a:extLst>
            </p:cNvPr>
            <p:cNvSpPr/>
            <p:nvPr/>
          </p:nvSpPr>
          <p:spPr>
            <a:xfrm rot="12000000">
              <a:off x="4032504" y="2331720"/>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02158763-1B6C-B84E-85B7-0CF0A1D3D4F9}"/>
                </a:ext>
              </a:extLst>
            </p:cNvPr>
            <p:cNvSpPr/>
            <p:nvPr/>
          </p:nvSpPr>
          <p:spPr>
            <a:xfrm rot="9600000">
              <a:off x="2606040" y="2331720"/>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7">
              <a:extLst>
                <a:ext uri="{FF2B5EF4-FFF2-40B4-BE49-F238E27FC236}">
                  <a16:creationId xmlns:a16="http://schemas.microsoft.com/office/drawing/2014/main" id="{112B440E-4E19-1043-ABB8-F2C081EB9CD0}"/>
                </a:ext>
              </a:extLst>
            </p:cNvPr>
            <p:cNvSpPr/>
            <p:nvPr/>
          </p:nvSpPr>
          <p:spPr>
            <a:xfrm rot="12900000">
              <a:off x="4645152" y="2633472"/>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8">
              <a:extLst>
                <a:ext uri="{FF2B5EF4-FFF2-40B4-BE49-F238E27FC236}">
                  <a16:creationId xmlns:a16="http://schemas.microsoft.com/office/drawing/2014/main" id="{DE0CD8BF-543D-3E4D-880A-E92BD4583672}"/>
                </a:ext>
              </a:extLst>
            </p:cNvPr>
            <p:cNvSpPr/>
            <p:nvPr/>
          </p:nvSpPr>
          <p:spPr>
            <a:xfrm rot="8700000">
              <a:off x="1993769" y="2633472"/>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76D98FD-0196-9F42-B9CB-B91F56D86509}"/>
                </a:ext>
              </a:extLst>
            </p:cNvPr>
            <p:cNvSpPr txBox="1"/>
            <p:nvPr/>
          </p:nvSpPr>
          <p:spPr>
            <a:xfrm>
              <a:off x="3056959" y="1768361"/>
              <a:ext cx="1374162" cy="4974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Airflow</a:t>
              </a:r>
            </a:p>
          </p:txBody>
        </p:sp>
        <p:cxnSp>
          <p:nvCxnSpPr>
            <p:cNvPr id="20" name="Straight Arrow Connector 19">
              <a:extLst>
                <a:ext uri="{FF2B5EF4-FFF2-40B4-BE49-F238E27FC236}">
                  <a16:creationId xmlns:a16="http://schemas.microsoft.com/office/drawing/2014/main" id="{E312B7A0-C31F-414F-B9C2-2CE941559674}"/>
                </a:ext>
              </a:extLst>
            </p:cNvPr>
            <p:cNvCxnSpPr>
              <a:cxnSpLocks/>
              <a:endCxn id="13" idx="2"/>
            </p:cNvCxnSpPr>
            <p:nvPr/>
          </p:nvCxnSpPr>
          <p:spPr>
            <a:xfrm>
              <a:off x="3437069" y="2743200"/>
              <a:ext cx="0" cy="6043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309FE1-9301-084C-8C8B-27320037EC69}"/>
                </a:ext>
              </a:extLst>
            </p:cNvPr>
            <p:cNvSpPr txBox="1"/>
            <p:nvPr/>
          </p:nvSpPr>
          <p:spPr>
            <a:xfrm>
              <a:off x="3435350" y="2857646"/>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a:t>
              </a:r>
            </a:p>
          </p:txBody>
        </p:sp>
        <p:sp>
          <p:nvSpPr>
            <p:cNvPr id="22" name="TextBox 21">
              <a:extLst>
                <a:ext uri="{FF2B5EF4-FFF2-40B4-BE49-F238E27FC236}">
                  <a16:creationId xmlns:a16="http://schemas.microsoft.com/office/drawing/2014/main" id="{4EE367A4-E90A-D044-98F3-86EEDF1C4BEE}"/>
                </a:ext>
              </a:extLst>
            </p:cNvPr>
            <p:cNvSpPr txBox="1"/>
            <p:nvPr/>
          </p:nvSpPr>
          <p:spPr>
            <a:xfrm>
              <a:off x="1896375" y="3330715"/>
              <a:ext cx="3092688" cy="369332"/>
            </a:xfrm>
            <a:prstGeom prst="rect">
              <a:avLst/>
            </a:prstGeom>
            <a:solidFill>
              <a:schemeClr val="bg1"/>
            </a:solidFill>
            <a:ln>
              <a:noFill/>
            </a:ln>
          </p:spPr>
          <p:txBody>
            <a:bodyPr wrap="square" rtlCol="0">
              <a:spAutoFit/>
            </a:bodyPr>
            <a:lstStyle/>
            <a:p>
              <a:endParaRPr lang="en-US" dirty="0"/>
            </a:p>
          </p:txBody>
        </p:sp>
        <p:cxnSp>
          <p:nvCxnSpPr>
            <p:cNvPr id="23" name="Straight Arrow Connector 22">
              <a:extLst>
                <a:ext uri="{FF2B5EF4-FFF2-40B4-BE49-F238E27FC236}">
                  <a16:creationId xmlns:a16="http://schemas.microsoft.com/office/drawing/2014/main" id="{155E107C-D352-E044-BA8B-B5AEEC090D75}"/>
                </a:ext>
              </a:extLst>
            </p:cNvPr>
            <p:cNvCxnSpPr>
              <a:cxnSpLocks/>
            </p:cNvCxnSpPr>
            <p:nvPr/>
          </p:nvCxnSpPr>
          <p:spPr>
            <a:xfrm flipH="1">
              <a:off x="3427399" y="3420303"/>
              <a:ext cx="14649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85E217E-5E3F-BE4C-95B9-75110B863FBB}"/>
                </a:ext>
              </a:extLst>
            </p:cNvPr>
            <p:cNvSpPr txBox="1"/>
            <p:nvPr/>
          </p:nvSpPr>
          <p:spPr>
            <a:xfrm>
              <a:off x="3967573" y="3415191"/>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t>
              </a:r>
            </a:p>
          </p:txBody>
        </p:sp>
        <p:cxnSp>
          <p:nvCxnSpPr>
            <p:cNvPr id="25" name="Straight Connector 24">
              <a:extLst>
                <a:ext uri="{FF2B5EF4-FFF2-40B4-BE49-F238E27FC236}">
                  <a16:creationId xmlns:a16="http://schemas.microsoft.com/office/drawing/2014/main" id="{FF521520-510E-A14E-8C19-C81601DB7D82}"/>
                </a:ext>
              </a:extLst>
            </p:cNvPr>
            <p:cNvCxnSpPr>
              <a:cxnSpLocks/>
            </p:cNvCxnSpPr>
            <p:nvPr/>
          </p:nvCxnSpPr>
          <p:spPr>
            <a:xfrm>
              <a:off x="4892344" y="3159595"/>
              <a:ext cx="0" cy="440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F603E8-1A62-F14B-9C59-6EF42458CB7C}"/>
                </a:ext>
              </a:extLst>
            </p:cNvPr>
            <p:cNvCxnSpPr>
              <a:cxnSpLocks/>
            </p:cNvCxnSpPr>
            <p:nvPr/>
          </p:nvCxnSpPr>
          <p:spPr>
            <a:xfrm>
              <a:off x="1983491" y="3145439"/>
              <a:ext cx="0" cy="369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1B98B51-47D8-8B4B-81DB-E85B04FE6EAD}"/>
                </a:ext>
              </a:extLst>
            </p:cNvPr>
            <p:cNvCxnSpPr>
              <a:cxnSpLocks/>
            </p:cNvCxnSpPr>
            <p:nvPr/>
          </p:nvCxnSpPr>
          <p:spPr>
            <a:xfrm>
              <a:off x="4878191" y="342900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5B6C57-6D00-D545-87CD-E389DC9DF842}"/>
                </a:ext>
              </a:extLst>
            </p:cNvPr>
            <p:cNvCxnSpPr>
              <a:cxnSpLocks/>
            </p:cNvCxnSpPr>
            <p:nvPr/>
          </p:nvCxnSpPr>
          <p:spPr>
            <a:xfrm>
              <a:off x="4886142" y="332797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9E8546-A802-6646-B4DC-BDEFF0CB08AE}"/>
                </a:ext>
              </a:extLst>
            </p:cNvPr>
            <p:cNvCxnSpPr>
              <a:cxnSpLocks/>
            </p:cNvCxnSpPr>
            <p:nvPr/>
          </p:nvCxnSpPr>
          <p:spPr>
            <a:xfrm>
              <a:off x="4891266" y="3217713"/>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A76B49-922E-2E46-B14B-FE1F06957190}"/>
                </a:ext>
              </a:extLst>
            </p:cNvPr>
            <p:cNvCxnSpPr>
              <a:cxnSpLocks/>
            </p:cNvCxnSpPr>
            <p:nvPr/>
          </p:nvCxnSpPr>
          <p:spPr>
            <a:xfrm flipV="1">
              <a:off x="1841497" y="3217713"/>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4126C-B39E-4D44-A76B-F3D73152669E}"/>
                </a:ext>
              </a:extLst>
            </p:cNvPr>
            <p:cNvCxnSpPr>
              <a:cxnSpLocks/>
            </p:cNvCxnSpPr>
            <p:nvPr/>
          </p:nvCxnSpPr>
          <p:spPr>
            <a:xfrm flipV="1">
              <a:off x="1841497" y="3320008"/>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FE84BF-F295-7C4D-84BA-02C8825CE8FC}"/>
                </a:ext>
              </a:extLst>
            </p:cNvPr>
            <p:cNvCxnSpPr>
              <a:cxnSpLocks/>
            </p:cNvCxnSpPr>
            <p:nvPr/>
          </p:nvCxnSpPr>
          <p:spPr>
            <a:xfrm flipV="1">
              <a:off x="1841497" y="3419227"/>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27430EC-BAFF-A448-A3FD-C29235549B38}"/>
                  </a:ext>
                </a:extLst>
              </p:cNvPr>
              <p:cNvSpPr/>
              <p:nvPr/>
            </p:nvSpPr>
            <p:spPr>
              <a:xfrm>
                <a:off x="9225701" y="5008945"/>
                <a:ext cx="2842951" cy="1477328"/>
              </a:xfrm>
              <a:prstGeom prst="rect">
                <a:avLst/>
              </a:prstGeom>
              <a:ln>
                <a:solidFill>
                  <a:schemeClr val="bg1"/>
                </a:solidFill>
              </a:ln>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h</m:t>
                    </m:r>
                  </m:oMath>
                </a14:m>
                <a:r>
                  <a:rPr lang="en-US" dirty="0">
                    <a:ea typeface="Cambria Math" panose="02040503050406030204" pitchFamily="18" charset="0"/>
                  </a:rPr>
                  <a:t>: Maximum deflection</a:t>
                </a:r>
              </a:p>
              <a:p>
                <a14:m>
                  <m:oMath xmlns:m="http://schemas.openxmlformats.org/officeDocument/2006/math">
                    <m:r>
                      <a:rPr lang="en-US" i="1" smtClean="0">
                        <a:latin typeface="Cambria Math" panose="02040503050406030204" pitchFamily="18" charset="0"/>
                        <a:ea typeface="Cambria Math" panose="02040503050406030204" pitchFamily="18" charset="0"/>
                      </a:rPr>
                      <m:t>𝐸</m:t>
                    </m:r>
                  </m:oMath>
                </a14:m>
                <a:r>
                  <a:rPr lang="en-US" dirty="0"/>
                  <a:t>: Elastic modulus </a:t>
                </a:r>
              </a:p>
              <a:p>
                <a14:m>
                  <m:oMath xmlns:m="http://schemas.openxmlformats.org/officeDocument/2006/math">
                    <m:r>
                      <a:rPr lang="en-US" i="1">
                        <a:latin typeface="Cambria Math" panose="02040503050406030204" pitchFamily="18" charset="0"/>
                        <a:ea typeface="Cambria Math" panose="02040503050406030204" pitchFamily="18" charset="0"/>
                      </a:rPr>
                      <m:t>𝜈</m:t>
                    </m:r>
                  </m:oMath>
                </a14:m>
                <a:r>
                  <a:rPr lang="en-US" dirty="0"/>
                  <a:t>: Poisson’s ratio</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𝑖</m:t>
                        </m:r>
                      </m:sub>
                    </m:sSub>
                  </m:oMath>
                </a14:m>
                <a:r>
                  <a:rPr lang="en-US" dirty="0"/>
                  <a:t>: Initial strain</a:t>
                </a:r>
              </a:p>
              <a:p>
                <a14:m>
                  <m:oMath xmlns:m="http://schemas.openxmlformats.org/officeDocument/2006/math">
                    <m:r>
                      <a:rPr lang="en-US" i="1">
                        <a:latin typeface="Cambria Math" panose="02040503050406030204" pitchFamily="18" charset="0"/>
                        <a:ea typeface="Cambria Math" panose="02040503050406030204" pitchFamily="18" charset="0"/>
                      </a:rPr>
                      <m:t>𝑡</m:t>
                    </m:r>
                  </m:oMath>
                </a14:m>
                <a:r>
                  <a:rPr lang="en-US" dirty="0"/>
                  <a:t>: Thickness </a:t>
                </a:r>
                <a:endParaRPr lang="en-US" i="1" dirty="0">
                  <a:latin typeface="Cambria Math" panose="02040503050406030204" pitchFamily="18" charset="0"/>
                  <a:ea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127430EC-BAFF-A448-A3FD-C29235549B38}"/>
                  </a:ext>
                </a:extLst>
              </p:cNvPr>
              <p:cNvSpPr>
                <a:spLocks noRot="1" noChangeAspect="1" noMove="1" noResize="1" noEditPoints="1" noAdjustHandles="1" noChangeArrowheads="1" noChangeShapeType="1" noTextEdit="1"/>
              </p:cNvSpPr>
              <p:nvPr/>
            </p:nvSpPr>
            <p:spPr>
              <a:xfrm>
                <a:off x="9225701" y="5008945"/>
                <a:ext cx="2842951" cy="1477328"/>
              </a:xfrm>
              <a:prstGeom prst="rect">
                <a:avLst/>
              </a:prstGeom>
              <a:blipFill>
                <a:blip r:embed="rId3"/>
                <a:stretch>
                  <a:fillRect t="-1695" b="-508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EC38D86-4F09-6142-9A7A-4F9BDAA09CBE}"/>
                  </a:ext>
                </a:extLst>
              </p:cNvPr>
              <p:cNvSpPr txBox="1"/>
              <p:nvPr/>
            </p:nvSpPr>
            <p:spPr>
              <a:xfrm>
                <a:off x="90226" y="4926711"/>
                <a:ext cx="4216731" cy="1787092"/>
              </a:xfrm>
              <a:prstGeom prst="rect">
                <a:avLst/>
              </a:prstGeom>
              <a:noFill/>
            </p:spPr>
            <p:txBody>
              <a:bodyPr wrap="square" rtlCol="0">
                <a:spAutoFit/>
              </a:bodyPr>
              <a:lstStyle/>
              <a:p>
                <a:r>
                  <a:rPr lang="en-US" dirty="0"/>
                  <a:t>Small membrane deflection</a:t>
                </a:r>
                <a:r>
                  <a:rPr lang="en-US" baseline="30000" dirty="0"/>
                  <a:t> [1]</a:t>
                </a:r>
                <a:r>
                  <a:rPr lang="en-US" dirty="0"/>
                  <a:t> (h &lt; t/5) </a:t>
                </a:r>
              </a:p>
              <a:p>
                <a:pPr lvl="1"/>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0.1875</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𝜈</m:t>
                                  </m:r>
                                </m:e>
                                <m:sup>
                                  <m:r>
                                    <a:rPr lang="en-US" sz="2000" i="1">
                                      <a:latin typeface="Cambria Math" panose="02040503050406030204" pitchFamily="18" charset="0"/>
                                      <a:ea typeface="Cambria Math" panose="02040503050406030204" pitchFamily="18" charset="0"/>
                                    </a:rPr>
                                    <m:t>2</m:t>
                                  </m:r>
                                </m:sup>
                              </m:sSup>
                            </m:e>
                          </m:d>
                        </m:num>
                        <m:den>
                          <m:r>
                            <a:rPr lang="en-US" sz="2000" b="0" i="1" smtClean="0">
                              <a:latin typeface="Cambria Math" panose="02040503050406030204" pitchFamily="18" charset="0"/>
                              <a:ea typeface="Cambria Math" panose="02040503050406030204" pitchFamily="18" charset="0"/>
                            </a:rPr>
                            <m:t>𝐸</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3</m:t>
                              </m:r>
                            </m:sup>
                          </m:sSup>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oMath>
                  </m:oMathPara>
                </a14:m>
                <a:endParaRPr lang="en-US" sz="2000" b="0" dirty="0">
                  <a:latin typeface="Cambria Math" panose="02040503050406030204" pitchFamily="18" charset="0"/>
                  <a:ea typeface="Cambria Math" panose="02040503050406030204" pitchFamily="18" charset="0"/>
                </a:endParaRPr>
              </a:p>
              <a:p>
                <a:endParaRPr lang="en-US" sz="1600" dirty="0"/>
              </a:p>
              <a:p>
                <a:endParaRPr lang="en-US" dirty="0"/>
              </a:p>
              <a:p>
                <a:endParaRPr lang="en-US" dirty="0"/>
              </a:p>
            </p:txBody>
          </p:sp>
        </mc:Choice>
        <mc:Fallback xmlns="">
          <p:sp>
            <p:nvSpPr>
              <p:cNvPr id="3" name="TextBox 2">
                <a:extLst>
                  <a:ext uri="{FF2B5EF4-FFF2-40B4-BE49-F238E27FC236}">
                    <a16:creationId xmlns:a16="http://schemas.microsoft.com/office/drawing/2014/main" id="{DEC38D86-4F09-6142-9A7A-4F9BDAA09CBE}"/>
                  </a:ext>
                </a:extLst>
              </p:cNvPr>
              <p:cNvSpPr txBox="1">
                <a:spLocks noRot="1" noChangeAspect="1" noMove="1" noResize="1" noEditPoints="1" noAdjustHandles="1" noChangeArrowheads="1" noChangeShapeType="1" noTextEdit="1"/>
              </p:cNvSpPr>
              <p:nvPr/>
            </p:nvSpPr>
            <p:spPr>
              <a:xfrm>
                <a:off x="90226" y="4926711"/>
                <a:ext cx="4216731" cy="1787092"/>
              </a:xfrm>
              <a:prstGeom prst="rect">
                <a:avLst/>
              </a:prstGeom>
              <a:blipFill>
                <a:blip r:embed="rId4"/>
                <a:stretch>
                  <a:fillRect l="-1301" t="-1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9CFA1-6B21-B441-B917-9BACBDA6A0E2}"/>
                  </a:ext>
                </a:extLst>
              </p:cNvPr>
              <p:cNvSpPr txBox="1"/>
              <p:nvPr/>
            </p:nvSpPr>
            <p:spPr>
              <a:xfrm>
                <a:off x="1890580" y="6066159"/>
                <a:ext cx="2182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𝜓</m:t>
                      </m:r>
                    </m:oMath>
                  </m:oMathPara>
                </a14:m>
                <a:endParaRPr lang="en-US" dirty="0">
                  <a:solidFill>
                    <a:srgbClr val="FF0000"/>
                  </a:solidFill>
                </a:endParaRPr>
              </a:p>
            </p:txBody>
          </p:sp>
        </mc:Choice>
        <mc:Fallback xmlns="">
          <p:sp>
            <p:nvSpPr>
              <p:cNvPr id="9" name="TextBox 8">
                <a:extLst>
                  <a:ext uri="{FF2B5EF4-FFF2-40B4-BE49-F238E27FC236}">
                    <a16:creationId xmlns:a16="http://schemas.microsoft.com/office/drawing/2014/main" id="{AB69CFA1-6B21-B441-B917-9BACBDA6A0E2}"/>
                  </a:ext>
                </a:extLst>
              </p:cNvPr>
              <p:cNvSpPr txBox="1">
                <a:spLocks noRot="1" noChangeAspect="1" noMove="1" noResize="1" noEditPoints="1" noAdjustHandles="1" noChangeArrowheads="1" noChangeShapeType="1" noTextEdit="1"/>
              </p:cNvSpPr>
              <p:nvPr/>
            </p:nvSpPr>
            <p:spPr>
              <a:xfrm>
                <a:off x="1890580" y="6066159"/>
                <a:ext cx="218201" cy="276999"/>
              </a:xfrm>
              <a:prstGeom prst="rect">
                <a:avLst/>
              </a:prstGeom>
              <a:blipFill>
                <a:blip r:embed="rId5"/>
                <a:stretch>
                  <a:fillRect l="-31579" r="-26316"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8D4799D-1783-384E-BDD8-7D80E6386BBE}"/>
                  </a:ext>
                </a:extLst>
              </p:cNvPr>
              <p:cNvSpPr txBox="1"/>
              <p:nvPr/>
            </p:nvSpPr>
            <p:spPr>
              <a:xfrm>
                <a:off x="4017668" y="4919473"/>
                <a:ext cx="6299858" cy="1303434"/>
              </a:xfrm>
              <a:prstGeom prst="rect">
                <a:avLst/>
              </a:prstGeom>
              <a:noFill/>
            </p:spPr>
            <p:txBody>
              <a:bodyPr wrap="square">
                <a:spAutoFit/>
              </a:bodyPr>
              <a:lstStyle/>
              <a:p>
                <a:r>
                  <a:rPr lang="en-US" dirty="0"/>
                  <a:t>Large membrane deflection</a:t>
                </a:r>
                <a:r>
                  <a:rPr lang="en-US" baseline="30000" dirty="0"/>
                  <a:t>1</a:t>
                </a:r>
                <a:r>
                  <a:rPr lang="en-US" dirty="0"/>
                  <a:t> (t/5 &lt; h &lt;3t) </a:t>
                </a:r>
                <a:endParaRPr lang="en-US" sz="2000" b="0" i="1" dirty="0">
                  <a:latin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 </m:t>
                    </m:r>
                    <m:rad>
                      <m:radPr>
                        <m:ctrlPr>
                          <a:rPr lang="en-US" sz="2000" b="0" i="1" smtClean="0">
                            <a:latin typeface="Cambria Math" panose="02040503050406030204" pitchFamily="18" charset="0"/>
                          </a:rPr>
                        </m:ctrlPr>
                      </m:radPr>
                      <m:deg>
                        <m:r>
                          <m:rPr>
                            <m:brk m:alnAt="7"/>
                          </m:rPr>
                          <a:rPr lang="en-US" sz="2000" b="0" i="1" smtClean="0">
                            <a:latin typeface="Cambria Math" panose="02040503050406030204" pitchFamily="18" charset="0"/>
                          </a:rPr>
                          <m:t>3</m:t>
                        </m:r>
                      </m:deg>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𝛽</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e>
                    </m:rad>
                    <m:r>
                      <a:rPr lang="en-US" sz="2000" b="0" i="1" smtClean="0">
                        <a:latin typeface="Cambria Math" panose="02040503050406030204" pitchFamily="18" charset="0"/>
                      </a:rPr>
                      <m:t>+</m:t>
                    </m:r>
                    <m:rad>
                      <m:radPr>
                        <m:ctrlPr>
                          <a:rPr lang="en-US" sz="2000" i="1">
                            <a:latin typeface="Cambria Math" panose="02040503050406030204" pitchFamily="18" charset="0"/>
                          </a:rPr>
                        </m:ctrlPr>
                      </m:radPr>
                      <m:deg>
                        <m:r>
                          <m:rPr>
                            <m:brk m:alnAt="7"/>
                          </m:rPr>
                          <a:rPr lang="en-US" sz="2000" i="1">
                            <a:latin typeface="Cambria Math" panose="02040503050406030204" pitchFamily="18" charset="0"/>
                          </a:rPr>
                          <m:t>3</m:t>
                        </m:r>
                      </m:deg>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e>
                    </m:rad>
                  </m:oMath>
                </a14:m>
                <a:r>
                  <a:rPr lang="en-US" sz="1600" dirty="0"/>
                  <a:t>.     </a:t>
                </a:r>
                <a:endParaRPr lang="en-US" sz="1600" i="1" dirty="0">
                  <a:latin typeface="Cambria Math" panose="02040503050406030204" pitchFamily="18" charset="0"/>
                  <a:ea typeface="Cambria Math" panose="02040503050406030204" pitchFamily="18" charset="0"/>
                </a:endParaRPr>
              </a:p>
              <a:p>
                <a14:m>
                  <m:oMath xmlns:m="http://schemas.openxmlformats.org/officeDocument/2006/math">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e>
                    </m:d>
                  </m:oMath>
                </a14:m>
                <a:r>
                  <a:rPr lang="en-US" sz="2000" dirty="0"/>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𝜈</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oMath>
                </a14:m>
                <a:r>
                  <a:rPr lang="en-US" dirty="0"/>
                  <a:t> </a:t>
                </a:r>
              </a:p>
            </p:txBody>
          </p:sp>
        </mc:Choice>
        <mc:Fallback xmlns="">
          <p:sp>
            <p:nvSpPr>
              <p:cNvPr id="38" name="TextBox 37">
                <a:extLst>
                  <a:ext uri="{FF2B5EF4-FFF2-40B4-BE49-F238E27FC236}">
                    <a16:creationId xmlns:a16="http://schemas.microsoft.com/office/drawing/2014/main" id="{08D4799D-1783-384E-BDD8-7D80E6386BBE}"/>
                  </a:ext>
                </a:extLst>
              </p:cNvPr>
              <p:cNvSpPr txBox="1">
                <a:spLocks noRot="1" noChangeAspect="1" noMove="1" noResize="1" noEditPoints="1" noAdjustHandles="1" noChangeArrowheads="1" noChangeShapeType="1" noTextEdit="1"/>
              </p:cNvSpPr>
              <p:nvPr/>
            </p:nvSpPr>
            <p:spPr>
              <a:xfrm>
                <a:off x="4017668" y="4919473"/>
                <a:ext cx="6299858" cy="1303434"/>
              </a:xfrm>
              <a:prstGeom prst="rect">
                <a:avLst/>
              </a:prstGeom>
              <a:blipFill>
                <a:blip r:embed="rId6"/>
                <a:stretch>
                  <a:fillRect l="-774" t="-2336" b="-7477"/>
                </a:stretch>
              </a:blipFill>
            </p:spPr>
            <p:txBody>
              <a:bodyPr/>
              <a:lstStyle/>
              <a:p>
                <a:r>
                  <a:rPr lang="en-US">
                    <a:noFill/>
                  </a:rPr>
                  <a:t> </a:t>
                </a:r>
              </a:p>
            </p:txBody>
          </p:sp>
        </mc:Fallback>
      </mc:AlternateContent>
      <p:pic>
        <p:nvPicPr>
          <p:cNvPr id="33" name="Picture 32" descr="Chart, scatter chart&#10;&#10;Description automatically generated">
            <a:extLst>
              <a:ext uri="{FF2B5EF4-FFF2-40B4-BE49-F238E27FC236}">
                <a16:creationId xmlns:a16="http://schemas.microsoft.com/office/drawing/2014/main" id="{F181103D-DE17-E349-BD80-EB9B8BB42B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31136" y="1269075"/>
            <a:ext cx="4665955" cy="3499467"/>
          </a:xfrm>
          <a:prstGeom prst="rect">
            <a:avLst/>
          </a:prstGeom>
        </p:spPr>
      </p:pic>
      <p:sp>
        <p:nvSpPr>
          <p:cNvPr id="5" name="TextBox 4">
            <a:extLst>
              <a:ext uri="{FF2B5EF4-FFF2-40B4-BE49-F238E27FC236}">
                <a16:creationId xmlns:a16="http://schemas.microsoft.com/office/drawing/2014/main" id="{BE90791D-451D-4B5A-A785-25ACDE0EAF7F}"/>
              </a:ext>
            </a:extLst>
          </p:cNvPr>
          <p:cNvSpPr txBox="1"/>
          <p:nvPr/>
        </p:nvSpPr>
        <p:spPr>
          <a:xfrm>
            <a:off x="3961148" y="1153848"/>
            <a:ext cx="2577244" cy="369332"/>
          </a:xfrm>
          <a:prstGeom prst="rect">
            <a:avLst/>
          </a:prstGeom>
          <a:noFill/>
        </p:spPr>
        <p:txBody>
          <a:bodyPr wrap="none" rtlCol="0">
            <a:spAutoFit/>
          </a:bodyPr>
          <a:lstStyle/>
          <a:p>
            <a:r>
              <a:rPr lang="en-US" b="1" dirty="0"/>
              <a:t>High thread count cotton</a:t>
            </a:r>
          </a:p>
        </p:txBody>
      </p:sp>
      <p:sp>
        <p:nvSpPr>
          <p:cNvPr id="8" name="TextBox 7">
            <a:extLst>
              <a:ext uri="{FF2B5EF4-FFF2-40B4-BE49-F238E27FC236}">
                <a16:creationId xmlns:a16="http://schemas.microsoft.com/office/drawing/2014/main" id="{F9A7FE14-C90C-48AC-96DD-C22BA9DE1BEF}"/>
              </a:ext>
            </a:extLst>
          </p:cNvPr>
          <p:cNvSpPr txBox="1"/>
          <p:nvPr/>
        </p:nvSpPr>
        <p:spPr>
          <a:xfrm>
            <a:off x="369113" y="3288291"/>
            <a:ext cx="1784945" cy="646331"/>
          </a:xfrm>
          <a:prstGeom prst="rect">
            <a:avLst/>
          </a:prstGeom>
          <a:noFill/>
        </p:spPr>
        <p:txBody>
          <a:bodyPr wrap="square" rtlCol="0">
            <a:spAutoFit/>
          </a:bodyPr>
          <a:lstStyle/>
          <a:p>
            <a:r>
              <a:rPr lang="en-US" dirty="0"/>
              <a:t>h : Deflection</a:t>
            </a:r>
          </a:p>
          <a:p>
            <a:r>
              <a:rPr lang="en-US" dirty="0"/>
              <a:t>R : radius </a:t>
            </a:r>
          </a:p>
        </p:txBody>
      </p:sp>
      <p:pic>
        <p:nvPicPr>
          <p:cNvPr id="36" name="Picture 35" descr="Chart, bar chart&#10;&#10;Description automatically generated">
            <a:extLst>
              <a:ext uri="{FF2B5EF4-FFF2-40B4-BE49-F238E27FC236}">
                <a16:creationId xmlns:a16="http://schemas.microsoft.com/office/drawing/2014/main" id="{CA4E4427-6724-56E6-EBEF-435644BE1829}"/>
              </a:ext>
            </a:extLst>
          </p:cNvPr>
          <p:cNvPicPr>
            <a:picLocks noChangeAspect="1"/>
          </p:cNvPicPr>
          <p:nvPr/>
        </p:nvPicPr>
        <p:blipFill>
          <a:blip r:embed="rId8"/>
          <a:stretch>
            <a:fillRect/>
          </a:stretch>
        </p:blipFill>
        <p:spPr>
          <a:xfrm>
            <a:off x="7445284" y="1266489"/>
            <a:ext cx="4732533" cy="3549400"/>
          </a:xfrm>
          <a:prstGeom prst="rect">
            <a:avLst/>
          </a:prstGeom>
        </p:spPr>
      </p:pic>
      <p:sp>
        <p:nvSpPr>
          <p:cNvPr id="39" name="Rectangle 38">
            <a:extLst>
              <a:ext uri="{FF2B5EF4-FFF2-40B4-BE49-F238E27FC236}">
                <a16:creationId xmlns:a16="http://schemas.microsoft.com/office/drawing/2014/main" id="{A32CC1AD-7DBC-3180-A4CD-028EF98A84AF}"/>
              </a:ext>
            </a:extLst>
          </p:cNvPr>
          <p:cNvSpPr/>
          <p:nvPr/>
        </p:nvSpPr>
        <p:spPr>
          <a:xfrm>
            <a:off x="1074821" y="5229726"/>
            <a:ext cx="1736687" cy="75397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5D7A798-88D2-DEBC-3B5B-FF8745A5E809}"/>
              </a:ext>
            </a:extLst>
          </p:cNvPr>
          <p:cNvSpPr txBox="1"/>
          <p:nvPr/>
        </p:nvSpPr>
        <p:spPr>
          <a:xfrm>
            <a:off x="-914400" y="4620126"/>
            <a:ext cx="184731" cy="369332"/>
          </a:xfrm>
          <a:prstGeom prst="rect">
            <a:avLst/>
          </a:prstGeom>
          <a:noFill/>
        </p:spPr>
        <p:txBody>
          <a:bodyPr wrap="none" rtlCol="0">
            <a:spAutoFit/>
          </a:bodyPr>
          <a:lstStyle/>
          <a:p>
            <a:endParaRPr lang="en-US" dirty="0"/>
          </a:p>
        </p:txBody>
      </p:sp>
      <p:sp>
        <p:nvSpPr>
          <p:cNvPr id="42" name="TextBox 41">
            <a:extLst>
              <a:ext uri="{FF2B5EF4-FFF2-40B4-BE49-F238E27FC236}">
                <a16:creationId xmlns:a16="http://schemas.microsoft.com/office/drawing/2014/main" id="{5645B01A-C23E-A91F-BE54-BE0ABBB6800E}"/>
              </a:ext>
            </a:extLst>
          </p:cNvPr>
          <p:cNvSpPr txBox="1"/>
          <p:nvPr/>
        </p:nvSpPr>
        <p:spPr>
          <a:xfrm>
            <a:off x="8489433" y="1155769"/>
            <a:ext cx="1987980" cy="369332"/>
          </a:xfrm>
          <a:prstGeom prst="rect">
            <a:avLst/>
          </a:prstGeom>
          <a:noFill/>
        </p:spPr>
        <p:txBody>
          <a:bodyPr wrap="none" rtlCol="0">
            <a:spAutoFit/>
          </a:bodyPr>
          <a:lstStyle/>
          <a:p>
            <a:r>
              <a:rPr lang="en-US" b="1" dirty="0"/>
              <a:t>Stiffness constant, </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C76101-1CB6-8F78-40FB-192B4A251E1A}"/>
                  </a:ext>
                </a:extLst>
              </p:cNvPr>
              <p:cNvSpPr txBox="1"/>
              <p:nvPr/>
            </p:nvSpPr>
            <p:spPr>
              <a:xfrm>
                <a:off x="10419437" y="1206131"/>
                <a:ext cx="453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𝜓</m:t>
                          </m:r>
                        </m:e>
                        <m:sup>
                          <m:r>
                            <a:rPr lang="en-US" b="0" i="1" smtClean="0">
                              <a:solidFill>
                                <a:schemeClr val="tx1"/>
                              </a:solidFill>
                              <a:latin typeface="Cambria Math" panose="02040503050406030204" pitchFamily="18" charset="0"/>
                              <a:ea typeface="Cambria Math" panose="02040503050406030204" pitchFamily="18" charset="0"/>
                            </a:rPr>
                            <m:t>−1</m:t>
                          </m:r>
                        </m:sup>
                      </m:sSup>
                    </m:oMath>
                  </m:oMathPara>
                </a14:m>
                <a:endParaRPr lang="en-US" dirty="0">
                  <a:solidFill>
                    <a:schemeClr val="tx1"/>
                  </a:solidFill>
                </a:endParaRPr>
              </a:p>
            </p:txBody>
          </p:sp>
        </mc:Choice>
        <mc:Fallback xmlns="">
          <p:sp>
            <p:nvSpPr>
              <p:cNvPr id="43" name="TextBox 42">
                <a:extLst>
                  <a:ext uri="{FF2B5EF4-FFF2-40B4-BE49-F238E27FC236}">
                    <a16:creationId xmlns:a16="http://schemas.microsoft.com/office/drawing/2014/main" id="{00C76101-1CB6-8F78-40FB-192B4A251E1A}"/>
                  </a:ext>
                </a:extLst>
              </p:cNvPr>
              <p:cNvSpPr txBox="1">
                <a:spLocks noRot="1" noChangeAspect="1" noMove="1" noResize="1" noEditPoints="1" noAdjustHandles="1" noChangeArrowheads="1" noChangeShapeType="1" noTextEdit="1"/>
              </p:cNvSpPr>
              <p:nvPr/>
            </p:nvSpPr>
            <p:spPr>
              <a:xfrm>
                <a:off x="10419437" y="1206131"/>
                <a:ext cx="453009" cy="276999"/>
              </a:xfrm>
              <a:prstGeom prst="rect">
                <a:avLst/>
              </a:prstGeom>
              <a:blipFill>
                <a:blip r:embed="rId9"/>
                <a:stretch>
                  <a:fillRect l="-16216" t="-4545" r="-2703" b="-36364"/>
                </a:stretch>
              </a:blipFill>
            </p:spPr>
            <p:txBody>
              <a:bodyPr/>
              <a:lstStyle/>
              <a:p>
                <a:r>
                  <a:rPr lang="en-US">
                    <a:noFill/>
                  </a:rPr>
                  <a:t> </a:t>
                </a:r>
              </a:p>
            </p:txBody>
          </p:sp>
        </mc:Fallback>
      </mc:AlternateContent>
      <p:graphicFrame>
        <p:nvGraphicFramePr>
          <p:cNvPr id="53" name="Table 53">
            <a:extLst>
              <a:ext uri="{FF2B5EF4-FFF2-40B4-BE49-F238E27FC236}">
                <a16:creationId xmlns:a16="http://schemas.microsoft.com/office/drawing/2014/main" id="{B410B836-8FA2-8A6D-75C2-0027EE7D1ECF}"/>
              </a:ext>
            </a:extLst>
          </p:cNvPr>
          <p:cNvGraphicFramePr>
            <a:graphicFrameLocks noGrp="1"/>
          </p:cNvGraphicFramePr>
          <p:nvPr/>
        </p:nvGraphicFramePr>
        <p:xfrm>
          <a:off x="5790023" y="3297403"/>
          <a:ext cx="1266722" cy="914400"/>
        </p:xfrm>
        <a:graphic>
          <a:graphicData uri="http://schemas.openxmlformats.org/drawingml/2006/table">
            <a:tbl>
              <a:tblPr firstRow="1" bandRow="1">
                <a:tableStyleId>{5C22544A-7EE6-4342-B048-85BDC9FD1C3A}</a:tableStyleId>
              </a:tblPr>
              <a:tblGrid>
                <a:gridCol w="633361">
                  <a:extLst>
                    <a:ext uri="{9D8B030D-6E8A-4147-A177-3AD203B41FA5}">
                      <a16:colId xmlns:a16="http://schemas.microsoft.com/office/drawing/2014/main" val="3874069029"/>
                    </a:ext>
                  </a:extLst>
                </a:gridCol>
                <a:gridCol w="633361">
                  <a:extLst>
                    <a:ext uri="{9D8B030D-6E8A-4147-A177-3AD203B41FA5}">
                      <a16:colId xmlns:a16="http://schemas.microsoft.com/office/drawing/2014/main" val="2646452640"/>
                    </a:ext>
                  </a:extLst>
                </a:gridCol>
              </a:tblGrid>
              <a:tr h="301967">
                <a:tc>
                  <a:txBody>
                    <a:bodyPr/>
                    <a:lstStyle/>
                    <a:p>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layers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7691318"/>
                  </a:ext>
                </a:extLst>
              </a:tr>
              <a:tr h="301967">
                <a:tc>
                  <a:txBody>
                    <a:bodyPr/>
                    <a:lstStyle/>
                    <a:p>
                      <a:pPr algn="ctr"/>
                      <a:r>
                        <a:rPr lang="en-US" sz="1400" dirty="0">
                          <a:solidFill>
                            <a:schemeClr val="tx1"/>
                          </a:solidFill>
                        </a:rPr>
                        <a:t>Black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305443"/>
                  </a:ext>
                </a:extLst>
              </a:tr>
              <a:tr h="301967">
                <a:tc>
                  <a:txBody>
                    <a:bodyPr/>
                    <a:lstStyle/>
                    <a:p>
                      <a:pPr algn="ctr"/>
                      <a:r>
                        <a:rPr lang="en-US" sz="1400" dirty="0">
                          <a:solidFill>
                            <a:srgbClr val="C00000"/>
                          </a:solidFill>
                        </a:rPr>
                        <a:t>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2831357"/>
                  </a:ext>
                </a:extLst>
              </a:tr>
            </a:tbl>
          </a:graphicData>
        </a:graphic>
      </p:graphicFrame>
    </p:spTree>
    <p:extLst>
      <p:ext uri="{BB962C8B-B14F-4D97-AF65-F5344CB8AC3E}">
        <p14:creationId xmlns:p14="http://schemas.microsoft.com/office/powerpoint/2010/main" val="4005201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38</a:t>
            </a:fld>
            <a:endParaRPr lang="en-US" dirty="0"/>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86810" y="956086"/>
            <a:ext cx="11605190" cy="520536"/>
          </a:xfrm>
        </p:spPr>
        <p:txBody>
          <a:bodyPr>
            <a:normAutofit fontScale="90000"/>
          </a:bodyPr>
          <a:lstStyle/>
          <a:p>
            <a:r>
              <a:rPr lang="en-US" sz="4400" dirty="0">
                <a:solidFill>
                  <a:srgbClr val="0070C0"/>
                </a:solidFill>
                <a:latin typeface="+mn-lt"/>
              </a:rPr>
              <a:t>Summary</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49940" y="1689116"/>
            <a:ext cx="11092119" cy="5194197"/>
          </a:xfrm>
        </p:spPr>
        <p:txBody>
          <a:bodyPr/>
          <a:lstStyle/>
          <a:p>
            <a:pPr marL="285750" indent="-285750">
              <a:buFont typeface="Arial" panose="020B0604020202020204" pitchFamily="34" charset="0"/>
              <a:buChar char="•"/>
            </a:pPr>
            <a:r>
              <a:rPr lang="en-US" sz="2000" dirty="0"/>
              <a:t>Analyzed permeability coefficients under a range of flow velocities</a:t>
            </a:r>
          </a:p>
          <a:p>
            <a:pPr marL="285750" indent="-285750">
              <a:buFont typeface="Arial" panose="020B0604020202020204" pitchFamily="34" charset="0"/>
              <a:buChar char="•"/>
            </a:pPr>
            <a:r>
              <a:rPr lang="en-US" sz="2000" dirty="0"/>
              <a:t>Found a hyperbolic relationship of permeability to the number of layers for various kinds of mask materials </a:t>
            </a:r>
          </a:p>
          <a:p>
            <a:pPr marL="285750" indent="-285750">
              <a:buFont typeface="Arial" panose="020B0604020202020204" pitchFamily="34" charset="0"/>
              <a:buChar char="•"/>
            </a:pPr>
            <a:r>
              <a:rPr lang="en-US" sz="2000" dirty="0"/>
              <a:t>Investigated structural property related to elastic modulus from the variation of mask material deflection with pressure change </a:t>
            </a:r>
            <a:endParaRPr lang="en-US" dirty="0"/>
          </a:p>
        </p:txBody>
      </p:sp>
      <p:sp>
        <p:nvSpPr>
          <p:cNvPr id="2" name="TextBox 1">
            <a:extLst>
              <a:ext uri="{FF2B5EF4-FFF2-40B4-BE49-F238E27FC236}">
                <a16:creationId xmlns:a16="http://schemas.microsoft.com/office/drawing/2014/main" id="{3D7C3263-F975-4CFD-84BB-2BC5ABCCDB4C}"/>
              </a:ext>
            </a:extLst>
          </p:cNvPr>
          <p:cNvSpPr txBox="1"/>
          <p:nvPr/>
        </p:nvSpPr>
        <p:spPr>
          <a:xfrm>
            <a:off x="521617" y="4485277"/>
            <a:ext cx="10021151" cy="1415259"/>
          </a:xfrm>
          <a:prstGeom prst="rect">
            <a:avLst/>
          </a:prstGeom>
          <a:noFill/>
        </p:spPr>
        <p:txBody>
          <a:bodyPr wrap="square" rtlCol="0">
            <a:spAutoFit/>
          </a:bodyPr>
          <a:lstStyle/>
          <a:p>
            <a:pPr marL="285750" indent="-285750">
              <a:lnSpc>
                <a:spcPct val="90000"/>
              </a:lnSpc>
              <a:spcBef>
                <a:spcPts val="1000"/>
              </a:spcBef>
              <a:buFont typeface="Arial" panose="020B0604020202020204" pitchFamily="34" charset="0"/>
              <a:buChar char="•"/>
            </a:pPr>
            <a:endParaRPr lang="en-US" sz="900" dirty="0"/>
          </a:p>
          <a:p>
            <a:pPr>
              <a:lnSpc>
                <a:spcPct val="90000"/>
              </a:lnSpc>
              <a:spcBef>
                <a:spcPts val="1000"/>
              </a:spcBef>
            </a:pPr>
            <a:r>
              <a:rPr lang="en-US" sz="2800" dirty="0">
                <a:solidFill>
                  <a:srgbClr val="0070C0"/>
                </a:solidFill>
              </a:rPr>
              <a:t>Acknowledgments</a:t>
            </a:r>
          </a:p>
          <a:p>
            <a:pPr marL="342900" indent="-342900">
              <a:lnSpc>
                <a:spcPct val="90000"/>
              </a:lnSpc>
              <a:spcBef>
                <a:spcPts val="1000"/>
              </a:spcBef>
              <a:buFont typeface="Arial" panose="020B0604020202020204" pitchFamily="34" charset="0"/>
              <a:buChar char="•"/>
            </a:pPr>
            <a:r>
              <a:rPr lang="en-US" sz="2000" dirty="0"/>
              <a:t>Thanks to the sponsor, National Science Foundation, and Ben Lyons (Brown University), Prof. </a:t>
            </a:r>
            <a:r>
              <a:rPr lang="en-US" sz="2000" dirty="0" err="1"/>
              <a:t>Kourosh</a:t>
            </a:r>
            <a:r>
              <a:rPr lang="en-US" sz="2000" dirty="0"/>
              <a:t> </a:t>
            </a:r>
            <a:r>
              <a:rPr lang="en-US" sz="2000" dirty="0" err="1"/>
              <a:t>Shoele</a:t>
            </a:r>
            <a:r>
              <a:rPr lang="en-US" sz="2000" dirty="0"/>
              <a:t> (FSU) and Prof. Rajat Mittal (JHU)</a:t>
            </a:r>
          </a:p>
        </p:txBody>
      </p:sp>
      <p:pic>
        <p:nvPicPr>
          <p:cNvPr id="8" name="Picture 2" descr="NSF Logo | NSF - National Science Foundation">
            <a:extLst>
              <a:ext uri="{FF2B5EF4-FFF2-40B4-BE49-F238E27FC236}">
                <a16:creationId xmlns:a16="http://schemas.microsoft.com/office/drawing/2014/main" id="{D01F1D1F-3D1E-4466-A9CA-8176559B7F7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56070" y="4910266"/>
            <a:ext cx="1337767" cy="134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406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369" y="1975819"/>
            <a:ext cx="2615139" cy="769441"/>
          </a:xfrm>
          <a:prstGeom prst="rect">
            <a:avLst/>
          </a:prstGeom>
          <a:noFill/>
        </p:spPr>
        <p:txBody>
          <a:bodyPr wrap="none" rtlCol="0">
            <a:spAutoFit/>
          </a:bodyPr>
          <a:lstStyle/>
          <a:p>
            <a:r>
              <a:rPr lang="en-US" sz="4400" b="1" dirty="0">
                <a:solidFill>
                  <a:schemeClr val="accent1">
                    <a:lumMod val="75000"/>
                  </a:schemeClr>
                </a:solidFill>
              </a:rPr>
              <a:t>Thank you</a:t>
            </a:r>
          </a:p>
        </p:txBody>
      </p:sp>
      <p:sp>
        <p:nvSpPr>
          <p:cNvPr id="3" name="Slide Number Placeholder 2">
            <a:extLst>
              <a:ext uri="{FF2B5EF4-FFF2-40B4-BE49-F238E27FC236}">
                <a16:creationId xmlns:a16="http://schemas.microsoft.com/office/drawing/2014/main" id="{35F00692-D91A-4EB0-B2F9-B36070BFA49C}"/>
              </a:ext>
            </a:extLst>
          </p:cNvPr>
          <p:cNvSpPr>
            <a:spLocks noGrp="1"/>
          </p:cNvSpPr>
          <p:nvPr>
            <p:ph type="sldNum" sz="quarter" idx="12"/>
          </p:nvPr>
        </p:nvSpPr>
        <p:spPr/>
        <p:txBody>
          <a:bodyPr/>
          <a:lstStyle/>
          <a:p>
            <a:fld id="{15530B12-77AA-4F8A-BB96-7B022F2BE984}" type="slidenum">
              <a:rPr lang="en-US" smtClean="0"/>
              <a:t>39</a:t>
            </a:fld>
            <a:endParaRPr lang="en-US"/>
          </a:p>
        </p:txBody>
      </p:sp>
      <p:sp>
        <p:nvSpPr>
          <p:cNvPr id="4" name="TextBox 3">
            <a:extLst>
              <a:ext uri="{FF2B5EF4-FFF2-40B4-BE49-F238E27FC236}">
                <a16:creationId xmlns:a16="http://schemas.microsoft.com/office/drawing/2014/main" id="{F311C99F-6980-4767-B1E4-911851BC1D9E}"/>
              </a:ext>
            </a:extLst>
          </p:cNvPr>
          <p:cNvSpPr txBox="1"/>
          <p:nvPr/>
        </p:nvSpPr>
        <p:spPr>
          <a:xfrm>
            <a:off x="4223369" y="3159493"/>
            <a:ext cx="3057312" cy="769441"/>
          </a:xfrm>
          <a:prstGeom prst="rect">
            <a:avLst/>
          </a:prstGeom>
          <a:noFill/>
        </p:spPr>
        <p:txBody>
          <a:bodyPr wrap="none" rtlCol="0">
            <a:spAutoFit/>
          </a:bodyPr>
          <a:lstStyle/>
          <a:p>
            <a:r>
              <a:rPr lang="en-US" sz="4400" b="1" dirty="0">
                <a:solidFill>
                  <a:schemeClr val="accent1">
                    <a:lumMod val="75000"/>
                  </a:schemeClr>
                </a:solidFill>
              </a:rPr>
              <a:t>Questions ? </a:t>
            </a:r>
          </a:p>
        </p:txBody>
      </p:sp>
    </p:spTree>
    <p:extLst>
      <p:ext uri="{BB962C8B-B14F-4D97-AF65-F5344CB8AC3E}">
        <p14:creationId xmlns:p14="http://schemas.microsoft.com/office/powerpoint/2010/main" val="358157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31843" y="130625"/>
            <a:ext cx="11728314" cy="615553"/>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Drones/UAVs in gusts</a:t>
            </a:r>
          </a:p>
        </p:txBody>
      </p:sp>
      <p:sp>
        <p:nvSpPr>
          <p:cNvPr id="6" name="TextBox 5">
            <a:extLst>
              <a:ext uri="{FF2B5EF4-FFF2-40B4-BE49-F238E27FC236}">
                <a16:creationId xmlns:a16="http://schemas.microsoft.com/office/drawing/2014/main" id="{7953AA4F-7B55-0A42-BF0B-A7FCFE288D5D}"/>
              </a:ext>
            </a:extLst>
          </p:cNvPr>
          <p:cNvSpPr txBox="1"/>
          <p:nvPr/>
        </p:nvSpPr>
        <p:spPr>
          <a:xfrm>
            <a:off x="590451" y="1035593"/>
            <a:ext cx="10201478" cy="1364476"/>
          </a:xfrm>
          <a:prstGeom prst="rect">
            <a:avLst/>
          </a:prstGeom>
          <a:noFill/>
        </p:spPr>
        <p:txBody>
          <a:bodyPr wrap="square" rtlCol="0">
            <a:spAutoFit/>
          </a:bodyPr>
          <a:lstStyle/>
          <a:p>
            <a:pPr marL="285750" indent="-285750">
              <a:spcBef>
                <a:spcPts val="2000"/>
              </a:spcBef>
              <a:buFont typeface="Arial" panose="020B0604020202020204" pitchFamily="34" charset="0"/>
              <a:buChar char="•"/>
            </a:pPr>
            <a:r>
              <a:rPr lang="en-US" sz="2200" dirty="0"/>
              <a:t>Disturbance intensity </a:t>
            </a:r>
            <a:r>
              <a:rPr lang="en-US" sz="2200" b="1" dirty="0"/>
              <a:t>can be on order of UAV speed</a:t>
            </a:r>
            <a:r>
              <a:rPr lang="en-US" sz="2200" dirty="0"/>
              <a:t>; most relevant gust width is size of wing chord.</a:t>
            </a:r>
          </a:p>
          <a:p>
            <a:pPr marL="285750" indent="-285750">
              <a:spcBef>
                <a:spcPts val="2000"/>
              </a:spcBef>
              <a:buFont typeface="Arial" panose="020B0604020202020204" pitchFamily="34" charset="0"/>
              <a:buChar char="•"/>
            </a:pPr>
            <a:r>
              <a:rPr lang="en-US" sz="2200" dirty="0"/>
              <a:t>UAVs must be </a:t>
            </a:r>
            <a:r>
              <a:rPr lang="en-US" sz="2200" b="1" dirty="0"/>
              <a:t>highly agile </a:t>
            </a:r>
            <a:r>
              <a:rPr lang="en-US" sz="2200" dirty="0"/>
              <a:t>and </a:t>
            </a:r>
            <a:r>
              <a:rPr lang="en-US" sz="2200" b="1" dirty="0"/>
              <a:t>able to handle gusts</a:t>
            </a:r>
            <a:r>
              <a:rPr lang="en-US" sz="2200" dirty="0"/>
              <a:t>.</a:t>
            </a:r>
          </a:p>
        </p:txBody>
      </p:sp>
      <p:grpSp>
        <p:nvGrpSpPr>
          <p:cNvPr id="2" name="Group 1">
            <a:extLst>
              <a:ext uri="{FF2B5EF4-FFF2-40B4-BE49-F238E27FC236}">
                <a16:creationId xmlns:a16="http://schemas.microsoft.com/office/drawing/2014/main" id="{AC38C120-11F2-493A-A5A9-2BA66CECABBE}"/>
              </a:ext>
            </a:extLst>
          </p:cNvPr>
          <p:cNvGrpSpPr/>
          <p:nvPr/>
        </p:nvGrpSpPr>
        <p:grpSpPr>
          <a:xfrm>
            <a:off x="1518394" y="3031476"/>
            <a:ext cx="8735521" cy="3326564"/>
            <a:chOff x="3558210" y="2763079"/>
            <a:chExt cx="8735521" cy="3326564"/>
          </a:xfrm>
        </p:grpSpPr>
        <p:pic>
          <p:nvPicPr>
            <p:cNvPr id="3" name="Picture 2">
              <a:extLst>
                <a:ext uri="{FF2B5EF4-FFF2-40B4-BE49-F238E27FC236}">
                  <a16:creationId xmlns:a16="http://schemas.microsoft.com/office/drawing/2014/main" id="{61E4548F-052D-E54A-AC78-24F3FDE370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58210" y="2763079"/>
              <a:ext cx="8513530" cy="3059328"/>
            </a:xfrm>
            <a:prstGeom prst="rect">
              <a:avLst/>
            </a:prstGeom>
          </p:spPr>
        </p:pic>
        <p:sp>
          <p:nvSpPr>
            <p:cNvPr id="7" name="TextBox 6">
              <a:extLst>
                <a:ext uri="{FF2B5EF4-FFF2-40B4-BE49-F238E27FC236}">
                  <a16:creationId xmlns:a16="http://schemas.microsoft.com/office/drawing/2014/main" id="{EE21D85E-1709-E740-A3DD-5C7B3F97544E}"/>
                </a:ext>
              </a:extLst>
            </p:cNvPr>
            <p:cNvSpPr txBox="1"/>
            <p:nvPr/>
          </p:nvSpPr>
          <p:spPr>
            <a:xfrm>
              <a:off x="5870351" y="2788683"/>
              <a:ext cx="4240316" cy="369332"/>
            </a:xfrm>
            <a:prstGeom prst="rect">
              <a:avLst/>
            </a:prstGeom>
            <a:noFill/>
          </p:spPr>
          <p:txBody>
            <a:bodyPr wrap="square" rtlCol="0">
              <a:spAutoFit/>
            </a:bodyPr>
            <a:lstStyle/>
            <a:p>
              <a:pPr algn="ctr"/>
              <a:r>
                <a:rPr lang="en-US" dirty="0"/>
                <a:t>Gusts in atmospheric boundary layer (ABL)</a:t>
              </a:r>
            </a:p>
          </p:txBody>
        </p:sp>
        <p:sp>
          <p:nvSpPr>
            <p:cNvPr id="9" name="TextBox 8">
              <a:extLst>
                <a:ext uri="{FF2B5EF4-FFF2-40B4-BE49-F238E27FC236}">
                  <a16:creationId xmlns:a16="http://schemas.microsoft.com/office/drawing/2014/main" id="{B8AF287A-2021-4A4A-9F39-572291F9C981}"/>
                </a:ext>
              </a:extLst>
            </p:cNvPr>
            <p:cNvSpPr txBox="1"/>
            <p:nvPr/>
          </p:nvSpPr>
          <p:spPr>
            <a:xfrm>
              <a:off x="7990509" y="5751089"/>
              <a:ext cx="4303222" cy="338554"/>
            </a:xfrm>
            <a:prstGeom prst="rect">
              <a:avLst/>
            </a:prstGeom>
            <a:noFill/>
          </p:spPr>
          <p:txBody>
            <a:bodyPr wrap="square" rtlCol="0">
              <a:spAutoFit/>
            </a:bodyPr>
            <a:lstStyle/>
            <a:p>
              <a:pPr algn="ctr"/>
              <a:r>
                <a:rPr lang="en-US" sz="1600" dirty="0"/>
                <a:t>Jones, </a:t>
              </a:r>
              <a:r>
                <a:rPr lang="en-US" sz="1600" dirty="0" err="1"/>
                <a:t>Cetiner</a:t>
              </a:r>
              <a:r>
                <a:rPr lang="en-US" sz="1600" dirty="0"/>
                <a:t>, Smith </a:t>
              </a:r>
              <a:r>
                <a:rPr lang="en-US" sz="1600" i="1" dirty="0"/>
                <a:t>Ann Rev. Fluid Mech</a:t>
              </a:r>
              <a:r>
                <a:rPr lang="en-US" sz="1600" dirty="0"/>
                <a:t>. 2021</a:t>
              </a:r>
            </a:p>
          </p:txBody>
        </p:sp>
      </p:grpSp>
    </p:spTree>
    <p:extLst>
      <p:ext uri="{BB962C8B-B14F-4D97-AF65-F5344CB8AC3E}">
        <p14:creationId xmlns:p14="http://schemas.microsoft.com/office/powerpoint/2010/main" val="2958601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02B8E-DFD5-4B83-8125-DE1D43BA6C88}"/>
              </a:ext>
            </a:extLst>
          </p:cNvPr>
          <p:cNvSpPr>
            <a:spLocks noGrp="1"/>
          </p:cNvSpPr>
          <p:nvPr>
            <p:ph type="sldNum" sz="quarter" idx="12"/>
          </p:nvPr>
        </p:nvSpPr>
        <p:spPr/>
        <p:txBody>
          <a:bodyPr/>
          <a:lstStyle/>
          <a:p>
            <a:fld id="{15530B12-77AA-4F8A-BB96-7B022F2BE984}" type="slidenum">
              <a:rPr lang="en-US" smtClean="0"/>
              <a:t>40</a:t>
            </a:fld>
            <a:endParaRPr lang="en-US"/>
          </a:p>
        </p:txBody>
      </p:sp>
    </p:spTree>
    <p:extLst>
      <p:ext uri="{BB962C8B-B14F-4D97-AF65-F5344CB8AC3E}">
        <p14:creationId xmlns:p14="http://schemas.microsoft.com/office/powerpoint/2010/main" val="2178335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EA66842-5F1E-4C30-B12A-4DB0E12DD9B2}"/>
              </a:ext>
            </a:extLst>
          </p:cNvPr>
          <p:cNvSpPr/>
          <p:nvPr/>
        </p:nvSpPr>
        <p:spPr>
          <a:xfrm>
            <a:off x="10242513" y="1410709"/>
            <a:ext cx="543698" cy="5657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41</a:t>
            </a:fld>
            <a:endParaRPr lang="en-US" dirty="0"/>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chemeClr val="accent1"/>
                </a:solidFill>
                <a:latin typeface="+mn-lt"/>
              </a:rPr>
              <a:t>How important is the inertial term?</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5" y="1287565"/>
            <a:ext cx="11605190" cy="5194197"/>
          </a:xfrm>
        </p:spPr>
        <p:txBody>
          <a:bodyPr/>
          <a:lstStyle/>
          <a:p>
            <a:endParaRPr lang="en-US" dirty="0"/>
          </a:p>
          <a:p>
            <a:endParaRPr lang="en-US" dirty="0"/>
          </a:p>
        </p:txBody>
      </p:sp>
      <p:grpSp>
        <p:nvGrpSpPr>
          <p:cNvPr id="27" name="Group 26">
            <a:extLst>
              <a:ext uri="{FF2B5EF4-FFF2-40B4-BE49-F238E27FC236}">
                <a16:creationId xmlns:a16="http://schemas.microsoft.com/office/drawing/2014/main" id="{3518D964-477F-4036-B6AD-0F51E6614D9A}"/>
              </a:ext>
            </a:extLst>
          </p:cNvPr>
          <p:cNvGrpSpPr/>
          <p:nvPr/>
        </p:nvGrpSpPr>
        <p:grpSpPr>
          <a:xfrm>
            <a:off x="6096000" y="1534006"/>
            <a:ext cx="6467276" cy="4687514"/>
            <a:chOff x="6704027" y="1529293"/>
            <a:chExt cx="6467276" cy="4687514"/>
          </a:xfrm>
        </p:grpSpPr>
        <p:sp>
          <p:nvSpPr>
            <p:cNvPr id="10" name="TextBox 9">
              <a:extLst>
                <a:ext uri="{FF2B5EF4-FFF2-40B4-BE49-F238E27FC236}">
                  <a16:creationId xmlns:a16="http://schemas.microsoft.com/office/drawing/2014/main" id="{B2F16756-C1AC-45FA-8720-7AA03C682C68}"/>
                </a:ext>
              </a:extLst>
            </p:cNvPr>
            <p:cNvSpPr txBox="1"/>
            <p:nvPr/>
          </p:nvSpPr>
          <p:spPr>
            <a:xfrm>
              <a:off x="6704027" y="1529293"/>
              <a:ext cx="2470839" cy="400110"/>
            </a:xfrm>
            <a:prstGeom prst="rect">
              <a:avLst/>
            </a:prstGeom>
            <a:noFill/>
          </p:spPr>
          <p:txBody>
            <a:bodyPr wrap="square" rtlCol="0">
              <a:spAutoFit/>
            </a:bodyPr>
            <a:lstStyle/>
            <a:p>
              <a:r>
                <a:rPr lang="en-US" sz="2000" dirty="0"/>
                <a:t>Modified Darcy’s law:  </a:t>
              </a:r>
            </a:p>
          </p:txBody>
        </p:sp>
        <p:sp>
          <p:nvSpPr>
            <p:cNvPr id="14" name="TextBox 13">
              <a:extLst>
                <a:ext uri="{FF2B5EF4-FFF2-40B4-BE49-F238E27FC236}">
                  <a16:creationId xmlns:a16="http://schemas.microsoft.com/office/drawing/2014/main" id="{9A034F69-04C9-45B3-B01A-437806255E2B}"/>
                </a:ext>
              </a:extLst>
            </p:cNvPr>
            <p:cNvSpPr txBox="1"/>
            <p:nvPr/>
          </p:nvSpPr>
          <p:spPr>
            <a:xfrm>
              <a:off x="7045352" y="5847475"/>
              <a:ext cx="6125951" cy="369332"/>
            </a:xfrm>
            <a:prstGeom prst="rect">
              <a:avLst/>
            </a:prstGeom>
            <a:noFill/>
          </p:spPr>
          <p:txBody>
            <a:bodyPr wrap="square" rtlCol="0">
              <a:spAutoFit/>
            </a:bodyPr>
            <a:lstStyle/>
            <a:p>
              <a:r>
                <a:rPr lang="en-US" dirty="0"/>
                <a:t>The data are for a single layer material.  </a:t>
              </a:r>
            </a:p>
          </p:txBody>
        </p:sp>
      </p:grpSp>
      <p:grpSp>
        <p:nvGrpSpPr>
          <p:cNvPr id="26" name="Group 25">
            <a:extLst>
              <a:ext uri="{FF2B5EF4-FFF2-40B4-BE49-F238E27FC236}">
                <a16:creationId xmlns:a16="http://schemas.microsoft.com/office/drawing/2014/main" id="{E90E3A78-3EC0-477C-B655-1326A73354BE}"/>
              </a:ext>
            </a:extLst>
          </p:cNvPr>
          <p:cNvGrpSpPr/>
          <p:nvPr/>
        </p:nvGrpSpPr>
        <p:grpSpPr>
          <a:xfrm>
            <a:off x="1380770" y="1082168"/>
            <a:ext cx="3927024" cy="5761522"/>
            <a:chOff x="640767" y="1082168"/>
            <a:chExt cx="3927024" cy="5761522"/>
          </a:xfrm>
        </p:grpSpPr>
        <p:pic>
          <p:nvPicPr>
            <p:cNvPr id="22" name="Picture 21" descr="Chart, scatter chart&#10;&#10;Description automatically generated">
              <a:extLst>
                <a:ext uri="{FF2B5EF4-FFF2-40B4-BE49-F238E27FC236}">
                  <a16:creationId xmlns:a16="http://schemas.microsoft.com/office/drawing/2014/main" id="{61998B23-8A83-48CA-81ED-66B28B610C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767" y="1082168"/>
              <a:ext cx="3832255" cy="2874192"/>
            </a:xfrm>
            <a:prstGeom prst="rect">
              <a:avLst/>
            </a:prstGeom>
          </p:spPr>
        </p:pic>
        <p:pic>
          <p:nvPicPr>
            <p:cNvPr id="24" name="Picture 23" descr="Chart, scatter chart&#10;&#10;Description automatically generated">
              <a:extLst>
                <a:ext uri="{FF2B5EF4-FFF2-40B4-BE49-F238E27FC236}">
                  <a16:creationId xmlns:a16="http://schemas.microsoft.com/office/drawing/2014/main" id="{A0F9C0D8-6286-4AE8-85A9-09F8AB8A38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767" y="3969497"/>
              <a:ext cx="3832255" cy="2874193"/>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F35779D-41C7-43CF-A0D2-FF9A40AAAF2D}"/>
                    </a:ext>
                  </a:extLst>
                </p:cNvPr>
                <p:cNvSpPr txBox="1"/>
                <p:nvPr/>
              </p:nvSpPr>
              <p:spPr>
                <a:xfrm>
                  <a:off x="2447991" y="5714897"/>
                  <a:ext cx="2119800" cy="649537"/>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oMath>
                  </a14:m>
                  <a:r>
                    <a:rPr lang="en-US" dirty="0"/>
                    <a:t> = 8 Pa*s/m</a:t>
                  </a:r>
                </a:p>
                <a:p>
                  <a:r>
                    <a:rPr lang="en-US" dirty="0"/>
                    <a:t> </a:t>
                  </a:r>
                  <a:r>
                    <a:rPr lang="en-US" i="1" dirty="0"/>
                    <a:t>k’</a:t>
                  </a:r>
                  <a:r>
                    <a:rPr lang="en-US" dirty="0"/>
                    <a:t> = 2E-06 m</a:t>
                  </a:r>
                </a:p>
              </p:txBody>
            </p:sp>
          </mc:Choice>
          <mc:Fallback xmlns="">
            <p:sp>
              <p:nvSpPr>
                <p:cNvPr id="25" name="TextBox 24">
                  <a:extLst>
                    <a:ext uri="{FF2B5EF4-FFF2-40B4-BE49-F238E27FC236}">
                      <a16:creationId xmlns:a16="http://schemas.microsoft.com/office/drawing/2014/main" id="{BF35779D-41C7-43CF-A0D2-FF9A40AAAF2D}"/>
                    </a:ext>
                  </a:extLst>
                </p:cNvPr>
                <p:cNvSpPr txBox="1">
                  <a:spLocks noRot="1" noChangeAspect="1" noMove="1" noResize="1" noEditPoints="1" noAdjustHandles="1" noChangeArrowheads="1" noChangeShapeType="1" noTextEdit="1"/>
                </p:cNvSpPr>
                <p:nvPr/>
              </p:nvSpPr>
              <p:spPr>
                <a:xfrm>
                  <a:off x="2447991" y="5714897"/>
                  <a:ext cx="2119800" cy="649537"/>
                </a:xfrm>
                <a:prstGeom prst="rect">
                  <a:avLst/>
                </a:prstGeom>
                <a:blipFill>
                  <a:blip r:embed="rId5"/>
                  <a:stretch>
                    <a:fillRect t="-3738" b="-14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10C274-670F-48F5-86AD-7FDE87D7C6E1}"/>
                    </a:ext>
                  </a:extLst>
                </p:cNvPr>
                <p:cNvSpPr txBox="1"/>
                <p:nvPr/>
              </p:nvSpPr>
              <p:spPr>
                <a:xfrm>
                  <a:off x="2191224" y="2779463"/>
                  <a:ext cx="2119800" cy="649537"/>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oMath>
                  </a14:m>
                  <a:r>
                    <a:rPr lang="en-US" dirty="0"/>
                    <a:t> = 754 Pa*s/m</a:t>
                  </a:r>
                </a:p>
                <a:p>
                  <a:r>
                    <a:rPr lang="en-US" dirty="0"/>
                    <a:t> </a:t>
                  </a:r>
                  <a:r>
                    <a:rPr lang="en-US" i="1" dirty="0"/>
                    <a:t>k’</a:t>
                  </a:r>
                  <a:r>
                    <a:rPr lang="en-US" dirty="0"/>
                    <a:t> = 2.43E-08 m</a:t>
                  </a:r>
                </a:p>
              </p:txBody>
            </p:sp>
          </mc:Choice>
          <mc:Fallback xmlns="">
            <p:sp>
              <p:nvSpPr>
                <p:cNvPr id="13" name="TextBox 12">
                  <a:extLst>
                    <a:ext uri="{FF2B5EF4-FFF2-40B4-BE49-F238E27FC236}">
                      <a16:creationId xmlns:a16="http://schemas.microsoft.com/office/drawing/2014/main" id="{2310C274-670F-48F5-86AD-7FDE87D7C6E1}"/>
                    </a:ext>
                  </a:extLst>
                </p:cNvPr>
                <p:cNvSpPr txBox="1">
                  <a:spLocks noRot="1" noChangeAspect="1" noMove="1" noResize="1" noEditPoints="1" noAdjustHandles="1" noChangeArrowheads="1" noChangeShapeType="1" noTextEdit="1"/>
                </p:cNvSpPr>
                <p:nvPr/>
              </p:nvSpPr>
              <p:spPr>
                <a:xfrm>
                  <a:off x="2191224" y="2779463"/>
                  <a:ext cx="2119800" cy="649537"/>
                </a:xfrm>
                <a:prstGeom prst="rect">
                  <a:avLst/>
                </a:prstGeom>
                <a:blipFill>
                  <a:blip r:embed="rId6"/>
                  <a:stretch>
                    <a:fillRect t="-4673" b="-1401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07B470-CD3B-430B-BAD9-0D28CE5B23C6}"/>
                  </a:ext>
                </a:extLst>
              </p:cNvPr>
              <p:cNvSpPr txBox="1"/>
              <p:nvPr/>
            </p:nvSpPr>
            <p:spPr>
              <a:xfrm>
                <a:off x="8315372" y="1390886"/>
                <a:ext cx="2726954" cy="6189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r>
                        <a:rPr lang="en-US" b="0" i="1" smtClean="0">
                          <a:latin typeface="Cambria Math" panose="02040503050406030204" pitchFamily="18" charset="0"/>
                        </a:rPr>
                        <m:t>𝑣</m:t>
                      </m:r>
                      <m:r>
                        <a:rPr lang="en-US" b="0" i="1" smtClean="0">
                          <a:latin typeface="Cambria Math" panose="02040503050406030204" pitchFamily="18" charset="0"/>
                        </a:rPr>
                        <m:t>(1+</m:t>
                      </m:r>
                      <m:r>
                        <a:rPr lang="en-US" b="0" i="1" smtClean="0">
                          <a:latin typeface="Cambria Math" panose="02040503050406030204" pitchFamily="18" charset="0"/>
                        </a:rPr>
                        <m:t>𝑣</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m:t>
                              </m:r>
                            </m:e>
                            <m:sub>
                              <m:sSubSup>
                                <m:sSubSupPr>
                                  <m:ctrlPr>
                                    <a:rPr lang="en-US" i="1">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𝑖</m:t>
                                  </m:r>
                                </m:sub>
                                <m:sup>
                                  <m:r>
                                    <a:rPr lang="en-US" i="1">
                                      <a:latin typeface="Cambria Math" panose="02040503050406030204" pitchFamily="18" charset="0"/>
                                    </a:rPr>
                                    <m:t>′</m:t>
                                  </m:r>
                                </m:sup>
                              </m:sSubSup>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den>
                      </m:f>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7C07B470-CD3B-430B-BAD9-0D28CE5B23C6}"/>
                  </a:ext>
                </a:extLst>
              </p:cNvPr>
              <p:cNvSpPr txBox="1">
                <a:spLocks noRot="1" noChangeAspect="1" noMove="1" noResize="1" noEditPoints="1" noAdjustHandles="1" noChangeArrowheads="1" noChangeShapeType="1" noTextEdit="1"/>
              </p:cNvSpPr>
              <p:nvPr/>
            </p:nvSpPr>
            <p:spPr>
              <a:xfrm>
                <a:off x="8315372" y="1390886"/>
                <a:ext cx="2726954" cy="618952"/>
              </a:xfrm>
              <a:prstGeom prst="rect">
                <a:avLst/>
              </a:prstGeom>
              <a:blipFill>
                <a:blip r:embed="rId7"/>
                <a:stretch>
                  <a:fillRect/>
                </a:stretch>
              </a:blipFill>
            </p:spPr>
            <p:txBody>
              <a:bodyPr/>
              <a:lstStyle/>
              <a:p>
                <a:r>
                  <a:rPr lang="en-US">
                    <a:noFill/>
                  </a:rPr>
                  <a:t> </a:t>
                </a:r>
              </a:p>
            </p:txBody>
          </p:sp>
        </mc:Fallback>
      </mc:AlternateContent>
      <p:pic>
        <p:nvPicPr>
          <p:cNvPr id="30" name="Picture 29" descr="Chart, line chart&#10;&#10;Description automatically generated">
            <a:extLst>
              <a:ext uri="{FF2B5EF4-FFF2-40B4-BE49-F238E27FC236}">
                <a16:creationId xmlns:a16="http://schemas.microsoft.com/office/drawing/2014/main" id="{F80F3C90-0511-437D-AD6B-B44823A126F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2018765"/>
            <a:ext cx="5021344" cy="3766008"/>
          </a:xfrm>
          <a:prstGeom prst="rect">
            <a:avLst/>
          </a:prstGeom>
        </p:spPr>
      </p:pic>
    </p:spTree>
    <p:extLst>
      <p:ext uri="{BB962C8B-B14F-4D97-AF65-F5344CB8AC3E}">
        <p14:creationId xmlns:p14="http://schemas.microsoft.com/office/powerpoint/2010/main" val="304578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1EA73FB-3126-AD42-8E2F-FF151AC05B80}"/>
              </a:ext>
            </a:extLst>
          </p:cNvPr>
          <p:cNvSpPr/>
          <p:nvPr/>
        </p:nvSpPr>
        <p:spPr>
          <a:xfrm>
            <a:off x="176169" y="1789920"/>
            <a:ext cx="6472651" cy="102372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rPr>
              <a:t>Objectives</a:t>
            </a:r>
          </a:p>
          <a:p>
            <a:pPr marL="285750" indent="-285750">
              <a:buFont typeface="Wingdings" pitchFamily="2" charset="2"/>
              <a:buChar char="Ø"/>
            </a:pPr>
            <a:r>
              <a:rPr lang="en-US" sz="1600" dirty="0">
                <a:solidFill>
                  <a:schemeClr val="tx1"/>
                </a:solidFill>
              </a:rPr>
              <a:t>Identify the step-up/-down </a:t>
            </a:r>
            <a:r>
              <a:rPr lang="en-US" sz="1600" dirty="0" err="1">
                <a:solidFill>
                  <a:schemeClr val="tx1"/>
                </a:solidFill>
              </a:rPr>
              <a:t>streamwise</a:t>
            </a:r>
            <a:r>
              <a:rPr lang="en-US" sz="1600" dirty="0">
                <a:solidFill>
                  <a:schemeClr val="tx1"/>
                </a:solidFill>
              </a:rPr>
              <a:t> gust response.</a:t>
            </a:r>
          </a:p>
          <a:p>
            <a:pPr marL="285750" indent="-285750">
              <a:buFont typeface="Wingdings" pitchFamily="2" charset="2"/>
              <a:buChar char="Ø"/>
            </a:pPr>
            <a:r>
              <a:rPr lang="en-US" sz="1600" dirty="0">
                <a:solidFill>
                  <a:schemeClr val="tx1"/>
                </a:solidFill>
              </a:rPr>
              <a:t>Examine ability of a rotating &amp; swept wingtip panel to </a:t>
            </a:r>
            <a:r>
              <a:rPr lang="en-US" sz="1600" b="1" dirty="0">
                <a:solidFill>
                  <a:schemeClr val="tx1"/>
                </a:solidFill>
              </a:rPr>
              <a:t>mitigate</a:t>
            </a:r>
            <a:r>
              <a:rPr lang="en-US" sz="1600" dirty="0">
                <a:solidFill>
                  <a:schemeClr val="tx1"/>
                </a:solidFill>
              </a:rPr>
              <a:t> gusts.</a:t>
            </a:r>
          </a:p>
        </p:txBody>
      </p:sp>
      <p:grpSp>
        <p:nvGrpSpPr>
          <p:cNvPr id="6" name="Group 5">
            <a:extLst>
              <a:ext uri="{FF2B5EF4-FFF2-40B4-BE49-F238E27FC236}">
                <a16:creationId xmlns:a16="http://schemas.microsoft.com/office/drawing/2014/main" id="{946E9F5C-BDB5-4B4E-89BA-F510381B8F88}"/>
              </a:ext>
            </a:extLst>
          </p:cNvPr>
          <p:cNvGrpSpPr/>
          <p:nvPr/>
        </p:nvGrpSpPr>
        <p:grpSpPr>
          <a:xfrm>
            <a:off x="1246208" y="2948114"/>
            <a:ext cx="4264903" cy="1664523"/>
            <a:chOff x="1530415" y="2948114"/>
            <a:chExt cx="4264903" cy="1664523"/>
          </a:xfrm>
        </p:grpSpPr>
        <p:sp>
          <p:nvSpPr>
            <p:cNvPr id="48" name="Rounded Rectangle 47">
              <a:extLst>
                <a:ext uri="{FF2B5EF4-FFF2-40B4-BE49-F238E27FC236}">
                  <a16:creationId xmlns:a16="http://schemas.microsoft.com/office/drawing/2014/main" id="{BA952BEA-4B8C-CC47-9FA8-027F26ED3A51}"/>
                </a:ext>
              </a:extLst>
            </p:cNvPr>
            <p:cNvSpPr/>
            <p:nvPr/>
          </p:nvSpPr>
          <p:spPr>
            <a:xfrm>
              <a:off x="1530415" y="4063021"/>
              <a:ext cx="4264903" cy="5496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600" dirty="0">
                  <a:solidFill>
                    <a:schemeClr val="tx1"/>
                  </a:solidFill>
                </a:rPr>
                <a:t>Lift force measurements, dye visualization, tomographic Particle Tracking Velocimetry (PTV)</a:t>
              </a:r>
            </a:p>
          </p:txBody>
        </p:sp>
        <p:sp>
          <p:nvSpPr>
            <p:cNvPr id="5" name="Down Arrow 4">
              <a:extLst>
                <a:ext uri="{FF2B5EF4-FFF2-40B4-BE49-F238E27FC236}">
                  <a16:creationId xmlns:a16="http://schemas.microsoft.com/office/drawing/2014/main" id="{11982358-9F44-024A-8656-62366659DD23}"/>
                </a:ext>
              </a:extLst>
            </p:cNvPr>
            <p:cNvSpPr/>
            <p:nvPr/>
          </p:nvSpPr>
          <p:spPr>
            <a:xfrm>
              <a:off x="3078526" y="2948114"/>
              <a:ext cx="518357" cy="946383"/>
            </a:xfrm>
            <a:prstGeom prst="downArrow">
              <a:avLst>
                <a:gd name="adj1" fmla="val 50000"/>
                <a:gd name="adj2" fmla="val 63746"/>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BE9151E-BC12-9842-B9EB-D73E1B8AD973}"/>
                </a:ext>
              </a:extLst>
            </p:cNvPr>
            <p:cNvSpPr/>
            <p:nvPr/>
          </p:nvSpPr>
          <p:spPr>
            <a:xfrm>
              <a:off x="2838662" y="3128656"/>
              <a:ext cx="1002771" cy="246221"/>
            </a:xfrm>
            <a:prstGeom prst="rect">
              <a:avLst/>
            </a:prstGeom>
            <a:solidFill>
              <a:schemeClr val="bg1"/>
            </a:solidFill>
          </p:spPr>
          <p:txBody>
            <a:bodyPr wrap="square" lIns="0" tIns="0" rIns="0" bIns="0" anchor="ctr" anchorCtr="0">
              <a:spAutoFit/>
            </a:bodyPr>
            <a:lstStyle/>
            <a:p>
              <a:pPr algn="ctr"/>
              <a:r>
                <a:rPr lang="en-US" sz="1600" dirty="0"/>
                <a:t>Approach</a:t>
              </a:r>
              <a:endParaRPr lang="en-US" sz="1600" i="1" dirty="0"/>
            </a:p>
          </p:txBody>
        </p:sp>
      </p:grpSp>
      <p:grpSp>
        <p:nvGrpSpPr>
          <p:cNvPr id="9" name="Group 8">
            <a:extLst>
              <a:ext uri="{FF2B5EF4-FFF2-40B4-BE49-F238E27FC236}">
                <a16:creationId xmlns:a16="http://schemas.microsoft.com/office/drawing/2014/main" id="{1361A3A8-9A05-4C54-B388-056E4A8FE67B}"/>
              </a:ext>
            </a:extLst>
          </p:cNvPr>
          <p:cNvGrpSpPr/>
          <p:nvPr/>
        </p:nvGrpSpPr>
        <p:grpSpPr>
          <a:xfrm>
            <a:off x="1817535" y="4781162"/>
            <a:ext cx="3324915" cy="1921248"/>
            <a:chOff x="1817535" y="4781162"/>
            <a:chExt cx="3324915" cy="1921248"/>
          </a:xfrm>
        </p:grpSpPr>
        <p:sp>
          <p:nvSpPr>
            <p:cNvPr id="55" name="Rounded Rectangle 54">
              <a:extLst>
                <a:ext uri="{FF2B5EF4-FFF2-40B4-BE49-F238E27FC236}">
                  <a16:creationId xmlns:a16="http://schemas.microsoft.com/office/drawing/2014/main" id="{8A758451-2776-4540-918E-DE2EA2374DD5}"/>
                </a:ext>
              </a:extLst>
            </p:cNvPr>
            <p:cNvSpPr/>
            <p:nvPr/>
          </p:nvSpPr>
          <p:spPr>
            <a:xfrm>
              <a:off x="1817535" y="5815324"/>
              <a:ext cx="3324915" cy="88708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sz="1600" dirty="0">
                  <a:solidFill>
                    <a:schemeClr val="tx1"/>
                  </a:solidFill>
                </a:rPr>
                <a:t>Gust-ramp: accel./</a:t>
              </a:r>
              <a:r>
                <a:rPr lang="en-US" sz="1600" dirty="0" err="1">
                  <a:solidFill>
                    <a:schemeClr val="tx1"/>
                  </a:solidFill>
                </a:rPr>
                <a:t>decel</a:t>
              </a:r>
              <a:r>
                <a:rPr lang="en-US" sz="1600" dirty="0">
                  <a:solidFill>
                    <a:schemeClr val="tx1"/>
                  </a:solidFill>
                </a:rPr>
                <a:t>. rate.</a:t>
              </a:r>
            </a:p>
            <a:p>
              <a:pPr marL="285750" indent="-285750">
                <a:buFont typeface="Wingdings" pitchFamily="2" charset="2"/>
                <a:buChar char="Ø"/>
              </a:pPr>
              <a:r>
                <a:rPr lang="en-US" sz="1600" dirty="0">
                  <a:solidFill>
                    <a:schemeClr val="tx1"/>
                  </a:solidFill>
                </a:rPr>
                <a:t>Aspect ratio.</a:t>
              </a:r>
            </a:p>
            <a:p>
              <a:pPr marL="285750" indent="-285750">
                <a:buFont typeface="Wingdings" pitchFamily="2" charset="2"/>
                <a:buChar char="Ø"/>
              </a:pPr>
              <a:r>
                <a:rPr lang="en-US" sz="1600" dirty="0">
                  <a:solidFill>
                    <a:schemeClr val="tx1"/>
                  </a:solidFill>
                </a:rPr>
                <a:t>Actuation timing.</a:t>
              </a:r>
            </a:p>
          </p:txBody>
        </p:sp>
        <p:sp>
          <p:nvSpPr>
            <p:cNvPr id="93" name="Down Arrow 92">
              <a:extLst>
                <a:ext uri="{FF2B5EF4-FFF2-40B4-BE49-F238E27FC236}">
                  <a16:creationId xmlns:a16="http://schemas.microsoft.com/office/drawing/2014/main" id="{F510DECC-07FC-F743-8E8E-F0660B5C80CD}"/>
                </a:ext>
              </a:extLst>
            </p:cNvPr>
            <p:cNvSpPr/>
            <p:nvPr/>
          </p:nvSpPr>
          <p:spPr>
            <a:xfrm>
              <a:off x="3112082" y="4781162"/>
              <a:ext cx="518357" cy="933142"/>
            </a:xfrm>
            <a:prstGeom prst="downArrow">
              <a:avLst>
                <a:gd name="adj1" fmla="val 50000"/>
                <a:gd name="adj2" fmla="val 63746"/>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CE98F7D-3FCF-4F43-B2B3-DA3FCCC357E8}"/>
                </a:ext>
              </a:extLst>
            </p:cNvPr>
            <p:cNvSpPr/>
            <p:nvPr/>
          </p:nvSpPr>
          <p:spPr>
            <a:xfrm>
              <a:off x="2825736" y="4973716"/>
              <a:ext cx="1101803" cy="246221"/>
            </a:xfrm>
            <a:prstGeom prst="rect">
              <a:avLst/>
            </a:prstGeom>
            <a:solidFill>
              <a:schemeClr val="bg1"/>
            </a:solidFill>
          </p:spPr>
          <p:txBody>
            <a:bodyPr wrap="square" lIns="0" tIns="0" rIns="0" bIns="0" anchor="ctr" anchorCtr="0">
              <a:spAutoFit/>
            </a:bodyPr>
            <a:lstStyle/>
            <a:p>
              <a:pPr algn="ctr"/>
              <a:r>
                <a:rPr lang="en-US" sz="1600" dirty="0"/>
                <a:t>Parameters</a:t>
              </a:r>
              <a:endParaRPr lang="en-US" sz="1600" i="1" dirty="0"/>
            </a:p>
          </p:txBody>
        </p:sp>
      </p:grpSp>
      <p:grpSp>
        <p:nvGrpSpPr>
          <p:cNvPr id="7" name="Group 6">
            <a:extLst>
              <a:ext uri="{FF2B5EF4-FFF2-40B4-BE49-F238E27FC236}">
                <a16:creationId xmlns:a16="http://schemas.microsoft.com/office/drawing/2014/main" id="{DF584B30-31F0-4C40-A6C2-8943B5EBB20D}"/>
              </a:ext>
            </a:extLst>
          </p:cNvPr>
          <p:cNvGrpSpPr/>
          <p:nvPr/>
        </p:nvGrpSpPr>
        <p:grpSpPr>
          <a:xfrm>
            <a:off x="8232130" y="1151998"/>
            <a:ext cx="3699492" cy="1312862"/>
            <a:chOff x="8232130" y="1151998"/>
            <a:chExt cx="3699492" cy="1312862"/>
          </a:xfrm>
        </p:grpSpPr>
        <p:sp>
          <p:nvSpPr>
            <p:cNvPr id="87" name="Rectangle 86">
              <a:extLst>
                <a:ext uri="{FF2B5EF4-FFF2-40B4-BE49-F238E27FC236}">
                  <a16:creationId xmlns:a16="http://schemas.microsoft.com/office/drawing/2014/main" id="{1C34BDB2-4785-C44C-9BD3-C4DA71A7FB4A}"/>
                </a:ext>
              </a:extLst>
            </p:cNvPr>
            <p:cNvSpPr/>
            <p:nvPr/>
          </p:nvSpPr>
          <p:spPr>
            <a:xfrm>
              <a:off x="8331543" y="1151998"/>
              <a:ext cx="1397658" cy="338554"/>
            </a:xfrm>
            <a:prstGeom prst="rect">
              <a:avLst/>
            </a:prstGeom>
          </p:spPr>
          <p:txBody>
            <a:bodyPr wrap="square">
              <a:spAutoFit/>
            </a:bodyPr>
            <a:lstStyle/>
            <a:p>
              <a:pPr algn="ctr"/>
              <a:r>
                <a:rPr lang="en-US" sz="1600" u="sng" dirty="0"/>
                <a:t>Step-up gust</a:t>
              </a:r>
              <a:endParaRPr lang="en-US" sz="1600" i="1" u="sng" dirty="0"/>
            </a:p>
          </p:txBody>
        </p:sp>
        <p:sp>
          <p:nvSpPr>
            <p:cNvPr id="57" name="Rectangle 56">
              <a:extLst>
                <a:ext uri="{FF2B5EF4-FFF2-40B4-BE49-F238E27FC236}">
                  <a16:creationId xmlns:a16="http://schemas.microsoft.com/office/drawing/2014/main" id="{B997A8EE-8FEB-CD48-A5A4-9306F9E0460C}"/>
                </a:ext>
              </a:extLst>
            </p:cNvPr>
            <p:cNvSpPr/>
            <p:nvPr/>
          </p:nvSpPr>
          <p:spPr>
            <a:xfrm>
              <a:off x="10196930" y="1151998"/>
              <a:ext cx="1734692" cy="338554"/>
            </a:xfrm>
            <a:prstGeom prst="rect">
              <a:avLst/>
            </a:prstGeom>
          </p:spPr>
          <p:txBody>
            <a:bodyPr wrap="square">
              <a:spAutoFit/>
            </a:bodyPr>
            <a:lstStyle/>
            <a:p>
              <a:pPr algn="ctr"/>
              <a:r>
                <a:rPr lang="en-US" sz="1600" u="sng" dirty="0"/>
                <a:t>Step-down gust</a:t>
              </a:r>
              <a:endParaRPr lang="en-US" sz="1600" i="1" u="sng" dirty="0"/>
            </a:p>
          </p:txBody>
        </p:sp>
        <p:grpSp>
          <p:nvGrpSpPr>
            <p:cNvPr id="34" name="Group 33">
              <a:extLst>
                <a:ext uri="{FF2B5EF4-FFF2-40B4-BE49-F238E27FC236}">
                  <a16:creationId xmlns:a16="http://schemas.microsoft.com/office/drawing/2014/main" id="{F2ABD951-7896-8D41-9FF8-0D92BC036419}"/>
                </a:ext>
              </a:extLst>
            </p:cNvPr>
            <p:cNvGrpSpPr/>
            <p:nvPr/>
          </p:nvGrpSpPr>
          <p:grpSpPr>
            <a:xfrm>
              <a:off x="10269931" y="1692443"/>
              <a:ext cx="1427730" cy="772417"/>
              <a:chOff x="6953859" y="962599"/>
              <a:chExt cx="1427730" cy="772417"/>
            </a:xfrm>
          </p:grpSpPr>
          <p:grpSp>
            <p:nvGrpSpPr>
              <p:cNvPr id="59" name="Group 58">
                <a:extLst>
                  <a:ext uri="{FF2B5EF4-FFF2-40B4-BE49-F238E27FC236}">
                    <a16:creationId xmlns:a16="http://schemas.microsoft.com/office/drawing/2014/main" id="{6E917B7C-8C00-1E4B-B835-D386AF060DA4}"/>
                  </a:ext>
                </a:extLst>
              </p:cNvPr>
              <p:cNvGrpSpPr/>
              <p:nvPr/>
            </p:nvGrpSpPr>
            <p:grpSpPr>
              <a:xfrm>
                <a:off x="7226496" y="962599"/>
                <a:ext cx="1155093" cy="772417"/>
                <a:chOff x="5123745" y="956878"/>
                <a:chExt cx="1155093" cy="772417"/>
              </a:xfrm>
            </p:grpSpPr>
            <p:cxnSp>
              <p:nvCxnSpPr>
                <p:cNvPr id="62" name="Straight Arrow Connector 61">
                  <a:extLst>
                    <a:ext uri="{FF2B5EF4-FFF2-40B4-BE49-F238E27FC236}">
                      <a16:creationId xmlns:a16="http://schemas.microsoft.com/office/drawing/2014/main" id="{290DC064-93C6-9C49-AB16-07E1AA2F7C2E}"/>
                    </a:ext>
                  </a:extLst>
                </p:cNvPr>
                <p:cNvCxnSpPr>
                  <a:cxnSpLocks/>
                </p:cNvCxnSpPr>
                <p:nvPr/>
              </p:nvCxnSpPr>
              <p:spPr>
                <a:xfrm>
                  <a:off x="5134918" y="1325114"/>
                  <a:ext cx="475488" cy="0"/>
                </a:xfrm>
                <a:prstGeom prst="straightConnector1">
                  <a:avLst/>
                </a:prstGeom>
                <a:ln w="1905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86DFAF0-AD46-FD49-8A0D-6D13578655F5}"/>
                    </a:ext>
                  </a:extLst>
                </p:cNvPr>
                <p:cNvCxnSpPr>
                  <a:cxnSpLocks/>
                </p:cNvCxnSpPr>
                <p:nvPr/>
              </p:nvCxnSpPr>
              <p:spPr>
                <a:xfrm flipV="1">
                  <a:off x="5757993" y="1512147"/>
                  <a:ext cx="347472" cy="297"/>
                </a:xfrm>
                <a:prstGeom prst="straightConnector1">
                  <a:avLst/>
                </a:prstGeom>
                <a:ln w="1905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84AECFA-9FE4-2D46-BEF2-A0E5F05ECCA2}"/>
                    </a:ext>
                  </a:extLst>
                </p:cNvPr>
                <p:cNvCxnSpPr>
                  <a:cxnSpLocks/>
                </p:cNvCxnSpPr>
                <p:nvPr/>
              </p:nvCxnSpPr>
              <p:spPr>
                <a:xfrm>
                  <a:off x="5605823" y="1323794"/>
                  <a:ext cx="153975" cy="191820"/>
                </a:xfrm>
                <a:prstGeom prst="straightConnector1">
                  <a:avLst/>
                </a:prstGeom>
                <a:ln w="1905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5B1FF4A-B66A-374A-8AD7-30E75AA65A3E}"/>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E4BD324-EDDD-7949-BFCE-CB000F41F396}"/>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25E619CC-8870-D148-A4C9-77DD2BF8BDFF}"/>
                  </a:ext>
                </a:extLst>
              </p:cNvPr>
              <p:cNvSpPr/>
              <p:nvPr/>
            </p:nvSpPr>
            <p:spPr>
              <a:xfrm>
                <a:off x="6953859" y="1152767"/>
                <a:ext cx="285850" cy="338554"/>
              </a:xfrm>
              <a:prstGeom prst="rect">
                <a:avLst/>
              </a:prstGeom>
            </p:spPr>
            <p:txBody>
              <a:bodyPr wrap="square">
                <a:spAutoFit/>
              </a:bodyPr>
              <a:lstStyle/>
              <a:p>
                <a:r>
                  <a:rPr lang="en-US" sz="1600" dirty="0"/>
                  <a:t>U</a:t>
                </a:r>
                <a:endParaRPr lang="en-US" sz="1600" i="1" dirty="0"/>
              </a:p>
            </p:txBody>
          </p:sp>
        </p:grpSp>
        <p:grpSp>
          <p:nvGrpSpPr>
            <p:cNvPr id="33" name="Group 32">
              <a:extLst>
                <a:ext uri="{FF2B5EF4-FFF2-40B4-BE49-F238E27FC236}">
                  <a16:creationId xmlns:a16="http://schemas.microsoft.com/office/drawing/2014/main" id="{D7C21FA3-0222-114F-88F8-E2ACF9B03547}"/>
                </a:ext>
              </a:extLst>
            </p:cNvPr>
            <p:cNvGrpSpPr/>
            <p:nvPr/>
          </p:nvGrpSpPr>
          <p:grpSpPr>
            <a:xfrm>
              <a:off x="8232130" y="1686722"/>
              <a:ext cx="1427397" cy="772417"/>
              <a:chOff x="4925583" y="956878"/>
              <a:chExt cx="1427397" cy="772417"/>
            </a:xfrm>
          </p:grpSpPr>
          <p:grpSp>
            <p:nvGrpSpPr>
              <p:cNvPr id="11" name="Group 10">
                <a:extLst>
                  <a:ext uri="{FF2B5EF4-FFF2-40B4-BE49-F238E27FC236}">
                    <a16:creationId xmlns:a16="http://schemas.microsoft.com/office/drawing/2014/main" id="{76795DCD-E36B-7B4B-9966-29497DC783E1}"/>
                  </a:ext>
                </a:extLst>
              </p:cNvPr>
              <p:cNvGrpSpPr/>
              <p:nvPr/>
            </p:nvGrpSpPr>
            <p:grpSpPr>
              <a:xfrm>
                <a:off x="5197887" y="956878"/>
                <a:ext cx="1155093" cy="772417"/>
                <a:chOff x="5123745" y="956878"/>
                <a:chExt cx="1155093" cy="772417"/>
              </a:xfrm>
            </p:grpSpPr>
            <p:cxnSp>
              <p:nvCxnSpPr>
                <p:cNvPr id="65" name="Straight Arrow Connector 64">
                  <a:extLst>
                    <a:ext uri="{FF2B5EF4-FFF2-40B4-BE49-F238E27FC236}">
                      <a16:creationId xmlns:a16="http://schemas.microsoft.com/office/drawing/2014/main" id="{47469173-7DC8-0546-9831-7A5F83018702}"/>
                    </a:ext>
                  </a:extLst>
                </p:cNvPr>
                <p:cNvCxnSpPr>
                  <a:cxnSpLocks/>
                </p:cNvCxnSpPr>
                <p:nvPr/>
              </p:nvCxnSpPr>
              <p:spPr>
                <a:xfrm>
                  <a:off x="5134918" y="1325114"/>
                  <a:ext cx="473650"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BB17989-9778-8C4E-9978-FF2BA7FC9BCA}"/>
                    </a:ext>
                  </a:extLst>
                </p:cNvPr>
                <p:cNvCxnSpPr>
                  <a:cxnSpLocks/>
                </p:cNvCxnSpPr>
                <p:nvPr/>
              </p:nvCxnSpPr>
              <p:spPr>
                <a:xfrm>
                  <a:off x="5753448" y="1135758"/>
                  <a:ext cx="347774"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A40FE1F-1C90-154A-B885-FBFBBCC717D6}"/>
                    </a:ext>
                  </a:extLst>
                </p:cNvPr>
                <p:cNvCxnSpPr>
                  <a:cxnSpLocks/>
                </p:cNvCxnSpPr>
                <p:nvPr/>
              </p:nvCxnSpPr>
              <p:spPr>
                <a:xfrm flipV="1">
                  <a:off x="5605823" y="1136469"/>
                  <a:ext cx="153975" cy="19182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B470428-04ED-B348-8383-B846E55AD5B9}"/>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B5A540-5F1F-0246-98F8-B6C7B764AE91}"/>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4065AD9C-B9B2-ED42-B8CC-9215C475EBBF}"/>
                  </a:ext>
                </a:extLst>
              </p:cNvPr>
              <p:cNvSpPr/>
              <p:nvPr/>
            </p:nvSpPr>
            <p:spPr>
              <a:xfrm>
                <a:off x="4925583" y="1152767"/>
                <a:ext cx="285850" cy="338554"/>
              </a:xfrm>
              <a:prstGeom prst="rect">
                <a:avLst/>
              </a:prstGeom>
            </p:spPr>
            <p:txBody>
              <a:bodyPr wrap="square">
                <a:spAutoFit/>
              </a:bodyPr>
              <a:lstStyle/>
              <a:p>
                <a:r>
                  <a:rPr lang="en-US" sz="1600" dirty="0"/>
                  <a:t>U</a:t>
                </a:r>
                <a:endParaRPr lang="en-US" sz="1600" i="1" dirty="0"/>
              </a:p>
            </p:txBody>
          </p:sp>
        </p:grpSp>
      </p:grpSp>
      <p:grpSp>
        <p:nvGrpSpPr>
          <p:cNvPr id="8" name="Group 7">
            <a:extLst>
              <a:ext uri="{FF2B5EF4-FFF2-40B4-BE49-F238E27FC236}">
                <a16:creationId xmlns:a16="http://schemas.microsoft.com/office/drawing/2014/main" id="{1BC404F5-E70B-4BD8-816F-9A968B88AEF3}"/>
              </a:ext>
            </a:extLst>
          </p:cNvPr>
          <p:cNvGrpSpPr/>
          <p:nvPr/>
        </p:nvGrpSpPr>
        <p:grpSpPr>
          <a:xfrm>
            <a:off x="8058772" y="2832682"/>
            <a:ext cx="3880339" cy="2390483"/>
            <a:chOff x="8058772" y="2832682"/>
            <a:chExt cx="3880339" cy="2390483"/>
          </a:xfrm>
        </p:grpSpPr>
        <p:sp>
          <p:nvSpPr>
            <p:cNvPr id="52" name="Rectangle 51">
              <a:extLst>
                <a:ext uri="{FF2B5EF4-FFF2-40B4-BE49-F238E27FC236}">
                  <a16:creationId xmlns:a16="http://schemas.microsoft.com/office/drawing/2014/main" id="{245ED19F-DE57-E040-A378-9EB4BD7D22D7}"/>
                </a:ext>
              </a:extLst>
            </p:cNvPr>
            <p:cNvSpPr/>
            <p:nvPr/>
          </p:nvSpPr>
          <p:spPr>
            <a:xfrm rot="5400000">
              <a:off x="8757182" y="3042334"/>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88FEFEE-555C-3B44-B7B3-D07821036F35}"/>
                </a:ext>
              </a:extLst>
            </p:cNvPr>
            <p:cNvGrpSpPr>
              <a:grpSpLocks noChangeAspect="1"/>
            </p:cNvGrpSpPr>
            <p:nvPr/>
          </p:nvGrpSpPr>
          <p:grpSpPr>
            <a:xfrm>
              <a:off x="8259829" y="3387516"/>
              <a:ext cx="1050253" cy="1616366"/>
              <a:chOff x="6407874" y="1706410"/>
              <a:chExt cx="1482790" cy="2282051"/>
            </a:xfrm>
          </p:grpSpPr>
          <p:grpSp>
            <p:nvGrpSpPr>
              <p:cNvPr id="18" name="Group 17">
                <a:extLst>
                  <a:ext uri="{FF2B5EF4-FFF2-40B4-BE49-F238E27FC236}">
                    <a16:creationId xmlns:a16="http://schemas.microsoft.com/office/drawing/2014/main" id="{D83C0565-CB97-9B43-A631-F14ABB127947}"/>
                  </a:ext>
                </a:extLst>
              </p:cNvPr>
              <p:cNvGrpSpPr/>
              <p:nvPr/>
            </p:nvGrpSpPr>
            <p:grpSpPr>
              <a:xfrm>
                <a:off x="6407874" y="1706410"/>
                <a:ext cx="1482790" cy="2282051"/>
                <a:chOff x="6208177" y="2662881"/>
                <a:chExt cx="1482790" cy="2282051"/>
              </a:xfrm>
            </p:grpSpPr>
            <p:sp>
              <p:nvSpPr>
                <p:cNvPr id="25" name="Rectangle 24">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e 25">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0174D878-AB26-224B-A505-D7A17A5E829C}"/>
                  </a:ext>
                </a:extLst>
              </p:cNvPr>
              <p:cNvCxnSpPr>
                <a:cxnSpLocks/>
              </p:cNvCxnSpPr>
              <p:nvPr/>
            </p:nvCxnSpPr>
            <p:spPr>
              <a:xfrm flipH="1">
                <a:off x="6468658"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80182484-7BBE-2E43-9EEE-B26FA7E84267}"/>
                  </a:ext>
                </a:extLst>
              </p:cNvPr>
              <p:cNvSpPr/>
              <p:nvPr/>
            </p:nvSpPr>
            <p:spPr>
              <a:xfrm rot="6311517">
                <a:off x="7128105" y="3159267"/>
                <a:ext cx="571296" cy="461860"/>
              </a:xfrm>
              <a:prstGeom prst="arc">
                <a:avLst>
                  <a:gd name="adj1" fmla="val 14829222"/>
                  <a:gd name="adj2" fmla="val 19194624"/>
                </a:avLst>
              </a:prstGeom>
              <a:ln w="25400">
                <a:solidFill>
                  <a:srgbClr val="FF0000"/>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FEDBA511-9D00-A142-A41A-8E7F237BB9F0}"/>
                </a:ext>
              </a:extLst>
            </p:cNvPr>
            <p:cNvCxnSpPr>
              <a:cxnSpLocks/>
            </p:cNvCxnSpPr>
            <p:nvPr/>
          </p:nvCxnSpPr>
          <p:spPr>
            <a:xfrm>
              <a:off x="8087017" y="3653743"/>
              <a:ext cx="1829880"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riangle 46">
              <a:extLst>
                <a:ext uri="{FF2B5EF4-FFF2-40B4-BE49-F238E27FC236}">
                  <a16:creationId xmlns:a16="http://schemas.microsoft.com/office/drawing/2014/main" id="{ECDD6590-F17C-8642-9377-CA546B5C77EC}"/>
                </a:ext>
              </a:extLst>
            </p:cNvPr>
            <p:cNvSpPr/>
            <p:nvPr/>
          </p:nvSpPr>
          <p:spPr>
            <a:xfrm rot="10800000">
              <a:off x="8239507" y="3531230"/>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0F0E91A-940D-5D47-AC76-14FB416CF5C9}"/>
                </a:ext>
              </a:extLst>
            </p:cNvPr>
            <p:cNvSpPr/>
            <p:nvPr/>
          </p:nvSpPr>
          <p:spPr>
            <a:xfrm>
              <a:off x="8058772" y="3892576"/>
              <a:ext cx="285850" cy="338554"/>
            </a:xfrm>
            <a:prstGeom prst="rect">
              <a:avLst/>
            </a:prstGeom>
          </p:spPr>
          <p:txBody>
            <a:bodyPr wrap="square">
              <a:spAutoFit/>
            </a:bodyPr>
            <a:lstStyle/>
            <a:p>
              <a:r>
                <a:rPr lang="en-US" sz="1600" dirty="0"/>
                <a:t>U</a:t>
              </a:r>
              <a:endParaRPr lang="en-US" sz="1600" i="1" dirty="0"/>
            </a:p>
          </p:txBody>
        </p:sp>
        <p:sp>
          <p:nvSpPr>
            <p:cNvPr id="89" name="Rectangle 88">
              <a:extLst>
                <a:ext uri="{FF2B5EF4-FFF2-40B4-BE49-F238E27FC236}">
                  <a16:creationId xmlns:a16="http://schemas.microsoft.com/office/drawing/2014/main" id="{14BD54D6-37BF-8F4F-91C1-BADC6195B91B}"/>
                </a:ext>
              </a:extLst>
            </p:cNvPr>
            <p:cNvSpPr/>
            <p:nvPr/>
          </p:nvSpPr>
          <p:spPr>
            <a:xfrm rot="5400000">
              <a:off x="8974259" y="2796269"/>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C939C4-0C8F-E94A-A3A5-E8AC1C66739D}"/>
                </a:ext>
              </a:extLst>
            </p:cNvPr>
            <p:cNvSpPr/>
            <p:nvPr/>
          </p:nvSpPr>
          <p:spPr>
            <a:xfrm>
              <a:off x="8281074" y="4884611"/>
              <a:ext cx="1513081" cy="338554"/>
            </a:xfrm>
            <a:prstGeom prst="rect">
              <a:avLst/>
            </a:prstGeom>
          </p:spPr>
          <p:txBody>
            <a:bodyPr wrap="square">
              <a:spAutoFit/>
            </a:bodyPr>
            <a:lstStyle/>
            <a:p>
              <a:pPr algn="ctr"/>
              <a:r>
                <a:rPr lang="en-US" sz="1600" dirty="0"/>
                <a:t>Actuation-in</a:t>
              </a:r>
              <a:endParaRPr lang="en-US" sz="1600" i="1" dirty="0"/>
            </a:p>
          </p:txBody>
        </p:sp>
        <p:sp>
          <p:nvSpPr>
            <p:cNvPr id="97" name="Rectangle 96">
              <a:extLst>
                <a:ext uri="{FF2B5EF4-FFF2-40B4-BE49-F238E27FC236}">
                  <a16:creationId xmlns:a16="http://schemas.microsoft.com/office/drawing/2014/main" id="{BC2E6535-75DA-7149-BD70-6E22DBFE086E}"/>
                </a:ext>
              </a:extLst>
            </p:cNvPr>
            <p:cNvSpPr/>
            <p:nvPr/>
          </p:nvSpPr>
          <p:spPr>
            <a:xfrm rot="5400000">
              <a:off x="10790703" y="3043550"/>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C07C5908-F725-2F4C-B2D4-B3F70B015953}"/>
                </a:ext>
              </a:extLst>
            </p:cNvPr>
            <p:cNvGrpSpPr>
              <a:grpSpLocks noChangeAspect="1"/>
            </p:cNvGrpSpPr>
            <p:nvPr/>
          </p:nvGrpSpPr>
          <p:grpSpPr>
            <a:xfrm>
              <a:off x="10294399" y="3388732"/>
              <a:ext cx="1049204" cy="1628454"/>
              <a:chOff x="6409355" y="1706410"/>
              <a:chExt cx="1481309" cy="2299118"/>
            </a:xfrm>
          </p:grpSpPr>
          <p:grpSp>
            <p:nvGrpSpPr>
              <p:cNvPr id="99" name="Group 98">
                <a:extLst>
                  <a:ext uri="{FF2B5EF4-FFF2-40B4-BE49-F238E27FC236}">
                    <a16:creationId xmlns:a16="http://schemas.microsoft.com/office/drawing/2014/main" id="{77CF3244-0DFF-C449-AD1B-CF87465EFD9B}"/>
                  </a:ext>
                </a:extLst>
              </p:cNvPr>
              <p:cNvGrpSpPr/>
              <p:nvPr/>
            </p:nvGrpSpPr>
            <p:grpSpPr>
              <a:xfrm>
                <a:off x="6409355" y="1706410"/>
                <a:ext cx="1481309" cy="2299118"/>
                <a:chOff x="6209658" y="2662881"/>
                <a:chExt cx="1481309" cy="2299118"/>
              </a:xfrm>
            </p:grpSpPr>
            <p:sp>
              <p:nvSpPr>
                <p:cNvPr id="102" name="Rectangle 101">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Pie 102">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Oval 103">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C777235-8FAF-4746-AB68-A9184F719F69}"/>
                  </a:ext>
                </a:extLst>
              </p:cNvPr>
              <p:cNvCxnSpPr>
                <a:cxnSpLocks/>
              </p:cNvCxnSpPr>
              <p:nvPr/>
            </p:nvCxnSpPr>
            <p:spPr>
              <a:xfrm flipH="1">
                <a:off x="6468658" y="2666944"/>
                <a:ext cx="594360" cy="0"/>
              </a:xfrm>
              <a:prstGeom prst="straightConnector1">
                <a:avLst/>
              </a:prstGeom>
              <a:ln w="25400">
                <a:solidFill>
                  <a:srgbClr val="0432FF"/>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9B4E49F6-0F78-534D-986F-7841EFCAAA51}"/>
                </a:ext>
              </a:extLst>
            </p:cNvPr>
            <p:cNvCxnSpPr>
              <a:cxnSpLocks/>
            </p:cNvCxnSpPr>
            <p:nvPr/>
          </p:nvCxnSpPr>
          <p:spPr>
            <a:xfrm>
              <a:off x="10114466" y="3653743"/>
              <a:ext cx="1824645"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Triangle 109">
              <a:extLst>
                <a:ext uri="{FF2B5EF4-FFF2-40B4-BE49-F238E27FC236}">
                  <a16:creationId xmlns:a16="http://schemas.microsoft.com/office/drawing/2014/main" id="{6FCFCA56-1451-2040-918B-8680B0E4A97B}"/>
                </a:ext>
              </a:extLst>
            </p:cNvPr>
            <p:cNvSpPr/>
            <p:nvPr/>
          </p:nvSpPr>
          <p:spPr>
            <a:xfrm rot="10800000">
              <a:off x="10273028" y="3532446"/>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0152EEB-582D-BE4F-A83C-2BBEB79507FC}"/>
                </a:ext>
              </a:extLst>
            </p:cNvPr>
            <p:cNvSpPr/>
            <p:nvPr/>
          </p:nvSpPr>
          <p:spPr>
            <a:xfrm rot="5400000">
              <a:off x="11007780" y="2800660"/>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54FE63F-B4C9-C941-B2B1-E3E9AC7FABC6}"/>
                </a:ext>
              </a:extLst>
            </p:cNvPr>
            <p:cNvSpPr/>
            <p:nvPr/>
          </p:nvSpPr>
          <p:spPr>
            <a:xfrm>
              <a:off x="10368399" y="4882081"/>
              <a:ext cx="1390620" cy="338554"/>
            </a:xfrm>
            <a:prstGeom prst="rect">
              <a:avLst/>
            </a:prstGeom>
          </p:spPr>
          <p:txBody>
            <a:bodyPr wrap="square">
              <a:spAutoFit/>
            </a:bodyPr>
            <a:lstStyle/>
            <a:p>
              <a:pPr algn="ctr"/>
              <a:r>
                <a:rPr lang="en-US" sz="1600" dirty="0"/>
                <a:t>Actuation-out</a:t>
              </a:r>
              <a:endParaRPr lang="en-US" sz="1600" i="1" dirty="0"/>
            </a:p>
          </p:txBody>
        </p:sp>
        <p:sp>
          <p:nvSpPr>
            <p:cNvPr id="113" name="Pie 112">
              <a:extLst>
                <a:ext uri="{FF2B5EF4-FFF2-40B4-BE49-F238E27FC236}">
                  <a16:creationId xmlns:a16="http://schemas.microsoft.com/office/drawing/2014/main" id="{D8010450-1C3A-2C4F-802D-A7312ABB7125}"/>
                </a:ext>
              </a:extLst>
            </p:cNvPr>
            <p:cNvSpPr/>
            <p:nvPr/>
          </p:nvSpPr>
          <p:spPr>
            <a:xfrm>
              <a:off x="8259127" y="3969952"/>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B15AA792-4AFE-3D43-9ED4-9991366FEB6A}"/>
                </a:ext>
              </a:extLst>
            </p:cNvPr>
            <p:cNvSpPr/>
            <p:nvPr/>
          </p:nvSpPr>
          <p:spPr>
            <a:xfrm>
              <a:off x="10093230" y="3892344"/>
              <a:ext cx="285850" cy="338554"/>
            </a:xfrm>
            <a:prstGeom prst="rect">
              <a:avLst/>
            </a:prstGeom>
          </p:spPr>
          <p:txBody>
            <a:bodyPr wrap="square">
              <a:spAutoFit/>
            </a:bodyPr>
            <a:lstStyle/>
            <a:p>
              <a:r>
                <a:rPr lang="en-US" sz="1600" dirty="0"/>
                <a:t>U</a:t>
              </a:r>
              <a:endParaRPr lang="en-US" sz="1600" i="1" dirty="0"/>
            </a:p>
          </p:txBody>
        </p:sp>
        <p:sp>
          <p:nvSpPr>
            <p:cNvPr id="80" name="Pie 79">
              <a:extLst>
                <a:ext uri="{FF2B5EF4-FFF2-40B4-BE49-F238E27FC236}">
                  <a16:creationId xmlns:a16="http://schemas.microsoft.com/office/drawing/2014/main" id="{E71A5FB2-8C2E-3F43-A78E-A7D41E895D7D}"/>
                </a:ext>
              </a:extLst>
            </p:cNvPr>
            <p:cNvSpPr/>
            <p:nvPr/>
          </p:nvSpPr>
          <p:spPr>
            <a:xfrm rot="18927774">
              <a:off x="10293269" y="3973727"/>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c 80">
              <a:extLst>
                <a:ext uri="{FF2B5EF4-FFF2-40B4-BE49-F238E27FC236}">
                  <a16:creationId xmlns:a16="http://schemas.microsoft.com/office/drawing/2014/main" id="{D51FC59B-61B8-4E4F-B3C0-119D9B98C24F}"/>
                </a:ext>
              </a:extLst>
            </p:cNvPr>
            <p:cNvSpPr/>
            <p:nvPr/>
          </p:nvSpPr>
          <p:spPr>
            <a:xfrm rot="18352136" flipV="1">
              <a:off x="10808246" y="4383737"/>
              <a:ext cx="404646" cy="327133"/>
            </a:xfrm>
            <a:prstGeom prst="arc">
              <a:avLst>
                <a:gd name="adj1" fmla="val 14829222"/>
                <a:gd name="adj2" fmla="val 19194624"/>
              </a:avLst>
            </a:prstGeom>
            <a:ln w="25400">
              <a:solidFill>
                <a:srgbClr val="0432FF"/>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9C0348A5-B0D5-42F0-AE82-EA3D0B7A1C0D}"/>
              </a:ext>
            </a:extLst>
          </p:cNvPr>
          <p:cNvGrpSpPr/>
          <p:nvPr/>
        </p:nvGrpSpPr>
        <p:grpSpPr>
          <a:xfrm>
            <a:off x="5703736" y="5618423"/>
            <a:ext cx="5820552" cy="1066401"/>
            <a:chOff x="5703736" y="5618423"/>
            <a:chExt cx="5820552" cy="1066401"/>
          </a:xfrm>
        </p:grpSpPr>
        <p:sp>
          <p:nvSpPr>
            <p:cNvPr id="69" name="Rounded Rectangle 68">
              <a:extLst>
                <a:ext uri="{FF2B5EF4-FFF2-40B4-BE49-F238E27FC236}">
                  <a16:creationId xmlns:a16="http://schemas.microsoft.com/office/drawing/2014/main" id="{8618CC6B-07D2-F04C-A49A-F27B2D75505D}"/>
                </a:ext>
              </a:extLst>
            </p:cNvPr>
            <p:cNvSpPr/>
            <p:nvPr/>
          </p:nvSpPr>
          <p:spPr>
            <a:xfrm>
              <a:off x="8188582" y="5618423"/>
              <a:ext cx="3335706" cy="106640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285750" indent="-285750">
                <a:buFont typeface="Wingdings" pitchFamily="2" charset="2"/>
                <a:buChar char="Ø"/>
              </a:pPr>
              <a:r>
                <a:rPr lang="en-US" sz="1600" dirty="0">
                  <a:solidFill>
                    <a:schemeClr val="tx1"/>
                  </a:solidFill>
                </a:rPr>
                <a:t>Gust-</a:t>
              </a:r>
              <a:r>
                <a:rPr lang="en-US" sz="1600" i="1" dirty="0">
                  <a:solidFill>
                    <a:schemeClr val="tx1"/>
                  </a:solidFill>
                </a:rPr>
                <a:t>C</a:t>
              </a:r>
              <a:r>
                <a:rPr lang="en-US" sz="1600" baseline="-25000" dirty="0">
                  <a:solidFill>
                    <a:schemeClr val="tx1"/>
                  </a:solidFill>
                </a:rPr>
                <a:t>L</a:t>
              </a:r>
              <a:r>
                <a:rPr lang="en-US" sz="1600" dirty="0">
                  <a:solidFill>
                    <a:schemeClr val="tx1"/>
                  </a:solidFill>
                </a:rPr>
                <a:t> behavior.</a:t>
              </a:r>
            </a:p>
            <a:p>
              <a:pPr marL="285750" indent="-285750">
                <a:buFont typeface="Wingdings" pitchFamily="2" charset="2"/>
                <a:buChar char="Ø"/>
              </a:pPr>
              <a:r>
                <a:rPr lang="en-US" sz="1600" dirty="0">
                  <a:solidFill>
                    <a:schemeClr val="tx1"/>
                  </a:solidFill>
                </a:rPr>
                <a:t>Gust-</a:t>
              </a:r>
              <a:r>
                <a:rPr lang="en-US" sz="1600" i="1" dirty="0">
                  <a:solidFill>
                    <a:schemeClr val="tx1"/>
                  </a:solidFill>
                </a:rPr>
                <a:t>C</a:t>
              </a:r>
              <a:r>
                <a:rPr lang="en-US" sz="1600" baseline="-25000" dirty="0">
                  <a:solidFill>
                    <a:schemeClr val="tx1"/>
                  </a:solidFill>
                </a:rPr>
                <a:t>L</a:t>
              </a:r>
              <a:r>
                <a:rPr lang="en-US" sz="1600" dirty="0">
                  <a:solidFill>
                    <a:schemeClr val="tx1"/>
                  </a:solidFill>
                </a:rPr>
                <a:t> change from actuation.</a:t>
              </a:r>
            </a:p>
            <a:p>
              <a:pPr marL="285750" indent="-285750">
                <a:buFont typeface="Wingdings" pitchFamily="2" charset="2"/>
                <a:buChar char="Ø"/>
              </a:pPr>
              <a:r>
                <a:rPr lang="en-US" sz="1600" dirty="0">
                  <a:solidFill>
                    <a:schemeClr val="tx1"/>
                  </a:solidFill>
                </a:rPr>
                <a:t>Flow causing the force changes</a:t>
              </a:r>
            </a:p>
          </p:txBody>
        </p:sp>
        <p:sp>
          <p:nvSpPr>
            <p:cNvPr id="72" name="Down Arrow 71">
              <a:extLst>
                <a:ext uri="{FF2B5EF4-FFF2-40B4-BE49-F238E27FC236}">
                  <a16:creationId xmlns:a16="http://schemas.microsoft.com/office/drawing/2014/main" id="{D75E48B3-D433-4E49-AD27-F112D895FF9E}"/>
                </a:ext>
              </a:extLst>
            </p:cNvPr>
            <p:cNvSpPr/>
            <p:nvPr/>
          </p:nvSpPr>
          <p:spPr>
            <a:xfrm rot="16200000">
              <a:off x="6506155" y="5106721"/>
              <a:ext cx="518357" cy="2123195"/>
            </a:xfrm>
            <a:prstGeom prst="downArrow">
              <a:avLst>
                <a:gd name="adj1" fmla="val 50000"/>
                <a:gd name="adj2" fmla="val 63746"/>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B658370-0824-8242-BDD9-DFF03BBEF79A}"/>
                </a:ext>
              </a:extLst>
            </p:cNvPr>
            <p:cNvSpPr/>
            <p:nvPr/>
          </p:nvSpPr>
          <p:spPr>
            <a:xfrm>
              <a:off x="6235217" y="5628618"/>
              <a:ext cx="1002771" cy="246221"/>
            </a:xfrm>
            <a:prstGeom prst="rect">
              <a:avLst/>
            </a:prstGeom>
            <a:solidFill>
              <a:schemeClr val="bg1"/>
            </a:solidFill>
          </p:spPr>
          <p:txBody>
            <a:bodyPr wrap="square" lIns="0" tIns="0" rIns="0" bIns="0" anchor="ctr" anchorCtr="0">
              <a:spAutoFit/>
            </a:bodyPr>
            <a:lstStyle/>
            <a:p>
              <a:pPr algn="ctr"/>
              <a:r>
                <a:rPr lang="en-US" sz="1600" dirty="0"/>
                <a:t>Study</a:t>
              </a:r>
              <a:endParaRPr lang="en-US" sz="1600" i="1" dirty="0"/>
            </a:p>
          </p:txBody>
        </p:sp>
      </p:grpSp>
      <p:sp>
        <p:nvSpPr>
          <p:cNvPr id="70" name="Rectangle 2"/>
          <p:cNvSpPr txBox="1">
            <a:spLocks noChangeArrowheads="1"/>
          </p:cNvSpPr>
          <p:nvPr/>
        </p:nvSpPr>
        <p:spPr>
          <a:xfrm>
            <a:off x="539750" y="-86854"/>
            <a:ext cx="11112499" cy="1477566"/>
          </a:xfrm>
          <a:prstGeom prst="rect">
            <a:avLst/>
          </a:prstGeom>
        </p:spPr>
        <p:txBody>
          <a:bodyPr vert="horz" lIns="91440" tIns="45720" rIns="91440" bIns="45720" rtlCol="0" anchor="ctr">
            <a:normAutofit fontScale="97500"/>
          </a:bodyPr>
          <a:lstStyle>
            <a:lvl1pPr>
              <a:lnSpc>
                <a:spcPct val="90000"/>
              </a:lnSpc>
              <a:spcBef>
                <a:spcPct val="0"/>
              </a:spcBef>
              <a:buNone/>
              <a:defRPr sz="4400">
                <a:solidFill>
                  <a:schemeClr val="accent1"/>
                </a:solidFill>
                <a:ea typeface="+mj-ea"/>
                <a:cs typeface="+mj-cs"/>
              </a:defRPr>
            </a:lvl1pPr>
          </a:lstStyle>
          <a:p>
            <a:r>
              <a:rPr lang="en-US" sz="3600" dirty="0"/>
              <a:t>Rectangular plate with a swept rotating tip experiencing </a:t>
            </a:r>
            <a:r>
              <a:rPr lang="en-US" sz="3600" dirty="0" err="1"/>
              <a:t>streamwise</a:t>
            </a:r>
            <a:r>
              <a:rPr lang="en-US" sz="3600" dirty="0"/>
              <a:t> gust</a:t>
            </a:r>
            <a:endParaRPr lang="en-US" altLang="en-US" sz="3600" dirty="0"/>
          </a:p>
        </p:txBody>
      </p:sp>
      <p:sp>
        <p:nvSpPr>
          <p:cNvPr id="4" name="Slide Number Placeholder 3">
            <a:extLst>
              <a:ext uri="{FF2B5EF4-FFF2-40B4-BE49-F238E27FC236}">
                <a16:creationId xmlns:a16="http://schemas.microsoft.com/office/drawing/2014/main" id="{3A6D34B6-BD27-4F94-B105-3635ABFB1133}"/>
              </a:ext>
            </a:extLst>
          </p:cNvPr>
          <p:cNvSpPr>
            <a:spLocks noGrp="1"/>
          </p:cNvSpPr>
          <p:nvPr>
            <p:ph type="sldNum" sz="quarter" idx="12"/>
          </p:nvPr>
        </p:nvSpPr>
        <p:spPr>
          <a:xfrm>
            <a:off x="9385785" y="6427497"/>
            <a:ext cx="2743200" cy="365125"/>
          </a:xfrm>
        </p:spPr>
        <p:txBody>
          <a:bodyPr/>
          <a:lstStyle/>
          <a:p>
            <a:fld id="{15530B12-77AA-4F8A-BB96-7B022F2BE984}" type="slidenum">
              <a:rPr lang="en-US" smtClean="0"/>
              <a:t>42</a:t>
            </a:fld>
            <a:endParaRPr lang="en-US" dirty="0"/>
          </a:p>
        </p:txBody>
      </p:sp>
    </p:spTree>
    <p:extLst>
      <p:ext uri="{BB962C8B-B14F-4D97-AF65-F5344CB8AC3E}">
        <p14:creationId xmlns:p14="http://schemas.microsoft.com/office/powerpoint/2010/main" val="385561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921FBF19-2E78-2049-BDC1-05861D9675E7}"/>
              </a:ext>
            </a:extLst>
          </p:cNvPr>
          <p:cNvSpPr txBox="1"/>
          <p:nvPr/>
        </p:nvSpPr>
        <p:spPr>
          <a:xfrm>
            <a:off x="436332" y="1294163"/>
            <a:ext cx="4217143" cy="2657138"/>
          </a:xfrm>
          <a:prstGeom prst="rect">
            <a:avLst/>
          </a:prstGeom>
          <a:noFill/>
        </p:spPr>
        <p:txBody>
          <a:bodyPr wrap="square" rtlCol="0">
            <a:spAutoFit/>
          </a:bodyPr>
          <a:lstStyle/>
          <a:p>
            <a:pPr>
              <a:lnSpc>
                <a:spcPts val="2400"/>
              </a:lnSpc>
              <a:spcAft>
                <a:spcPts val="800"/>
              </a:spcAft>
            </a:pPr>
            <a:r>
              <a:rPr lang="en-US" sz="2000" u="sng" dirty="0"/>
              <a:t>Force measurements</a:t>
            </a:r>
          </a:p>
          <a:p>
            <a:pPr marL="285750" indent="-285750">
              <a:lnSpc>
                <a:spcPts val="2400"/>
              </a:lnSpc>
              <a:spcAft>
                <a:spcPts val="800"/>
              </a:spcAft>
              <a:buFont typeface="Arial" panose="020B0604020202020204" pitchFamily="34" charset="0"/>
              <a:buChar char="•"/>
            </a:pPr>
            <a:r>
              <a:rPr lang="en-US" sz="2000" dirty="0"/>
              <a:t>ATI Gamma sensor above wing. </a:t>
            </a:r>
          </a:p>
          <a:p>
            <a:pPr marL="285750" indent="-285750">
              <a:lnSpc>
                <a:spcPts val="2400"/>
              </a:lnSpc>
              <a:spcAft>
                <a:spcPts val="800"/>
              </a:spcAft>
              <a:buFont typeface="Arial" panose="020B0604020202020204" pitchFamily="34" charset="0"/>
              <a:buChar char="•"/>
            </a:pPr>
            <a:r>
              <a:rPr lang="en-US" sz="2000" dirty="0"/>
              <a:t>1 kHz sampling; average 10 runs; subtract off results from air runs.</a:t>
            </a:r>
          </a:p>
          <a:p>
            <a:pPr marL="285750" indent="-285750">
              <a:lnSpc>
                <a:spcPts val="2400"/>
              </a:lnSpc>
              <a:spcAft>
                <a:spcPts val="800"/>
              </a:spcAft>
              <a:buFont typeface="Arial" panose="020B0604020202020204" pitchFamily="34" charset="0"/>
              <a:buChar char="•"/>
            </a:pPr>
            <a:r>
              <a:rPr lang="en-US" sz="2000" dirty="0"/>
              <a:t>Low-pass filter to remove mechanical vibrations.</a:t>
            </a:r>
          </a:p>
          <a:p>
            <a:pPr>
              <a:lnSpc>
                <a:spcPts val="2400"/>
              </a:lnSpc>
              <a:spcAft>
                <a:spcPts val="800"/>
              </a:spcAft>
            </a:pPr>
            <a:endParaRPr lang="en-US" sz="2000" dirty="0"/>
          </a:p>
        </p:txBody>
      </p:sp>
      <p:pic>
        <p:nvPicPr>
          <p:cNvPr id="40" name="Picture 39">
            <a:extLst>
              <a:ext uri="{FF2B5EF4-FFF2-40B4-BE49-F238E27FC236}">
                <a16:creationId xmlns:a16="http://schemas.microsoft.com/office/drawing/2014/main" id="{1D829B04-4B9D-8545-B056-276D3B747E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2774" y="718524"/>
            <a:ext cx="4303776" cy="3227832"/>
          </a:xfrm>
          <a:prstGeom prst="rect">
            <a:avLst/>
          </a:prstGeom>
        </p:spPr>
      </p:pic>
      <p:pic>
        <p:nvPicPr>
          <p:cNvPr id="39" name="Picture 38">
            <a:extLst>
              <a:ext uri="{FF2B5EF4-FFF2-40B4-BE49-F238E27FC236}">
                <a16:creationId xmlns:a16="http://schemas.microsoft.com/office/drawing/2014/main" id="{E312EB70-72DE-684F-9F4E-A6064E3122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6788"/>
          <a:stretch/>
        </p:blipFill>
        <p:spPr>
          <a:xfrm>
            <a:off x="4506763" y="719147"/>
            <a:ext cx="4009723" cy="3226310"/>
          </a:xfrm>
          <a:prstGeom prst="rect">
            <a:avLst/>
          </a:prstGeom>
        </p:spPr>
      </p:pic>
      <p:sp>
        <p:nvSpPr>
          <p:cNvPr id="8" name="TextBox 7"/>
          <p:cNvSpPr txBox="1"/>
          <p:nvPr/>
        </p:nvSpPr>
        <p:spPr>
          <a:xfrm>
            <a:off x="1919897" y="127730"/>
            <a:ext cx="8352209" cy="615553"/>
          </a:xfrm>
          <a:prstGeom prst="rect">
            <a:avLst/>
          </a:prstGeom>
          <a:noFill/>
        </p:spPr>
        <p:txBody>
          <a:bodyPr wrap="square" rtlCol="0">
            <a:spAutoFit/>
          </a:bodyPr>
          <a:lstStyle/>
          <a:p>
            <a:pPr algn="ctr"/>
            <a:r>
              <a:rPr lang="en-US" sz="3400" dirty="0"/>
              <a:t>Experimental setup: force meas. &amp; parameters</a:t>
            </a:r>
          </a:p>
        </p:txBody>
      </p:sp>
      <p:grpSp>
        <p:nvGrpSpPr>
          <p:cNvPr id="4" name="Group 3">
            <a:extLst>
              <a:ext uri="{FF2B5EF4-FFF2-40B4-BE49-F238E27FC236}">
                <a16:creationId xmlns:a16="http://schemas.microsoft.com/office/drawing/2014/main" id="{015A6935-21B0-4CB9-AD51-CE3A8E64F8E3}"/>
              </a:ext>
            </a:extLst>
          </p:cNvPr>
          <p:cNvGrpSpPr/>
          <p:nvPr/>
        </p:nvGrpSpPr>
        <p:grpSpPr>
          <a:xfrm>
            <a:off x="445515" y="3999313"/>
            <a:ext cx="8947041" cy="2847766"/>
            <a:chOff x="445515" y="3999313"/>
            <a:chExt cx="8947041" cy="2847766"/>
          </a:xfrm>
        </p:grpSpPr>
        <p:grpSp>
          <p:nvGrpSpPr>
            <p:cNvPr id="37" name="Group 36">
              <a:extLst>
                <a:ext uri="{FF2B5EF4-FFF2-40B4-BE49-F238E27FC236}">
                  <a16:creationId xmlns:a16="http://schemas.microsoft.com/office/drawing/2014/main" id="{EA7EBD6F-15FD-FC4F-9C67-E4EA34ACA086}"/>
                </a:ext>
              </a:extLst>
            </p:cNvPr>
            <p:cNvGrpSpPr/>
            <p:nvPr/>
          </p:nvGrpSpPr>
          <p:grpSpPr>
            <a:xfrm>
              <a:off x="7502550" y="4189298"/>
              <a:ext cx="1890006" cy="2657781"/>
              <a:chOff x="6164032" y="1197047"/>
              <a:chExt cx="2129068" cy="2945626"/>
            </a:xfrm>
          </p:grpSpPr>
          <p:sp>
            <p:nvSpPr>
              <p:cNvPr id="43" name="Arc 42">
                <a:extLst>
                  <a:ext uri="{FF2B5EF4-FFF2-40B4-BE49-F238E27FC236}">
                    <a16:creationId xmlns:a16="http://schemas.microsoft.com/office/drawing/2014/main" id="{0439FFD5-05F1-C149-B69B-0EA24915A297}"/>
                  </a:ext>
                </a:extLst>
              </p:cNvPr>
              <p:cNvSpPr/>
              <p:nvPr/>
            </p:nvSpPr>
            <p:spPr>
              <a:xfrm rot="10291684" flipH="1">
                <a:off x="6934681" y="3169181"/>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04E0A25E-12F9-3E41-8A56-EE047C72CADF}"/>
                  </a:ext>
                </a:extLst>
              </p:cNvPr>
              <p:cNvGrpSpPr/>
              <p:nvPr/>
            </p:nvGrpSpPr>
            <p:grpSpPr>
              <a:xfrm>
                <a:off x="6164032" y="1197047"/>
                <a:ext cx="2129068" cy="2945626"/>
                <a:chOff x="6164032" y="1197047"/>
                <a:chExt cx="2129068" cy="2945626"/>
              </a:xfrm>
            </p:grpSpPr>
            <p:cxnSp>
              <p:nvCxnSpPr>
                <p:cNvPr id="46" name="Straight Connector 45">
                  <a:extLst>
                    <a:ext uri="{FF2B5EF4-FFF2-40B4-BE49-F238E27FC236}">
                      <a16:creationId xmlns:a16="http://schemas.microsoft.com/office/drawing/2014/main" id="{DC1C9DB3-74CB-664F-99F2-8C65A82D03CC}"/>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51242F9-9B02-2649-BE48-F92A6595B97F}"/>
                    </a:ext>
                  </a:extLst>
                </p:cNvPr>
                <p:cNvGrpSpPr/>
                <p:nvPr/>
              </p:nvGrpSpPr>
              <p:grpSpPr>
                <a:xfrm>
                  <a:off x="6164032" y="1197047"/>
                  <a:ext cx="2129068" cy="2945626"/>
                  <a:chOff x="6164032" y="1197047"/>
                  <a:chExt cx="2129068" cy="2945626"/>
                </a:xfrm>
              </p:grpSpPr>
              <p:grpSp>
                <p:nvGrpSpPr>
                  <p:cNvPr id="49" name="Group 48">
                    <a:extLst>
                      <a:ext uri="{FF2B5EF4-FFF2-40B4-BE49-F238E27FC236}">
                        <a16:creationId xmlns:a16="http://schemas.microsoft.com/office/drawing/2014/main" id="{0FE7DD92-437E-0C45-8C55-FAE1EF847590}"/>
                      </a:ext>
                    </a:extLst>
                  </p:cNvPr>
                  <p:cNvGrpSpPr/>
                  <p:nvPr/>
                </p:nvGrpSpPr>
                <p:grpSpPr>
                  <a:xfrm>
                    <a:off x="6164032" y="1197047"/>
                    <a:ext cx="2129068" cy="2945626"/>
                    <a:chOff x="6164032" y="1197047"/>
                    <a:chExt cx="2129068" cy="2945626"/>
                  </a:xfrm>
                </p:grpSpPr>
                <p:grpSp>
                  <p:nvGrpSpPr>
                    <p:cNvPr id="51" name="Group 50">
                      <a:extLst>
                        <a:ext uri="{FF2B5EF4-FFF2-40B4-BE49-F238E27FC236}">
                          <a16:creationId xmlns:a16="http://schemas.microsoft.com/office/drawing/2014/main" id="{4684A40E-13AE-A041-A856-E95D25B9069E}"/>
                        </a:ext>
                      </a:extLst>
                    </p:cNvPr>
                    <p:cNvGrpSpPr/>
                    <p:nvPr/>
                  </p:nvGrpSpPr>
                  <p:grpSpPr>
                    <a:xfrm>
                      <a:off x="6409355" y="1197047"/>
                      <a:ext cx="1495972" cy="2812963"/>
                      <a:chOff x="6209658" y="2153518"/>
                      <a:chExt cx="1495972" cy="2812963"/>
                    </a:xfrm>
                  </p:grpSpPr>
                  <p:sp>
                    <p:nvSpPr>
                      <p:cNvPr id="61" name="Rectangle 60">
                        <a:extLst>
                          <a:ext uri="{FF2B5EF4-FFF2-40B4-BE49-F238E27FC236}">
                            <a16:creationId xmlns:a16="http://schemas.microsoft.com/office/drawing/2014/main" id="{EA282D98-627B-D244-BD51-D7E4D904BA5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e 61">
                        <a:extLst>
                          <a:ext uri="{FF2B5EF4-FFF2-40B4-BE49-F238E27FC236}">
                            <a16:creationId xmlns:a16="http://schemas.microsoft.com/office/drawing/2014/main" id="{882B692F-6E28-124A-AC5F-CE3297BE1A94}"/>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4AF15AC2-A3BB-EA45-9A72-D34BBC8FD62E}"/>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 Same Side Corner Rectangle 63">
                        <a:extLst>
                          <a:ext uri="{FF2B5EF4-FFF2-40B4-BE49-F238E27FC236}">
                            <a16:creationId xmlns:a16="http://schemas.microsoft.com/office/drawing/2014/main" id="{D151C6DB-472D-E34D-87F5-7ACFAE4F2683}"/>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C93409-6725-6A46-A320-42168B8C7666}"/>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A63BF493-D529-E843-8348-53930A14E083}"/>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 name="Arc 71">
                        <a:extLst>
                          <a:ext uri="{FF2B5EF4-FFF2-40B4-BE49-F238E27FC236}">
                            <a16:creationId xmlns:a16="http://schemas.microsoft.com/office/drawing/2014/main" id="{751366CD-3AF0-B24B-A140-A3A16B6EA421}"/>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4BBFD7BC-035E-534B-A6BB-93684B2C1A4A}"/>
                          </a:ext>
                        </a:extLst>
                      </p:cNvPr>
                      <p:cNvCxnSpPr>
                        <a:cxnSpLocks/>
                      </p:cNvCxnSpPr>
                      <p:nvPr/>
                    </p:nvCxnSpPr>
                    <p:spPr>
                      <a:xfrm>
                        <a:off x="6686461" y="2662881"/>
                        <a:ext cx="0" cy="158283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7123AFB-8582-DD41-BE24-7B9287FF3638}"/>
                          </a:ext>
                        </a:extLst>
                      </p:cNvPr>
                      <p:cNvCxnSpPr/>
                      <p:nvPr/>
                    </p:nvCxnSpPr>
                    <p:spPr>
                      <a:xfrm flipH="1">
                        <a:off x="6589774" y="266288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BF03D84-73E1-3A47-AAAB-F079264CB346}"/>
                          </a:ext>
                        </a:extLst>
                      </p:cNvPr>
                      <p:cNvCxnSpPr/>
                      <p:nvPr/>
                    </p:nvCxnSpPr>
                    <p:spPr>
                      <a:xfrm flipH="1">
                        <a:off x="6589774" y="424187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C2BA10E-2DDB-7D40-B1EA-D6A4580CF6ED}"/>
                          </a:ext>
                        </a:extLst>
                      </p:cNvPr>
                      <p:cNvSpPr/>
                      <p:nvPr/>
                    </p:nvSpPr>
                    <p:spPr>
                      <a:xfrm>
                        <a:off x="6580905" y="3261913"/>
                        <a:ext cx="205167" cy="272887"/>
                      </a:xfrm>
                      <a:prstGeom prst="rect">
                        <a:avLst/>
                      </a:prstGeom>
                      <a:solidFill>
                        <a:schemeClr val="bg1"/>
                      </a:solidFill>
                    </p:spPr>
                    <p:txBody>
                      <a:bodyPr wrap="square" lIns="0" tIns="0" rIns="0" bIns="0" anchor="ctr" anchorCtr="1">
                        <a:spAutoFit/>
                      </a:bodyPr>
                      <a:lstStyle/>
                      <a:p>
                        <a:r>
                          <a:rPr lang="en-US" sz="1600" dirty="0"/>
                          <a:t>b</a:t>
                        </a:r>
                        <a:endParaRPr lang="en-US" sz="1600" i="1" dirty="0"/>
                      </a:p>
                    </p:txBody>
                  </p:sp>
                  <p:cxnSp>
                    <p:nvCxnSpPr>
                      <p:cNvPr id="84" name="Straight Arrow Connector 83">
                        <a:extLst>
                          <a:ext uri="{FF2B5EF4-FFF2-40B4-BE49-F238E27FC236}">
                            <a16:creationId xmlns:a16="http://schemas.microsoft.com/office/drawing/2014/main" id="{ADBE0064-937D-CC42-9870-EF356193010D}"/>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13C340D-5622-3547-9BB7-1D935B9B0C3C}"/>
                          </a:ext>
                        </a:extLst>
                      </p:cNvPr>
                      <p:cNvSpPr/>
                      <p:nvPr/>
                    </p:nvSpPr>
                    <p:spPr>
                      <a:xfrm>
                        <a:off x="7219826" y="2763608"/>
                        <a:ext cx="153672" cy="272887"/>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86" name="Rectangle 85">
                        <a:extLst>
                          <a:ext uri="{FF2B5EF4-FFF2-40B4-BE49-F238E27FC236}">
                            <a16:creationId xmlns:a16="http://schemas.microsoft.com/office/drawing/2014/main" id="{FB1F6674-2A61-9541-8BAF-2F84BAA8AA49}"/>
                          </a:ext>
                        </a:extLst>
                      </p:cNvPr>
                      <p:cNvSpPr/>
                      <p:nvPr/>
                    </p:nvSpPr>
                    <p:spPr>
                      <a:xfrm>
                        <a:off x="6876768" y="4261153"/>
                        <a:ext cx="252227" cy="341110"/>
                      </a:xfrm>
                      <a:prstGeom prst="rect">
                        <a:avLst/>
                      </a:prstGeom>
                    </p:spPr>
                    <p:txBody>
                      <a:bodyPr wrap="square">
                        <a:spAutoFit/>
                      </a:bodyPr>
                      <a:lstStyle/>
                      <a:p>
                        <a:r>
                          <a:rPr lang="en-US" sz="1400" i="1" dirty="0" err="1"/>
                          <a:t>Λ</a:t>
                        </a:r>
                        <a:endParaRPr lang="en-US" sz="1400" i="1" dirty="0"/>
                      </a:p>
                    </p:txBody>
                  </p:sp>
                </p:grpSp>
                <p:cxnSp>
                  <p:nvCxnSpPr>
                    <p:cNvPr id="52" name="Straight Arrow Connector 51">
                      <a:extLst>
                        <a:ext uri="{FF2B5EF4-FFF2-40B4-BE49-F238E27FC236}">
                          <a16:creationId xmlns:a16="http://schemas.microsoft.com/office/drawing/2014/main" id="{62AB7773-EE14-194C-93A1-680E442E16C4}"/>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E991354-5213-764A-9279-8837B9E4FF09}"/>
                        </a:ext>
                      </a:extLst>
                    </p:cNvPr>
                    <p:cNvSpPr/>
                    <p:nvPr/>
                  </p:nvSpPr>
                  <p:spPr>
                    <a:xfrm>
                      <a:off x="6164032" y="2543789"/>
                      <a:ext cx="874359" cy="443443"/>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54" name="Rectangle 53">
                      <a:extLst>
                        <a:ext uri="{FF2B5EF4-FFF2-40B4-BE49-F238E27FC236}">
                          <a16:creationId xmlns:a16="http://schemas.microsoft.com/office/drawing/2014/main" id="{C37D2FBF-116D-2948-9A9C-2E69ACEB3A88}"/>
                        </a:ext>
                      </a:extLst>
                    </p:cNvPr>
                    <p:cNvSpPr/>
                    <p:nvPr/>
                  </p:nvSpPr>
                  <p:spPr>
                    <a:xfrm>
                      <a:off x="7152797" y="3699230"/>
                      <a:ext cx="1140303" cy="443443"/>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55" name="Arc 54">
                      <a:extLst>
                        <a:ext uri="{FF2B5EF4-FFF2-40B4-BE49-F238E27FC236}">
                          <a16:creationId xmlns:a16="http://schemas.microsoft.com/office/drawing/2014/main" id="{2650E436-11DB-0541-8A0A-22AF9BF5D57C}"/>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33C1A9C4-CA37-AF44-8A6A-8E897359F789}"/>
                      </a:ext>
                    </a:extLst>
                  </p:cNvPr>
                  <p:cNvSpPr/>
                  <p:nvPr/>
                </p:nvSpPr>
                <p:spPr>
                  <a:xfrm>
                    <a:off x="7054343" y="3303686"/>
                    <a:ext cx="252227" cy="375220"/>
                  </a:xfrm>
                  <a:prstGeom prst="rect">
                    <a:avLst/>
                  </a:prstGeom>
                </p:spPr>
                <p:txBody>
                  <a:bodyPr wrap="square">
                    <a:spAutoFit/>
                  </a:bodyPr>
                  <a:lstStyle/>
                  <a:p>
                    <a:r>
                      <a:rPr lang="en-US" sz="1600" dirty="0"/>
                      <a:t>𝛬</a:t>
                    </a:r>
                  </a:p>
                </p:txBody>
              </p:sp>
            </p:grpSp>
          </p:grpSp>
        </p:grpSp>
        <mc:AlternateContent xmlns:mc="http://schemas.openxmlformats.org/markup-compatibility/2006" xmlns:a14="http://schemas.microsoft.com/office/drawing/2010/main">
          <mc:Choice Requires="a14">
            <p:sp>
              <p:nvSpPr>
                <p:cNvPr id="7" name="TextBox 6"/>
                <p:cNvSpPr txBox="1"/>
                <p:nvPr/>
              </p:nvSpPr>
              <p:spPr>
                <a:xfrm>
                  <a:off x="445515" y="3999313"/>
                  <a:ext cx="6855455" cy="2451953"/>
                </a:xfrm>
                <a:prstGeom prst="rect">
                  <a:avLst/>
                </a:prstGeom>
                <a:noFill/>
              </p:spPr>
              <p:txBody>
                <a:bodyPr wrap="square" rtlCol="0">
                  <a:spAutoFit/>
                </a:bodyPr>
                <a:lstStyle/>
                <a:p>
                  <a:pPr>
                    <a:lnSpc>
                      <a:spcPts val="2400"/>
                    </a:lnSpc>
                    <a:spcAft>
                      <a:spcPts val="800"/>
                    </a:spcAft>
                  </a:pPr>
                  <a:r>
                    <a:rPr lang="en-US" sz="2000" u="sng" dirty="0"/>
                    <a:t>Parameters</a:t>
                  </a:r>
                </a:p>
                <a:p>
                  <a:pPr marL="342900" indent="-342900">
                    <a:lnSpc>
                      <a:spcPts val="2400"/>
                    </a:lnSpc>
                    <a:spcAft>
                      <a:spcPts val="800"/>
                    </a:spcAft>
                    <a:buFont typeface="Arial" panose="020B0604020202020204" pitchFamily="34" charset="0"/>
                    <a:buChar char="•"/>
                  </a:pPr>
                  <a:r>
                    <a:rPr lang="en-US" sz="2000" dirty="0"/>
                    <a:t>Main-wing speed: </a:t>
                  </a:r>
                  <a:r>
                    <a:rPr lang="en-US" sz="2000" dirty="0" err="1"/>
                    <a:t>U</a:t>
                  </a:r>
                  <a:r>
                    <a:rPr lang="en-US" sz="2000" baseline="-25000" dirty="0" err="1"/>
                    <a:t>main</a:t>
                  </a:r>
                  <a:r>
                    <a:rPr lang="en-US" sz="2000" dirty="0"/>
                    <a:t>, Re </a:t>
                  </a:r>
                  <a:r>
                    <a:rPr lang="en-US" sz="2000" i="1" dirty="0"/>
                    <a:t>O</a:t>
                  </a:r>
                  <a:r>
                    <a:rPr lang="en-US" sz="2000" dirty="0"/>
                    <a:t>(10</a:t>
                  </a:r>
                  <a:r>
                    <a:rPr lang="en-US" sz="2000" baseline="30000" dirty="0"/>
                    <a:t>4</a:t>
                  </a:r>
                  <a:r>
                    <a:rPr lang="en-US" sz="2000" dirty="0"/>
                    <a:t>).</a:t>
                  </a:r>
                </a:p>
                <a:p>
                  <a:pPr marL="342900" indent="-342900">
                    <a:lnSpc>
                      <a:spcPts val="2400"/>
                    </a:lnSpc>
                    <a:spcAft>
                      <a:spcPts val="800"/>
                    </a:spcAft>
                    <a:buFont typeface="Arial" panose="020B0604020202020204" pitchFamily="34" charset="0"/>
                    <a:buChar char="•"/>
                  </a:pPr>
                  <a:r>
                    <a:rPr lang="en-US" sz="2000" dirty="0"/>
                    <a:t>α = 45</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m:t>
                      </m:r>
                    </m:oMath>
                  </a14:m>
                  <a:r>
                    <a:rPr lang="en-US" sz="2000" dirty="0"/>
                    <a:t> panel sweep angle: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t>
                  </a:r>
                </a:p>
                <a:p>
                  <a:pPr marL="342900" indent="-342900">
                    <a:lnSpc>
                      <a:spcPts val="2400"/>
                    </a:lnSpc>
                    <a:spcAft>
                      <a:spcPts val="800"/>
                    </a:spcAft>
                    <a:buFont typeface="Arial" panose="020B0604020202020204" pitchFamily="34" charset="0"/>
                    <a:buChar char="•"/>
                  </a:pPr>
                  <a:r>
                    <a:rPr lang="en-US" sz="2000" dirty="0" err="1"/>
                    <a:t>AR</a:t>
                  </a:r>
                  <a:r>
                    <a:rPr lang="en-US" sz="2000" baseline="-25000" dirty="0" err="1"/>
                    <a:t>eff,rect</a:t>
                  </a:r>
                  <a:r>
                    <a:rPr lang="en-US" sz="2000" dirty="0"/>
                    <a:t> = 2, 4 (</a:t>
                  </a:r>
                  <a:r>
                    <a:rPr lang="en-US" sz="2000" dirty="0" err="1"/>
                    <a:t>Λ</a:t>
                  </a:r>
                  <a:r>
                    <a:rPr lang="en-US" sz="2000" dirty="0"/>
                    <a:t> = 90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solidFill>
                        <a:schemeClr val="tx1"/>
                      </a:solidFill>
                    </a:rPr>
                    <a:t>);  </a:t>
                  </a:r>
                  <a:r>
                    <a:rPr lang="en-US" sz="2000" dirty="0" err="1">
                      <a:solidFill>
                        <a:schemeClr val="tx1"/>
                      </a:solidFill>
                    </a:rPr>
                    <a:t>AR</a:t>
                  </a:r>
                  <a:r>
                    <a:rPr lang="en-US" sz="2000" baseline="-25000" dirty="0" err="1">
                      <a:solidFill>
                        <a:schemeClr val="tx1"/>
                      </a:solidFill>
                    </a:rPr>
                    <a:t>rect+panel</a:t>
                  </a:r>
                  <a:r>
                    <a:rPr lang="en-US" sz="2000" dirty="0">
                      <a:solidFill>
                        <a:schemeClr val="tx1"/>
                      </a:solidFill>
                    </a:rPr>
                    <a:t> = 4.1, 6 (</a:t>
                  </a:r>
                  <a:r>
                    <a:rPr lang="en-US" sz="2000" dirty="0" err="1">
                      <a:solidFill>
                        <a:schemeClr val="tx1"/>
                      </a:solidFill>
                    </a:rPr>
                    <a:t>Λ</a:t>
                  </a:r>
                  <a:r>
                    <a:rPr lang="en-US" sz="2000" dirty="0">
                      <a:solidFill>
                        <a:schemeClr val="tx1"/>
                      </a:solidFill>
                    </a:rPr>
                    <a:t> = 45</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a:t>
                  </a:r>
                  <a:endParaRPr lang="en-US" sz="2000" dirty="0">
                    <a:solidFill>
                      <a:srgbClr val="FF0000"/>
                    </a:solidFill>
                  </a:endParaRPr>
                </a:p>
                <a:p>
                  <a:pPr marL="342900" indent="-342900">
                    <a:lnSpc>
                      <a:spcPts val="2400"/>
                    </a:lnSpc>
                    <a:spcAft>
                      <a:spcPts val="800"/>
                    </a:spcAft>
                    <a:buFont typeface="Arial" panose="020B0604020202020204" pitchFamily="34" charset="0"/>
                    <a:buChar char="•"/>
                  </a:pPr>
                  <a:r>
                    <a:rPr lang="en-US" sz="2000" dirty="0"/>
                    <a:t>Extended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panel area: 31.7%, 15.8% of main wing.</a:t>
                  </a:r>
                </a:p>
                <a:p>
                  <a:pPr marL="342900" indent="-342900">
                    <a:lnSpc>
                      <a:spcPts val="2400"/>
                    </a:lnSpc>
                    <a:spcAft>
                      <a:spcPts val="800"/>
                    </a:spcAft>
                    <a:buFont typeface="Arial" panose="020B0604020202020204" pitchFamily="34" charset="0"/>
                    <a:buChar char="•"/>
                  </a:pPr>
                  <a:r>
                    <a:rPr lang="en-US" sz="2000" dirty="0"/>
                    <a:t>Panel tip speed: </a:t>
                  </a:r>
                  <a:r>
                    <a:rPr lang="en-US" sz="2000" dirty="0" err="1"/>
                    <a:t>U</a:t>
                  </a:r>
                  <a:r>
                    <a:rPr lang="en-US" sz="2000" baseline="-25000" dirty="0" err="1"/>
                    <a:t>panel</a:t>
                  </a:r>
                  <a:r>
                    <a:rPr lang="en-US" sz="2000" dirty="0"/>
                    <a:t> = 1.5U</a:t>
                  </a:r>
                  <a:r>
                    <a:rPr lang="en-US" sz="2000" baseline="-25000" dirty="0"/>
                    <a:t>main, initial</a:t>
                  </a:r>
                  <a:r>
                    <a:rPr lang="en-US" sz="2000"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445515" y="3999313"/>
                  <a:ext cx="6855455" cy="2451953"/>
                </a:xfrm>
                <a:prstGeom prst="rect">
                  <a:avLst/>
                </a:prstGeom>
                <a:blipFill>
                  <a:blip r:embed="rId5"/>
                  <a:stretch>
                    <a:fillRect l="-889" t="-1244" b="-348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B46D5D-2FBC-6E4B-B0EC-6DA4C570F0EA}"/>
              </a:ext>
            </a:extLst>
          </p:cNvPr>
          <p:cNvSpPr txBox="1"/>
          <p:nvPr/>
        </p:nvSpPr>
        <p:spPr>
          <a:xfrm>
            <a:off x="5483000" y="2150583"/>
            <a:ext cx="1069690" cy="384721"/>
          </a:xfrm>
          <a:prstGeom prst="rect">
            <a:avLst/>
          </a:prstGeom>
          <a:noFill/>
        </p:spPr>
        <p:txBody>
          <a:bodyPr wrap="square" rtlCol="0">
            <a:spAutoFit/>
          </a:bodyPr>
          <a:lstStyle/>
          <a:p>
            <a:r>
              <a:rPr lang="en-US" sz="1900" dirty="0"/>
              <a:t>Re = 12k</a:t>
            </a:r>
          </a:p>
        </p:txBody>
      </p:sp>
      <p:sp>
        <p:nvSpPr>
          <p:cNvPr id="42" name="TextBox 41">
            <a:extLst>
              <a:ext uri="{FF2B5EF4-FFF2-40B4-BE49-F238E27FC236}">
                <a16:creationId xmlns:a16="http://schemas.microsoft.com/office/drawing/2014/main" id="{585DE3CC-0F0B-EF4D-96F7-EEAA2763C6F6}"/>
              </a:ext>
            </a:extLst>
          </p:cNvPr>
          <p:cNvSpPr txBox="1"/>
          <p:nvPr/>
        </p:nvSpPr>
        <p:spPr>
          <a:xfrm>
            <a:off x="8935199" y="2101198"/>
            <a:ext cx="1069690" cy="384721"/>
          </a:xfrm>
          <a:prstGeom prst="rect">
            <a:avLst/>
          </a:prstGeom>
          <a:noFill/>
        </p:spPr>
        <p:txBody>
          <a:bodyPr wrap="square" rtlCol="0">
            <a:spAutoFit/>
          </a:bodyPr>
          <a:lstStyle/>
          <a:p>
            <a:r>
              <a:rPr lang="en-US" sz="1900" dirty="0"/>
              <a:t>Re = 18k</a:t>
            </a:r>
          </a:p>
        </p:txBody>
      </p:sp>
      <p:sp>
        <p:nvSpPr>
          <p:cNvPr id="45" name="TextBox 44">
            <a:extLst>
              <a:ext uri="{FF2B5EF4-FFF2-40B4-BE49-F238E27FC236}">
                <a16:creationId xmlns:a16="http://schemas.microsoft.com/office/drawing/2014/main" id="{C98A3798-CF8B-2B45-B780-ADE801716F9F}"/>
              </a:ext>
            </a:extLst>
          </p:cNvPr>
          <p:cNvSpPr txBox="1"/>
          <p:nvPr/>
        </p:nvSpPr>
        <p:spPr>
          <a:xfrm>
            <a:off x="7164384" y="1684709"/>
            <a:ext cx="1069690" cy="384721"/>
          </a:xfrm>
          <a:prstGeom prst="rect">
            <a:avLst/>
          </a:prstGeom>
          <a:noFill/>
        </p:spPr>
        <p:txBody>
          <a:bodyPr wrap="square" rtlCol="0">
            <a:spAutoFit/>
          </a:bodyPr>
          <a:lstStyle/>
          <a:p>
            <a:r>
              <a:rPr lang="en-US" sz="1900" dirty="0"/>
              <a:t>Re = 18k</a:t>
            </a:r>
          </a:p>
        </p:txBody>
      </p:sp>
      <p:sp>
        <p:nvSpPr>
          <p:cNvPr id="47" name="TextBox 46">
            <a:extLst>
              <a:ext uri="{FF2B5EF4-FFF2-40B4-BE49-F238E27FC236}">
                <a16:creationId xmlns:a16="http://schemas.microsoft.com/office/drawing/2014/main" id="{E5205122-6AD6-F745-AE0A-0F547E5CCDE1}"/>
              </a:ext>
            </a:extLst>
          </p:cNvPr>
          <p:cNvSpPr txBox="1"/>
          <p:nvPr/>
        </p:nvSpPr>
        <p:spPr>
          <a:xfrm>
            <a:off x="10776912" y="1462184"/>
            <a:ext cx="1069690" cy="384721"/>
          </a:xfrm>
          <a:prstGeom prst="rect">
            <a:avLst/>
          </a:prstGeom>
          <a:noFill/>
        </p:spPr>
        <p:txBody>
          <a:bodyPr wrap="square" rtlCol="0">
            <a:spAutoFit/>
          </a:bodyPr>
          <a:lstStyle/>
          <a:p>
            <a:r>
              <a:rPr lang="en-US" sz="1900" dirty="0"/>
              <a:t>Re = 9k</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E165587-7990-B441-9F8B-153916511741}"/>
                  </a:ext>
                </a:extLst>
              </p:cNvPr>
              <p:cNvSpPr txBox="1"/>
              <p:nvPr/>
            </p:nvSpPr>
            <p:spPr>
              <a:xfrm>
                <a:off x="5179863" y="3079202"/>
                <a:ext cx="3016111" cy="400110"/>
              </a:xfrm>
              <a:prstGeom prst="rect">
                <a:avLst/>
              </a:prstGeom>
              <a:noFill/>
            </p:spPr>
            <p:txBody>
              <a:bodyPr wrap="square" rtlCol="0">
                <a:spAutoFit/>
              </a:bodyPr>
              <a:lstStyle/>
              <a:p>
                <a:r>
                  <a:rPr lang="en-US" sz="2000" dirty="0">
                    <a:ea typeface="Cambria Math" panose="02040503050406030204" pitchFamily="18" charset="0"/>
                  </a:rPr>
                  <a:t>Time-avg. </a:t>
                </a:r>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±4%</a:t>
                </a:r>
              </a:p>
            </p:txBody>
          </p:sp>
        </mc:Choice>
        <mc:Fallback xmlns="">
          <p:sp>
            <p:nvSpPr>
              <p:cNvPr id="57" name="TextBox 56">
                <a:extLst>
                  <a:ext uri="{FF2B5EF4-FFF2-40B4-BE49-F238E27FC236}">
                    <a16:creationId xmlns:a16="http://schemas.microsoft.com/office/drawing/2014/main" id="{6E165587-7990-B441-9F8B-153916511741}"/>
                  </a:ext>
                </a:extLst>
              </p:cNvPr>
              <p:cNvSpPr txBox="1">
                <a:spLocks noRot="1" noChangeAspect="1" noMove="1" noResize="1" noEditPoints="1" noAdjustHandles="1" noChangeArrowheads="1" noChangeShapeType="1" noTextEdit="1"/>
              </p:cNvSpPr>
              <p:nvPr/>
            </p:nvSpPr>
            <p:spPr>
              <a:xfrm>
                <a:off x="5179863" y="3079202"/>
                <a:ext cx="3016111" cy="400110"/>
              </a:xfrm>
              <a:prstGeom prst="rect">
                <a:avLst/>
              </a:prstGeom>
              <a:blipFill>
                <a:blip r:embed="rId6"/>
                <a:stretch>
                  <a:fillRect l="-2227"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8E5AE90-68AB-1341-9727-E31ACCC5C86A}"/>
                  </a:ext>
                </a:extLst>
              </p:cNvPr>
              <p:cNvSpPr txBox="1"/>
              <p:nvPr/>
            </p:nvSpPr>
            <p:spPr>
              <a:xfrm>
                <a:off x="8527613" y="3079202"/>
                <a:ext cx="2208567" cy="400110"/>
              </a:xfrm>
              <a:prstGeom prst="rect">
                <a:avLst/>
              </a:prstGeom>
              <a:noFill/>
            </p:spPr>
            <p:txBody>
              <a:bodyPr wrap="square" rtlCol="0">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±6.7%</a:t>
                </a:r>
              </a:p>
            </p:txBody>
          </p:sp>
        </mc:Choice>
        <mc:Fallback xmlns="">
          <p:sp>
            <p:nvSpPr>
              <p:cNvPr id="58" name="TextBox 57">
                <a:extLst>
                  <a:ext uri="{FF2B5EF4-FFF2-40B4-BE49-F238E27FC236}">
                    <a16:creationId xmlns:a16="http://schemas.microsoft.com/office/drawing/2014/main" id="{38E5AE90-68AB-1341-9727-E31ACCC5C86A}"/>
                  </a:ext>
                </a:extLst>
              </p:cNvPr>
              <p:cNvSpPr txBox="1">
                <a:spLocks noRot="1" noChangeAspect="1" noMove="1" noResize="1" noEditPoints="1" noAdjustHandles="1" noChangeArrowheads="1" noChangeShapeType="1" noTextEdit="1"/>
              </p:cNvSpPr>
              <p:nvPr/>
            </p:nvSpPr>
            <p:spPr>
              <a:xfrm>
                <a:off x="8527613" y="3079202"/>
                <a:ext cx="2208567" cy="400110"/>
              </a:xfrm>
              <a:prstGeom prst="rect">
                <a:avLst/>
              </a:prstGeom>
              <a:blipFill>
                <a:blip r:embed="rId7"/>
                <a:stretch>
                  <a:fillRect t="-7576" b="-25758"/>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834559BB-DC6F-264D-A603-2223356665A3}"/>
              </a:ext>
            </a:extLst>
          </p:cNvPr>
          <p:cNvSpPr txBox="1"/>
          <p:nvPr/>
        </p:nvSpPr>
        <p:spPr>
          <a:xfrm rot="16200000">
            <a:off x="4373569" y="1894639"/>
            <a:ext cx="517387" cy="400110"/>
          </a:xfrm>
          <a:prstGeom prst="rect">
            <a:avLst/>
          </a:prstGeom>
          <a:solidFill>
            <a:schemeClr val="bg1"/>
          </a:solidFill>
        </p:spPr>
        <p:txBody>
          <a:bodyPr wrap="square" rtlCol="0">
            <a:spAutoFit/>
          </a:bodyPr>
          <a:lstStyle/>
          <a:p>
            <a:r>
              <a:rPr lang="en-US" sz="2000" dirty="0"/>
              <a:t>C</a:t>
            </a:r>
            <a:r>
              <a:rPr lang="en-US" sz="2000" baseline="-25000" dirty="0"/>
              <a:t>L</a:t>
            </a:r>
          </a:p>
        </p:txBody>
      </p:sp>
      <p:sp>
        <p:nvSpPr>
          <p:cNvPr id="60" name="TextBox 59">
            <a:extLst>
              <a:ext uri="{FF2B5EF4-FFF2-40B4-BE49-F238E27FC236}">
                <a16:creationId xmlns:a16="http://schemas.microsoft.com/office/drawing/2014/main" id="{EACDC014-CC03-C74F-9941-D07D6C0C6730}"/>
              </a:ext>
            </a:extLst>
          </p:cNvPr>
          <p:cNvSpPr txBox="1"/>
          <p:nvPr/>
        </p:nvSpPr>
        <p:spPr>
          <a:xfrm>
            <a:off x="5865496" y="3754578"/>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65" name="TextBox 64">
            <a:extLst>
              <a:ext uri="{FF2B5EF4-FFF2-40B4-BE49-F238E27FC236}">
                <a16:creationId xmlns:a16="http://schemas.microsoft.com/office/drawing/2014/main" id="{152D1E2B-40CD-EB4F-A637-C67DFF72F2EB}"/>
              </a:ext>
            </a:extLst>
          </p:cNvPr>
          <p:cNvSpPr txBox="1"/>
          <p:nvPr/>
        </p:nvSpPr>
        <p:spPr>
          <a:xfrm>
            <a:off x="9361435" y="3754578"/>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2" name="TextBox 1"/>
          <p:cNvSpPr txBox="1"/>
          <p:nvPr/>
        </p:nvSpPr>
        <p:spPr>
          <a:xfrm>
            <a:off x="6384629" y="1033097"/>
            <a:ext cx="916341" cy="369332"/>
          </a:xfrm>
          <a:prstGeom prst="rect">
            <a:avLst/>
          </a:prstGeom>
          <a:noFill/>
        </p:spPr>
        <p:txBody>
          <a:bodyPr wrap="none" rtlCol="0">
            <a:spAutoFit/>
          </a:bodyPr>
          <a:lstStyle/>
          <a:p>
            <a:r>
              <a:rPr lang="en-US" dirty="0">
                <a:solidFill>
                  <a:schemeClr val="accent1">
                    <a:lumMod val="75000"/>
                  </a:schemeClr>
                </a:solidFill>
              </a:rPr>
              <a:t>Step-up</a:t>
            </a:r>
          </a:p>
        </p:txBody>
      </p:sp>
      <p:sp>
        <p:nvSpPr>
          <p:cNvPr id="66" name="TextBox 65"/>
          <p:cNvSpPr txBox="1"/>
          <p:nvPr/>
        </p:nvSpPr>
        <p:spPr>
          <a:xfrm>
            <a:off x="9875578" y="1021109"/>
            <a:ext cx="1202380" cy="369332"/>
          </a:xfrm>
          <a:prstGeom prst="rect">
            <a:avLst/>
          </a:prstGeom>
          <a:noFill/>
        </p:spPr>
        <p:txBody>
          <a:bodyPr wrap="none" rtlCol="0">
            <a:spAutoFit/>
          </a:bodyPr>
          <a:lstStyle/>
          <a:p>
            <a:r>
              <a:rPr lang="en-US" dirty="0">
                <a:solidFill>
                  <a:schemeClr val="accent1">
                    <a:lumMod val="75000"/>
                  </a:schemeClr>
                </a:solidFill>
              </a:rPr>
              <a:t>Step-down</a:t>
            </a:r>
          </a:p>
        </p:txBody>
      </p:sp>
      <p:sp>
        <p:nvSpPr>
          <p:cNvPr id="3" name="Slide Number Placeholder 2">
            <a:extLst>
              <a:ext uri="{FF2B5EF4-FFF2-40B4-BE49-F238E27FC236}">
                <a16:creationId xmlns:a16="http://schemas.microsoft.com/office/drawing/2014/main" id="{0F3C5FAD-9761-4423-8872-45190B8B8FB5}"/>
              </a:ext>
            </a:extLst>
          </p:cNvPr>
          <p:cNvSpPr>
            <a:spLocks noGrp="1"/>
          </p:cNvSpPr>
          <p:nvPr>
            <p:ph type="sldNum" sz="quarter" idx="12"/>
          </p:nvPr>
        </p:nvSpPr>
        <p:spPr/>
        <p:txBody>
          <a:bodyPr/>
          <a:lstStyle/>
          <a:p>
            <a:fld id="{15530B12-77AA-4F8A-BB96-7B022F2BE984}" type="slidenum">
              <a:rPr lang="en-US" smtClean="0"/>
              <a:t>43</a:t>
            </a:fld>
            <a:endParaRPr lang="en-US"/>
          </a:p>
        </p:txBody>
      </p:sp>
    </p:spTree>
    <p:extLst>
      <p:ext uri="{BB962C8B-B14F-4D97-AF65-F5344CB8AC3E}">
        <p14:creationId xmlns:p14="http://schemas.microsoft.com/office/powerpoint/2010/main" val="297524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115000"/>
                    </a14:imgEffect>
                    <a14:imgEffect>
                      <a14:brightnessContrast bright="21000" contrast="6000"/>
                    </a14:imgEffect>
                  </a14:imgLayer>
                </a14:imgProps>
              </a:ext>
              <a:ext uri="{28A0092B-C50C-407E-A947-70E740481C1C}">
                <a14:useLocalDpi xmlns:a14="http://schemas.microsoft.com/office/drawing/2010/main"/>
              </a:ext>
            </a:extLst>
          </a:blip>
          <a:srcRect/>
          <a:stretch/>
        </p:blipFill>
        <p:spPr>
          <a:xfrm>
            <a:off x="6965170" y="4357404"/>
            <a:ext cx="2109960" cy="2374740"/>
          </a:xfrm>
          <a:prstGeom prst="rect">
            <a:avLst/>
          </a:prstGeom>
        </p:spPr>
      </p:pic>
      <p:pic>
        <p:nvPicPr>
          <p:cNvPr id="25" name="Picture 24">
            <a:extLst>
              <a:ext uri="{FF2B5EF4-FFF2-40B4-BE49-F238E27FC236}">
                <a16:creationId xmlns:a16="http://schemas.microsoft.com/office/drawing/2014/main" id="{A808C04F-3B07-6441-9B1E-9AD2BF5CF56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65170" y="834107"/>
            <a:ext cx="3974144" cy="3329164"/>
          </a:xfrm>
          <a:prstGeom prst="rect">
            <a:avLst/>
          </a:prstGeom>
        </p:spPr>
      </p:pic>
      <p:sp>
        <p:nvSpPr>
          <p:cNvPr id="8" name="TextBox 7"/>
          <p:cNvSpPr txBox="1"/>
          <p:nvPr/>
        </p:nvSpPr>
        <p:spPr>
          <a:xfrm>
            <a:off x="1829867" y="71567"/>
            <a:ext cx="8627683" cy="615553"/>
          </a:xfrm>
          <a:prstGeom prst="rect">
            <a:avLst/>
          </a:prstGeom>
          <a:noFill/>
        </p:spPr>
        <p:txBody>
          <a:bodyPr wrap="square" rtlCol="0">
            <a:spAutoFit/>
          </a:bodyPr>
          <a:lstStyle/>
          <a:p>
            <a:pPr algn="ctr"/>
            <a:r>
              <a:rPr lang="en-US" sz="3400" dirty="0"/>
              <a:t>Rectangular wing reference case: step-up/down</a:t>
            </a:r>
          </a:p>
        </p:txBody>
      </p:sp>
      <p:pic>
        <p:nvPicPr>
          <p:cNvPr id="17" name="Picture 16">
            <a:extLst>
              <a:ext uri="{FF2B5EF4-FFF2-40B4-BE49-F238E27FC236}">
                <a16:creationId xmlns:a16="http://schemas.microsoft.com/office/drawing/2014/main" id="{74214320-0576-9848-9D0D-3B5D0535438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56853" y="772054"/>
            <a:ext cx="4541485" cy="3426235"/>
          </a:xfrm>
          <a:prstGeom prst="rect">
            <a:avLst/>
          </a:prstGeom>
        </p:spPr>
      </p:pic>
      <p:sp>
        <p:nvSpPr>
          <p:cNvPr id="18" name="TextBox 17">
            <a:extLst>
              <a:ext uri="{FF2B5EF4-FFF2-40B4-BE49-F238E27FC236}">
                <a16:creationId xmlns:a16="http://schemas.microsoft.com/office/drawing/2014/main" id="{9A3F3B70-3145-5B43-B699-FDA6CD59925D}"/>
              </a:ext>
            </a:extLst>
          </p:cNvPr>
          <p:cNvSpPr txBox="1"/>
          <p:nvPr/>
        </p:nvSpPr>
        <p:spPr>
          <a:xfrm>
            <a:off x="3238240" y="830454"/>
            <a:ext cx="1564042" cy="369332"/>
          </a:xfrm>
          <a:prstGeom prst="rect">
            <a:avLst/>
          </a:prstGeom>
          <a:noFill/>
        </p:spPr>
        <p:txBody>
          <a:bodyPr wrap="square" rtlCol="0">
            <a:spAutoFit/>
          </a:bodyPr>
          <a:lstStyle/>
          <a:p>
            <a:r>
              <a:rPr lang="en-US" dirty="0"/>
              <a:t>Step-up gusts</a:t>
            </a:r>
          </a:p>
        </p:txBody>
      </p:sp>
      <p:sp>
        <p:nvSpPr>
          <p:cNvPr id="19" name="TextBox 18">
            <a:extLst>
              <a:ext uri="{FF2B5EF4-FFF2-40B4-BE49-F238E27FC236}">
                <a16:creationId xmlns:a16="http://schemas.microsoft.com/office/drawing/2014/main" id="{0B18685A-514B-CC47-BE90-E2B60D99F9F2}"/>
              </a:ext>
            </a:extLst>
          </p:cNvPr>
          <p:cNvSpPr txBox="1"/>
          <p:nvPr/>
        </p:nvSpPr>
        <p:spPr>
          <a:xfrm>
            <a:off x="8029775" y="832414"/>
            <a:ext cx="1863254" cy="369332"/>
          </a:xfrm>
          <a:prstGeom prst="rect">
            <a:avLst/>
          </a:prstGeom>
          <a:noFill/>
        </p:spPr>
        <p:txBody>
          <a:bodyPr wrap="square" rtlCol="0">
            <a:spAutoFit/>
          </a:bodyPr>
          <a:lstStyle/>
          <a:p>
            <a:r>
              <a:rPr lang="en-US" dirty="0"/>
              <a:t>Step-down gusts</a:t>
            </a:r>
          </a:p>
        </p:txBody>
      </p:sp>
      <p:pic>
        <p:nvPicPr>
          <p:cNvPr id="21" name="Picture 20">
            <a:extLst>
              <a:ext uri="{FF2B5EF4-FFF2-40B4-BE49-F238E27FC236}">
                <a16:creationId xmlns:a16="http://schemas.microsoft.com/office/drawing/2014/main" id="{0294EF7C-6E66-934B-BF08-EF341AE5F76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81991" t="4110" r="4124" b="73915"/>
          <a:stretch/>
        </p:blipFill>
        <p:spPr>
          <a:xfrm>
            <a:off x="4924471" y="915348"/>
            <a:ext cx="633046" cy="773723"/>
          </a:xfrm>
          <a:prstGeom prst="rect">
            <a:avLst/>
          </a:prstGeom>
        </p:spPr>
      </p:pic>
      <p:sp>
        <p:nvSpPr>
          <p:cNvPr id="2" name="TextBox 1"/>
          <p:cNvSpPr txBox="1"/>
          <p:nvPr/>
        </p:nvSpPr>
        <p:spPr>
          <a:xfrm>
            <a:off x="4924471" y="4824248"/>
            <a:ext cx="1671145" cy="1015663"/>
          </a:xfrm>
          <a:prstGeom prst="rect">
            <a:avLst/>
          </a:prstGeom>
          <a:noFill/>
        </p:spPr>
        <p:txBody>
          <a:bodyPr wrap="square" rtlCol="0">
            <a:spAutoFit/>
          </a:bodyPr>
          <a:lstStyle/>
          <a:p>
            <a:r>
              <a:rPr lang="en-US" sz="2000" dirty="0" err="1"/>
              <a:t>Spanwise</a:t>
            </a:r>
            <a:r>
              <a:rPr lang="en-US" sz="2000" dirty="0"/>
              <a:t> outboard flow in LEV</a:t>
            </a:r>
          </a:p>
        </p:txBody>
      </p:sp>
      <p:cxnSp>
        <p:nvCxnSpPr>
          <p:cNvPr id="4" name="Straight Arrow Connector 3"/>
          <p:cNvCxnSpPr/>
          <p:nvPr/>
        </p:nvCxnSpPr>
        <p:spPr>
          <a:xfrm>
            <a:off x="6360720" y="5475890"/>
            <a:ext cx="901928" cy="13273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80DDABE-791C-4A1F-9E85-931355726710}"/>
              </a:ext>
            </a:extLst>
          </p:cNvPr>
          <p:cNvSpPr>
            <a:spLocks noGrp="1"/>
          </p:cNvSpPr>
          <p:nvPr>
            <p:ph type="sldNum" sz="quarter" idx="12"/>
          </p:nvPr>
        </p:nvSpPr>
        <p:spPr>
          <a:xfrm>
            <a:off x="9448800" y="6492875"/>
            <a:ext cx="2743200" cy="365125"/>
          </a:xfrm>
        </p:spPr>
        <p:txBody>
          <a:bodyPr/>
          <a:lstStyle/>
          <a:p>
            <a:fld id="{15530B12-77AA-4F8A-BB96-7B022F2BE984}" type="slidenum">
              <a:rPr lang="en-US" smtClean="0"/>
              <a:t>44</a:t>
            </a:fld>
            <a:endParaRPr lang="en-US" dirty="0"/>
          </a:p>
        </p:txBody>
      </p:sp>
      <p:pic>
        <p:nvPicPr>
          <p:cNvPr id="14" name="Picture 13"/>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7000"/>
                    </a14:imgEffect>
                    <a14:imgEffect>
                      <a14:saturation sat="118000"/>
                    </a14:imgEffect>
                    <a14:imgEffect>
                      <a14:brightnessContrast bright="18000" contrast="23000"/>
                    </a14:imgEffect>
                  </a14:imgLayer>
                </a14:imgProps>
              </a:ext>
              <a:ext uri="{28A0092B-C50C-407E-A947-70E740481C1C}">
                <a14:useLocalDpi xmlns:a14="http://schemas.microsoft.com/office/drawing/2010/main"/>
              </a:ext>
            </a:extLst>
          </a:blip>
          <a:srcRect/>
          <a:stretch/>
        </p:blipFill>
        <p:spPr>
          <a:xfrm flipH="1" flipV="1">
            <a:off x="9269228" y="4774609"/>
            <a:ext cx="2677225" cy="1781175"/>
          </a:xfrm>
          <a:prstGeom prst="rect">
            <a:avLst/>
          </a:prstGeom>
        </p:spPr>
      </p:pic>
      <p:sp>
        <p:nvSpPr>
          <p:cNvPr id="15" name="TextBox 14">
            <a:extLst>
              <a:ext uri="{FF2B5EF4-FFF2-40B4-BE49-F238E27FC236}">
                <a16:creationId xmlns:a16="http://schemas.microsoft.com/office/drawing/2014/main" id="{308A8DA6-B05D-4C1B-A17D-1DAB28C72BDC}"/>
              </a:ext>
            </a:extLst>
          </p:cNvPr>
          <p:cNvSpPr txBox="1"/>
          <p:nvPr/>
        </p:nvSpPr>
        <p:spPr>
          <a:xfrm>
            <a:off x="10120014" y="4391915"/>
            <a:ext cx="1168323" cy="400110"/>
          </a:xfrm>
          <a:prstGeom prst="rect">
            <a:avLst/>
          </a:prstGeom>
          <a:noFill/>
        </p:spPr>
        <p:txBody>
          <a:bodyPr wrap="square" rtlCol="0">
            <a:spAutoFit/>
          </a:bodyPr>
          <a:lstStyle/>
          <a:p>
            <a:r>
              <a:rPr lang="en-US" sz="2000" dirty="0"/>
              <a:t>End view</a:t>
            </a:r>
          </a:p>
        </p:txBody>
      </p:sp>
      <p:sp>
        <p:nvSpPr>
          <p:cNvPr id="16" name="TextBox 15">
            <a:extLst>
              <a:ext uri="{FF2B5EF4-FFF2-40B4-BE49-F238E27FC236}">
                <a16:creationId xmlns:a16="http://schemas.microsoft.com/office/drawing/2014/main" id="{373FA01F-6FDB-44E7-9EFD-04F514C32D6C}"/>
              </a:ext>
            </a:extLst>
          </p:cNvPr>
          <p:cNvSpPr txBox="1"/>
          <p:nvPr/>
        </p:nvSpPr>
        <p:spPr>
          <a:xfrm>
            <a:off x="7793079" y="4424138"/>
            <a:ext cx="1168323" cy="400110"/>
          </a:xfrm>
          <a:prstGeom prst="rect">
            <a:avLst/>
          </a:prstGeom>
          <a:noFill/>
        </p:spPr>
        <p:txBody>
          <a:bodyPr wrap="square" rtlCol="0">
            <a:spAutoFit/>
          </a:bodyPr>
          <a:lstStyle/>
          <a:p>
            <a:r>
              <a:rPr lang="en-US" sz="2000" dirty="0"/>
              <a:t>Top view</a:t>
            </a:r>
          </a:p>
        </p:txBody>
      </p:sp>
    </p:spTree>
    <p:extLst>
      <p:ext uri="{BB962C8B-B14F-4D97-AF65-F5344CB8AC3E}">
        <p14:creationId xmlns:p14="http://schemas.microsoft.com/office/powerpoint/2010/main" val="184704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7000"/>
                    </a14:imgEffect>
                    <a14:imgEffect>
                      <a14:saturation sat="105000"/>
                    </a14:imgEffect>
                    <a14:imgEffect>
                      <a14:brightnessContrast bright="28000" contrast="12000"/>
                    </a14:imgEffect>
                  </a14:imgLayer>
                </a14:imgProps>
              </a:ext>
              <a:ext uri="{28A0092B-C50C-407E-A947-70E740481C1C}">
                <a14:useLocalDpi xmlns:a14="http://schemas.microsoft.com/office/drawing/2010/main"/>
              </a:ext>
            </a:extLst>
          </a:blip>
          <a:srcRect/>
          <a:stretch/>
        </p:blipFill>
        <p:spPr>
          <a:xfrm>
            <a:off x="9483910" y="4171734"/>
            <a:ext cx="1987978" cy="2334430"/>
          </a:xfrm>
          <a:prstGeom prst="rect">
            <a:avLst/>
          </a:prstGeom>
        </p:spPr>
      </p:pic>
      <p:pic>
        <p:nvPicPr>
          <p:cNvPr id="26" name="Picture 25"/>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4000"/>
                    </a14:imgEffect>
                    <a14:imgEffect>
                      <a14:saturation sat="104000"/>
                    </a14:imgEffect>
                    <a14:imgEffect>
                      <a14:brightnessContrast bright="13000" contrast="15000"/>
                    </a14:imgEffect>
                  </a14:imgLayer>
                </a14:imgProps>
              </a:ext>
              <a:ext uri="{28A0092B-C50C-407E-A947-70E740481C1C}">
                <a14:useLocalDpi xmlns:a14="http://schemas.microsoft.com/office/drawing/2010/main"/>
              </a:ext>
            </a:extLst>
          </a:blip>
          <a:srcRect/>
          <a:stretch/>
        </p:blipFill>
        <p:spPr>
          <a:xfrm flipH="1" flipV="1">
            <a:off x="9115123" y="1810279"/>
            <a:ext cx="2773399" cy="1750424"/>
          </a:xfrm>
          <a:prstGeom prst="rect">
            <a:avLst/>
          </a:prstGeom>
        </p:spPr>
      </p:pic>
      <p:grpSp>
        <p:nvGrpSpPr>
          <p:cNvPr id="8" name="Group 7"/>
          <p:cNvGrpSpPr/>
          <p:nvPr/>
        </p:nvGrpSpPr>
        <p:grpSpPr>
          <a:xfrm>
            <a:off x="4439371" y="1169666"/>
            <a:ext cx="3748190" cy="3049408"/>
            <a:chOff x="7189076" y="392236"/>
            <a:chExt cx="4176817" cy="3547500"/>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08693" y="392236"/>
              <a:ext cx="4057200" cy="3547500"/>
            </a:xfrm>
            <a:prstGeom prst="rect">
              <a:avLst/>
            </a:prstGeom>
          </p:spPr>
        </p:pic>
        <p:sp>
          <p:nvSpPr>
            <p:cNvPr id="7" name="Rectangle 6"/>
            <p:cNvSpPr/>
            <p:nvPr/>
          </p:nvSpPr>
          <p:spPr>
            <a:xfrm>
              <a:off x="7189076" y="392236"/>
              <a:ext cx="210207" cy="3023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6712" y="3993932"/>
            <a:ext cx="3640849" cy="2864068"/>
          </a:xfrm>
          <a:prstGeom prst="rect">
            <a:avLst/>
          </a:prstGeom>
        </p:spPr>
      </p:pic>
      <p:sp>
        <p:nvSpPr>
          <p:cNvPr id="9" name="TextBox 8"/>
          <p:cNvSpPr txBox="1"/>
          <p:nvPr/>
        </p:nvSpPr>
        <p:spPr>
          <a:xfrm>
            <a:off x="4689013" y="1354352"/>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10" name="TextBox 9"/>
          <p:cNvSpPr txBox="1"/>
          <p:nvPr/>
        </p:nvSpPr>
        <p:spPr>
          <a:xfrm>
            <a:off x="4864157" y="4105698"/>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
        <p:nvSpPr>
          <p:cNvPr id="13" name="TextBox 12"/>
          <p:cNvSpPr txBox="1"/>
          <p:nvPr/>
        </p:nvSpPr>
        <p:spPr>
          <a:xfrm>
            <a:off x="8340436" y="3576220"/>
            <a:ext cx="1505527" cy="646331"/>
          </a:xfrm>
          <a:prstGeom prst="rect">
            <a:avLst/>
          </a:prstGeom>
          <a:noFill/>
        </p:spPr>
        <p:txBody>
          <a:bodyPr wrap="square" rtlCol="0">
            <a:spAutoFit/>
          </a:bodyPr>
          <a:lstStyle/>
          <a:p>
            <a:r>
              <a:rPr lang="en-US" dirty="0"/>
              <a:t>Numerous shed LEVs  </a:t>
            </a:r>
          </a:p>
        </p:txBody>
      </p:sp>
      <p:cxnSp>
        <p:nvCxnSpPr>
          <p:cNvPr id="14" name="Straight Arrow Connector 13"/>
          <p:cNvCxnSpPr/>
          <p:nvPr/>
        </p:nvCxnSpPr>
        <p:spPr>
          <a:xfrm flipV="1">
            <a:off x="9483910" y="2164313"/>
            <a:ext cx="362053" cy="1604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483910" y="3993932"/>
            <a:ext cx="362053" cy="12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61317" y="4073931"/>
            <a:ext cx="3237021" cy="5348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38456" y="3383985"/>
            <a:ext cx="3301980" cy="4998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4792018" y="2761673"/>
            <a:ext cx="250827" cy="6223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792018" y="4608787"/>
            <a:ext cx="269299" cy="9053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546712" y="0"/>
            <a:ext cx="4091709" cy="646331"/>
          </a:xfrm>
          <a:prstGeom prst="rect">
            <a:avLst/>
          </a:prstGeom>
          <a:noFill/>
        </p:spPr>
        <p:txBody>
          <a:bodyPr wrap="square" rtlCol="0">
            <a:spAutoFit/>
          </a:bodyPr>
          <a:lstStyle/>
          <a:p>
            <a:r>
              <a:rPr lang="en-US" sz="3600" dirty="0"/>
              <a:t>Actuation effects</a:t>
            </a:r>
          </a:p>
        </p:txBody>
      </p:sp>
      <p:sp>
        <p:nvSpPr>
          <p:cNvPr id="43" name="TextBox 42"/>
          <p:cNvSpPr txBox="1"/>
          <p:nvPr/>
        </p:nvSpPr>
        <p:spPr>
          <a:xfrm>
            <a:off x="4792018" y="825989"/>
            <a:ext cx="3253865" cy="461665"/>
          </a:xfrm>
          <a:prstGeom prst="rect">
            <a:avLst/>
          </a:prstGeom>
          <a:noFill/>
        </p:spPr>
        <p:txBody>
          <a:bodyPr wrap="square" rtlCol="0">
            <a:spAutoFit/>
          </a:bodyPr>
          <a:lstStyle/>
          <a:p>
            <a:r>
              <a:rPr lang="en-US" sz="2400" dirty="0">
                <a:solidFill>
                  <a:schemeClr val="accent1">
                    <a:lumMod val="75000"/>
                  </a:schemeClr>
                </a:solidFill>
              </a:rPr>
              <a:t>Long time (without gust)</a:t>
            </a:r>
          </a:p>
        </p:txBody>
      </p:sp>
      <p:grpSp>
        <p:nvGrpSpPr>
          <p:cNvPr id="16" name="Group 15">
            <a:extLst>
              <a:ext uri="{FF2B5EF4-FFF2-40B4-BE49-F238E27FC236}">
                <a16:creationId xmlns:a16="http://schemas.microsoft.com/office/drawing/2014/main" id="{28664A53-42BF-40B0-AE7E-B025853B75DF}"/>
              </a:ext>
            </a:extLst>
          </p:cNvPr>
          <p:cNvGrpSpPr/>
          <p:nvPr/>
        </p:nvGrpSpPr>
        <p:grpSpPr>
          <a:xfrm>
            <a:off x="320049" y="839261"/>
            <a:ext cx="4029466" cy="6018739"/>
            <a:chOff x="483475" y="839261"/>
            <a:chExt cx="4029466" cy="6018739"/>
          </a:xfrm>
        </p:grpSpPr>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475" y="1121894"/>
              <a:ext cx="4029466" cy="3091102"/>
            </a:xfrm>
            <a:prstGeom prst="rect">
              <a:avLst/>
            </a:prstGeom>
          </p:spPr>
        </p:pic>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421" y="3939736"/>
              <a:ext cx="3577520" cy="2918264"/>
            </a:xfrm>
            <a:prstGeom prst="rect">
              <a:avLst/>
            </a:prstGeom>
          </p:spPr>
        </p:pic>
        <p:pic>
          <p:nvPicPr>
            <p:cNvPr id="4" name="Picture 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8855" y="3993932"/>
              <a:ext cx="520648" cy="2459420"/>
            </a:xfrm>
            <a:prstGeom prst="rect">
              <a:avLst/>
            </a:prstGeom>
          </p:spPr>
        </p:pic>
        <p:sp>
          <p:nvSpPr>
            <p:cNvPr id="42" name="TextBox 41"/>
            <p:cNvSpPr txBox="1"/>
            <p:nvPr/>
          </p:nvSpPr>
          <p:spPr>
            <a:xfrm>
              <a:off x="1774426" y="839261"/>
              <a:ext cx="2455827" cy="461665"/>
            </a:xfrm>
            <a:prstGeom prst="rect">
              <a:avLst/>
            </a:prstGeom>
            <a:noFill/>
          </p:spPr>
          <p:txBody>
            <a:bodyPr wrap="square" rtlCol="0">
              <a:spAutoFit/>
            </a:bodyPr>
            <a:lstStyle/>
            <a:p>
              <a:r>
                <a:rPr lang="en-US" sz="2400" dirty="0">
                  <a:solidFill>
                    <a:schemeClr val="accent1">
                      <a:lumMod val="75000"/>
                    </a:schemeClr>
                  </a:solidFill>
                </a:rPr>
                <a:t>Starting flow</a:t>
              </a:r>
            </a:p>
          </p:txBody>
        </p:sp>
        <p:sp>
          <p:nvSpPr>
            <p:cNvPr id="44" name="TextBox 43"/>
            <p:cNvSpPr txBox="1"/>
            <p:nvPr/>
          </p:nvSpPr>
          <p:spPr>
            <a:xfrm>
              <a:off x="1934940" y="3300248"/>
              <a:ext cx="1614950" cy="369332"/>
            </a:xfrm>
            <a:prstGeom prst="rect">
              <a:avLst/>
            </a:prstGeom>
            <a:noFill/>
          </p:spPr>
          <p:txBody>
            <a:bodyPr wrap="square" rtlCol="0">
              <a:spAutoFit/>
            </a:bodyPr>
            <a:lstStyle/>
            <a:p>
              <a:r>
                <a:rPr lang="en-US" dirty="0"/>
                <a:t>Actuation out</a:t>
              </a:r>
            </a:p>
          </p:txBody>
        </p:sp>
        <p:sp>
          <p:nvSpPr>
            <p:cNvPr id="45" name="TextBox 44"/>
            <p:cNvSpPr txBox="1"/>
            <p:nvPr/>
          </p:nvSpPr>
          <p:spPr>
            <a:xfrm>
              <a:off x="1960988" y="5960336"/>
              <a:ext cx="1614950" cy="369332"/>
            </a:xfrm>
            <a:prstGeom prst="rect">
              <a:avLst/>
            </a:prstGeom>
            <a:noFill/>
          </p:spPr>
          <p:txBody>
            <a:bodyPr wrap="square" rtlCol="0">
              <a:spAutoFit/>
            </a:bodyPr>
            <a:lstStyle/>
            <a:p>
              <a:r>
                <a:rPr lang="en-US" dirty="0"/>
                <a:t>Actuation out</a:t>
              </a:r>
            </a:p>
          </p:txBody>
        </p:sp>
      </p:grpSp>
      <p:sp>
        <p:nvSpPr>
          <p:cNvPr id="15" name="Slide Number Placeholder 14">
            <a:extLst>
              <a:ext uri="{FF2B5EF4-FFF2-40B4-BE49-F238E27FC236}">
                <a16:creationId xmlns:a16="http://schemas.microsoft.com/office/drawing/2014/main" id="{F11C6587-4E57-4F48-A2C5-B7FA7B7DA179}"/>
              </a:ext>
            </a:extLst>
          </p:cNvPr>
          <p:cNvSpPr>
            <a:spLocks noGrp="1"/>
          </p:cNvSpPr>
          <p:nvPr>
            <p:ph type="sldNum" sz="quarter" idx="12"/>
          </p:nvPr>
        </p:nvSpPr>
        <p:spPr>
          <a:xfrm>
            <a:off x="9373133" y="6453352"/>
            <a:ext cx="2743200" cy="365125"/>
          </a:xfrm>
        </p:spPr>
        <p:txBody>
          <a:bodyPr/>
          <a:lstStyle/>
          <a:p>
            <a:fld id="{15530B12-77AA-4F8A-BB96-7B022F2BE984}" type="slidenum">
              <a:rPr lang="en-US" smtClean="0"/>
              <a:t>45</a:t>
            </a:fld>
            <a:endParaRPr lang="en-US"/>
          </a:p>
        </p:txBody>
      </p:sp>
      <p:sp>
        <p:nvSpPr>
          <p:cNvPr id="11" name="Arrow: Up 10">
            <a:extLst>
              <a:ext uri="{FF2B5EF4-FFF2-40B4-BE49-F238E27FC236}">
                <a16:creationId xmlns:a16="http://schemas.microsoft.com/office/drawing/2014/main" id="{F933600E-6565-4547-989E-3BB4CD7E4B9B}"/>
              </a:ext>
            </a:extLst>
          </p:cNvPr>
          <p:cNvSpPr/>
          <p:nvPr/>
        </p:nvSpPr>
        <p:spPr>
          <a:xfrm>
            <a:off x="5241158" y="2896134"/>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5D1E9D04-8F7B-4E9F-B325-A1967B74057B}"/>
              </a:ext>
            </a:extLst>
          </p:cNvPr>
          <p:cNvSpPr/>
          <p:nvPr/>
        </p:nvSpPr>
        <p:spPr>
          <a:xfrm>
            <a:off x="5140528" y="5715975"/>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A6AE3FA-0E13-446F-AEEF-13A7790387E3}"/>
              </a:ext>
            </a:extLst>
          </p:cNvPr>
          <p:cNvSpPr txBox="1"/>
          <p:nvPr/>
        </p:nvSpPr>
        <p:spPr>
          <a:xfrm>
            <a:off x="1607502" y="1300926"/>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31" name="TextBox 30">
            <a:extLst>
              <a:ext uri="{FF2B5EF4-FFF2-40B4-BE49-F238E27FC236}">
                <a16:creationId xmlns:a16="http://schemas.microsoft.com/office/drawing/2014/main" id="{3081A63D-36CA-4D4D-8983-56D6995FC9A4}"/>
              </a:ext>
            </a:extLst>
          </p:cNvPr>
          <p:cNvSpPr txBox="1"/>
          <p:nvPr/>
        </p:nvSpPr>
        <p:spPr>
          <a:xfrm>
            <a:off x="1782646" y="4052272"/>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Tree>
    <p:extLst>
      <p:ext uri="{BB962C8B-B14F-4D97-AF65-F5344CB8AC3E}">
        <p14:creationId xmlns:p14="http://schemas.microsoft.com/office/powerpoint/2010/main" val="339757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27" grpId="0" animBg="1"/>
      <p:bldP spid="30"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46</a:t>
            </a:fld>
            <a:endParaRPr lang="en-US"/>
          </a:p>
        </p:txBody>
      </p:sp>
      <p:grpSp>
        <p:nvGrpSpPr>
          <p:cNvPr id="173" name="Group 172"/>
          <p:cNvGrpSpPr/>
          <p:nvPr/>
        </p:nvGrpSpPr>
        <p:grpSpPr>
          <a:xfrm>
            <a:off x="4613728" y="1124964"/>
            <a:ext cx="6269734" cy="5205699"/>
            <a:chOff x="3058295" y="1177350"/>
            <a:chExt cx="6269734" cy="5205699"/>
          </a:xfrm>
        </p:grpSpPr>
        <p:grpSp>
          <p:nvGrpSpPr>
            <p:cNvPr id="8" name="Group 7"/>
            <p:cNvGrpSpPr/>
            <p:nvPr/>
          </p:nvGrpSpPr>
          <p:grpSpPr>
            <a:xfrm>
              <a:off x="3061251" y="1280158"/>
              <a:ext cx="6209969" cy="3188473"/>
              <a:chOff x="3061251" y="2210462"/>
              <a:chExt cx="6209969" cy="3188473"/>
            </a:xfrm>
          </p:grpSpPr>
          <p:sp>
            <p:nvSpPr>
              <p:cNvPr id="4" name="Cube 3"/>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rapezoid 29"/>
            <p:cNvSpPr/>
            <p:nvPr/>
          </p:nvSpPr>
          <p:spPr>
            <a:xfrm flipV="1">
              <a:off x="6696357" y="4632150"/>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6591760" y="4586937"/>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7246239" y="4632151"/>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3059485" y="2003729"/>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3767947" y="1280158"/>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9208760" y="127220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183588" y="4906255"/>
              <a:ext cx="914796" cy="739472"/>
              <a:chOff x="4244345" y="5476775"/>
              <a:chExt cx="2118349" cy="1763866"/>
            </a:xfrm>
          </p:grpSpPr>
          <p:grpSp>
            <p:nvGrpSpPr>
              <p:cNvPr id="20" name="Group 19"/>
              <p:cNvGrpSpPr/>
              <p:nvPr/>
            </p:nvGrpSpPr>
            <p:grpSpPr>
              <a:xfrm>
                <a:off x="5923625" y="5476775"/>
                <a:ext cx="309736" cy="553918"/>
                <a:chOff x="5923625" y="5476775"/>
                <a:chExt cx="309736" cy="553918"/>
              </a:xfrm>
            </p:grpSpPr>
            <p:sp>
              <p:nvSpPr>
                <p:cNvPr id="15" name="Can 1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ube 1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rot="2640278">
              <a:off x="6618005" y="4321782"/>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flipV="1">
              <a:off x="6492502" y="1674795"/>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428092" y="2714324"/>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2024" y="2031000"/>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9317" y="4468631"/>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87992" y="3771315"/>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77591" y="3753852"/>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8440662" y="2005054"/>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7307967" y="3750708"/>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50" name="Cube 49"/>
            <p:cNvSpPr/>
            <p:nvPr/>
          </p:nvSpPr>
          <p:spPr>
            <a:xfrm>
              <a:off x="6719234" y="1667121"/>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734576" y="1603878"/>
              <a:ext cx="332697" cy="1651231"/>
              <a:chOff x="1104911" y="2784355"/>
              <a:chExt cx="467380" cy="2561518"/>
            </a:xfrm>
          </p:grpSpPr>
          <p:sp>
            <p:nvSpPr>
              <p:cNvPr id="60" name="Can 59"/>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ube 48"/>
            <p:cNvSpPr/>
            <p:nvPr/>
          </p:nvSpPr>
          <p:spPr>
            <a:xfrm>
              <a:off x="3827581" y="1546370"/>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rot="60000" flipV="1">
              <a:off x="6645748" y="2031295"/>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be 66"/>
            <p:cNvSpPr/>
            <p:nvPr/>
          </p:nvSpPr>
          <p:spPr>
            <a:xfrm>
              <a:off x="8439289" y="1270532"/>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3058295" y="1234734"/>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p:cNvSpPr/>
            <p:nvPr/>
          </p:nvSpPr>
          <p:spPr>
            <a:xfrm>
              <a:off x="3827766" y="123512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058295" y="2014213"/>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469947" y="1178096"/>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be 71"/>
            <p:cNvSpPr/>
            <p:nvPr/>
          </p:nvSpPr>
          <p:spPr>
            <a:xfrm>
              <a:off x="4875162" y="117735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a:off x="6288730" y="118609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7877079" y="1197114"/>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ube 84"/>
            <p:cNvSpPr/>
            <p:nvPr/>
          </p:nvSpPr>
          <p:spPr>
            <a:xfrm>
              <a:off x="5320842" y="2008403"/>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8238399" y="2016130"/>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5201478" y="3390475"/>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flipH="1">
              <a:off x="7593108" y="2984330"/>
              <a:ext cx="549511" cy="550570"/>
              <a:chOff x="10153782" y="3318499"/>
              <a:chExt cx="674643" cy="639430"/>
            </a:xfrm>
          </p:grpSpPr>
          <p:sp>
            <p:nvSpPr>
              <p:cNvPr id="91" name="Right Triangle 9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arallelogram 89"/>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Parallelogram 92"/>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527372" y="2966763"/>
              <a:ext cx="549511" cy="550570"/>
              <a:chOff x="10153782" y="3318499"/>
              <a:chExt cx="674643" cy="639430"/>
            </a:xfrm>
          </p:grpSpPr>
          <p:sp>
            <p:nvSpPr>
              <p:cNvPr id="104" name="Right Triangle 103"/>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212744" y="3017257"/>
              <a:ext cx="550760" cy="503391"/>
              <a:chOff x="10291916" y="3032236"/>
              <a:chExt cx="729010" cy="688140"/>
            </a:xfrm>
          </p:grpSpPr>
          <p:sp>
            <p:nvSpPr>
              <p:cNvPr id="114" name="Trapezoid 113"/>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flipH="1">
              <a:off x="6911772" y="3024390"/>
              <a:ext cx="550760" cy="503391"/>
              <a:chOff x="10291916" y="3032236"/>
              <a:chExt cx="729010" cy="688140"/>
            </a:xfrm>
          </p:grpSpPr>
          <p:sp>
            <p:nvSpPr>
              <p:cNvPr id="122" name="Trapezoid 12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Cube 148"/>
            <p:cNvSpPr/>
            <p:nvPr/>
          </p:nvSpPr>
          <p:spPr>
            <a:xfrm>
              <a:off x="5002500" y="3907915"/>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a:off x="8056596" y="3570604"/>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a:off x="7323787" y="363070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a:off x="6011943" y="3621363"/>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a:off x="5223882" y="3619642"/>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131942" y="3290050"/>
              <a:ext cx="612570" cy="575066"/>
            </a:xfrm>
            <a:prstGeom prst="rect">
              <a:avLst/>
            </a:prstGeom>
          </p:spPr>
        </p:pic>
        <p:sp>
          <p:nvSpPr>
            <p:cNvPr id="130" name="Oval 129">
              <a:extLst>
                <a:ext uri="{FF2B5EF4-FFF2-40B4-BE49-F238E27FC236}">
                  <a16:creationId xmlns:a16="http://schemas.microsoft.com/office/drawing/2014/main" id="{D5FA938F-133E-C745-9F84-4E4F7BFBCEB5}"/>
                </a:ext>
              </a:extLst>
            </p:cNvPr>
            <p:cNvSpPr/>
            <p:nvPr/>
          </p:nvSpPr>
          <p:spPr>
            <a:xfrm rot="21360000">
              <a:off x="6204405" y="3367268"/>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19317D2F-ABE7-EE45-B70A-F76E72946DF5}"/>
                </a:ext>
              </a:extLst>
            </p:cNvPr>
            <p:cNvSpPr/>
            <p:nvPr/>
          </p:nvSpPr>
          <p:spPr>
            <a:xfrm rot="38024">
              <a:off x="5943404" y="3378049"/>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5FA938F-133E-C745-9F84-4E4F7BFBCEB5}"/>
                </a:ext>
              </a:extLst>
            </p:cNvPr>
            <p:cNvSpPr/>
            <p:nvPr/>
          </p:nvSpPr>
          <p:spPr>
            <a:xfrm rot="16020000">
              <a:off x="7205931" y="3383192"/>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a:extLst>
                <a:ext uri="{FF2B5EF4-FFF2-40B4-BE49-F238E27FC236}">
                  <a16:creationId xmlns:a16="http://schemas.microsoft.com/office/drawing/2014/main" id="{19317D2F-ABE7-EE45-B70A-F76E72946DF5}"/>
                </a:ext>
              </a:extLst>
            </p:cNvPr>
            <p:cNvSpPr/>
            <p:nvPr/>
          </p:nvSpPr>
          <p:spPr>
            <a:xfrm rot="16200000">
              <a:off x="7236837" y="3359118"/>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3436" y="3313117"/>
              <a:ext cx="613643" cy="576072"/>
            </a:xfrm>
            <a:prstGeom prst="rect">
              <a:avLst/>
            </a:prstGeom>
          </p:spPr>
        </p:pic>
        <p:sp>
          <p:nvSpPr>
            <p:cNvPr id="164" name="Cube 163"/>
            <p:cNvSpPr/>
            <p:nvPr/>
          </p:nvSpPr>
          <p:spPr>
            <a:xfrm>
              <a:off x="5388508" y="537069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ube 164"/>
            <p:cNvSpPr/>
            <p:nvPr/>
          </p:nvSpPr>
          <p:spPr>
            <a:xfrm>
              <a:off x="5611175" y="5138316"/>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ube 165"/>
            <p:cNvSpPr/>
            <p:nvPr/>
          </p:nvSpPr>
          <p:spPr>
            <a:xfrm>
              <a:off x="7831699" y="537444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ube 166"/>
            <p:cNvSpPr/>
            <p:nvPr/>
          </p:nvSpPr>
          <p:spPr>
            <a:xfrm>
              <a:off x="8076581" y="5136324"/>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5387751" y="5142959"/>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p:cNvSpPr/>
            <p:nvPr/>
          </p:nvSpPr>
          <p:spPr>
            <a:xfrm>
              <a:off x="5728126" y="3714100"/>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ube 156"/>
            <p:cNvSpPr/>
            <p:nvPr/>
          </p:nvSpPr>
          <p:spPr>
            <a:xfrm>
              <a:off x="7755742" y="3684934"/>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TextBox 170"/>
          <p:cNvSpPr txBox="1"/>
          <p:nvPr/>
        </p:nvSpPr>
        <p:spPr>
          <a:xfrm>
            <a:off x="7982731" y="6407723"/>
            <a:ext cx="1645920" cy="369332"/>
          </a:xfrm>
          <a:prstGeom prst="rect">
            <a:avLst/>
          </a:prstGeom>
          <a:noFill/>
        </p:spPr>
        <p:txBody>
          <a:bodyPr wrap="square" rtlCol="0">
            <a:spAutoFit/>
          </a:bodyPr>
          <a:lstStyle/>
          <a:p>
            <a:r>
              <a:rPr lang="en-US" dirty="0"/>
              <a:t>*Not to scale</a:t>
            </a:r>
          </a:p>
        </p:txBody>
      </p:sp>
      <p:sp>
        <p:nvSpPr>
          <p:cNvPr id="172" name="TextBox 171"/>
          <p:cNvSpPr txBox="1"/>
          <p:nvPr/>
        </p:nvSpPr>
        <p:spPr>
          <a:xfrm>
            <a:off x="4244047" y="81778"/>
            <a:ext cx="5371915" cy="707886"/>
          </a:xfrm>
          <a:prstGeom prst="rect">
            <a:avLst/>
          </a:prstGeom>
          <a:noFill/>
        </p:spPr>
        <p:txBody>
          <a:bodyPr wrap="square" rtlCol="0">
            <a:spAutoFit/>
          </a:bodyPr>
          <a:lstStyle/>
          <a:p>
            <a:r>
              <a:rPr lang="en-US" sz="4000" dirty="0">
                <a:solidFill>
                  <a:schemeClr val="accent1">
                    <a:lumMod val="75000"/>
                  </a:schemeClr>
                </a:solidFill>
              </a:rPr>
              <a:t>STB Experimental Setup</a:t>
            </a:r>
          </a:p>
        </p:txBody>
      </p:sp>
      <p:sp>
        <p:nvSpPr>
          <p:cNvPr id="174" name="TextBox 173"/>
          <p:cNvSpPr txBox="1"/>
          <p:nvPr/>
        </p:nvSpPr>
        <p:spPr>
          <a:xfrm>
            <a:off x="3533137" y="1210454"/>
            <a:ext cx="2319407" cy="369332"/>
          </a:xfrm>
          <a:prstGeom prst="rect">
            <a:avLst/>
          </a:prstGeom>
          <a:noFill/>
        </p:spPr>
        <p:txBody>
          <a:bodyPr wrap="square" rtlCol="0">
            <a:spAutoFit/>
          </a:bodyPr>
          <a:lstStyle/>
          <a:p>
            <a:r>
              <a:rPr lang="en-US" dirty="0"/>
              <a:t>Tow direction</a:t>
            </a:r>
          </a:p>
        </p:txBody>
      </p:sp>
      <p:sp>
        <p:nvSpPr>
          <p:cNvPr id="175" name="Right Arrow 174"/>
          <p:cNvSpPr/>
          <p:nvPr/>
        </p:nvSpPr>
        <p:spPr>
          <a:xfrm>
            <a:off x="3824955" y="1583931"/>
            <a:ext cx="754006" cy="15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flipH="1">
            <a:off x="10853711" y="2399029"/>
            <a:ext cx="1303406" cy="646331"/>
          </a:xfrm>
          <a:prstGeom prst="rect">
            <a:avLst/>
          </a:prstGeom>
          <a:noFill/>
        </p:spPr>
        <p:txBody>
          <a:bodyPr wrap="square" rtlCol="0">
            <a:spAutoFit/>
          </a:bodyPr>
          <a:lstStyle/>
          <a:p>
            <a:r>
              <a:rPr lang="en-US" dirty="0"/>
              <a:t>Water towing tank</a:t>
            </a:r>
          </a:p>
        </p:txBody>
      </p:sp>
      <p:sp>
        <p:nvSpPr>
          <p:cNvPr id="177" name="TextBox 176"/>
          <p:cNvSpPr txBox="1"/>
          <p:nvPr/>
        </p:nvSpPr>
        <p:spPr>
          <a:xfrm>
            <a:off x="5893083" y="3881065"/>
            <a:ext cx="1529775" cy="923330"/>
          </a:xfrm>
          <a:prstGeom prst="rect">
            <a:avLst/>
          </a:prstGeom>
          <a:noFill/>
        </p:spPr>
        <p:txBody>
          <a:bodyPr wrap="square" rtlCol="0">
            <a:spAutoFit/>
          </a:bodyPr>
          <a:lstStyle/>
          <a:p>
            <a:r>
              <a:rPr lang="en-US" dirty="0"/>
              <a:t>4 cameras on a vibration isolation desk</a:t>
            </a:r>
          </a:p>
        </p:txBody>
      </p:sp>
      <p:sp>
        <p:nvSpPr>
          <p:cNvPr id="178" name="TextBox 177"/>
          <p:cNvSpPr txBox="1"/>
          <p:nvPr/>
        </p:nvSpPr>
        <p:spPr>
          <a:xfrm>
            <a:off x="8079039" y="5564411"/>
            <a:ext cx="1270288" cy="646331"/>
          </a:xfrm>
          <a:prstGeom prst="rect">
            <a:avLst/>
          </a:prstGeom>
          <a:noFill/>
        </p:spPr>
        <p:txBody>
          <a:bodyPr wrap="square" rtlCol="0">
            <a:spAutoFit/>
          </a:bodyPr>
          <a:lstStyle/>
          <a:p>
            <a:r>
              <a:rPr lang="en-US" dirty="0"/>
              <a:t>Dual-head laser</a:t>
            </a:r>
          </a:p>
        </p:txBody>
      </p:sp>
      <p:sp>
        <p:nvSpPr>
          <p:cNvPr id="179" name="TextBox 178"/>
          <p:cNvSpPr txBox="1"/>
          <p:nvPr/>
        </p:nvSpPr>
        <p:spPr>
          <a:xfrm>
            <a:off x="6919514" y="2574523"/>
            <a:ext cx="1030995" cy="369332"/>
          </a:xfrm>
          <a:prstGeom prst="rect">
            <a:avLst/>
          </a:prstGeom>
          <a:noFill/>
        </p:spPr>
        <p:txBody>
          <a:bodyPr wrap="square" rtlCol="0">
            <a:spAutoFit/>
          </a:bodyPr>
          <a:lstStyle/>
          <a:p>
            <a:r>
              <a:rPr lang="en-US" dirty="0"/>
              <a:t>Wing</a:t>
            </a:r>
          </a:p>
        </p:txBody>
      </p:sp>
      <p:pic>
        <p:nvPicPr>
          <p:cNvPr id="181" name="Picture 18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88244" y="3846714"/>
            <a:ext cx="5526405" cy="2886889"/>
          </a:xfrm>
          <a:prstGeom prst="rect">
            <a:avLst/>
          </a:prstGeom>
        </p:spPr>
      </p:pic>
      <p:sp>
        <p:nvSpPr>
          <p:cNvPr id="186" name="TextBox 185"/>
          <p:cNvSpPr txBox="1"/>
          <p:nvPr/>
        </p:nvSpPr>
        <p:spPr>
          <a:xfrm>
            <a:off x="18576" y="4103670"/>
            <a:ext cx="1731564" cy="461665"/>
          </a:xfrm>
          <a:prstGeom prst="rect">
            <a:avLst/>
          </a:prstGeom>
          <a:noFill/>
        </p:spPr>
        <p:txBody>
          <a:bodyPr wrap="none" rtlCol="0">
            <a:spAutoFit/>
          </a:bodyPr>
          <a:lstStyle/>
          <a:p>
            <a:r>
              <a:rPr lang="en-US" sz="2400" dirty="0">
                <a:solidFill>
                  <a:schemeClr val="bg1"/>
                </a:solidFill>
              </a:rPr>
              <a:t>Glass prisms</a:t>
            </a:r>
          </a:p>
        </p:txBody>
      </p:sp>
      <p:grpSp>
        <p:nvGrpSpPr>
          <p:cNvPr id="190" name="Group 189"/>
          <p:cNvGrpSpPr/>
          <p:nvPr/>
        </p:nvGrpSpPr>
        <p:grpSpPr>
          <a:xfrm>
            <a:off x="480162" y="831596"/>
            <a:ext cx="2951089" cy="2685366"/>
            <a:chOff x="9029897" y="1901570"/>
            <a:chExt cx="2951089" cy="2685366"/>
          </a:xfrm>
        </p:grpSpPr>
        <p:pic>
          <p:nvPicPr>
            <p:cNvPr id="187" name="Picture 1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897" y="1970193"/>
              <a:ext cx="2951089" cy="2616743"/>
            </a:xfrm>
            <a:prstGeom prst="rect">
              <a:avLst/>
            </a:prstGeom>
          </p:spPr>
        </p:pic>
        <p:sp>
          <p:nvSpPr>
            <p:cNvPr id="188" name="TextBox 187"/>
            <p:cNvSpPr txBox="1"/>
            <p:nvPr/>
          </p:nvSpPr>
          <p:spPr>
            <a:xfrm>
              <a:off x="10375971" y="1901570"/>
              <a:ext cx="1213774" cy="400110"/>
            </a:xfrm>
            <a:prstGeom prst="rect">
              <a:avLst/>
            </a:prstGeom>
            <a:noFill/>
          </p:spPr>
          <p:txBody>
            <a:bodyPr wrap="square" rtlCol="0">
              <a:spAutoFit/>
            </a:bodyPr>
            <a:lstStyle/>
            <a:p>
              <a:r>
                <a:rPr lang="en-US" sz="2000" dirty="0"/>
                <a:t>= 70 </a:t>
              </a:r>
              <a:r>
                <a:rPr lang="en-US" sz="2000" dirty="0" err="1"/>
                <a:t>deg</a:t>
              </a:r>
              <a:endParaRPr lang="en-US" sz="2000" dirty="0"/>
            </a:p>
          </p:txBody>
        </p:sp>
      </p:grpSp>
      <p:grpSp>
        <p:nvGrpSpPr>
          <p:cNvPr id="193" name="Group 192"/>
          <p:cNvGrpSpPr/>
          <p:nvPr/>
        </p:nvGrpSpPr>
        <p:grpSpPr>
          <a:xfrm>
            <a:off x="4824397" y="4901455"/>
            <a:ext cx="2910856" cy="983054"/>
            <a:chOff x="4792351" y="5157660"/>
            <a:chExt cx="2910856" cy="983054"/>
          </a:xfrm>
        </p:grpSpPr>
        <p:sp>
          <p:nvSpPr>
            <p:cNvPr id="191" name="TextBox 190"/>
            <p:cNvSpPr txBox="1"/>
            <p:nvPr/>
          </p:nvSpPr>
          <p:spPr>
            <a:xfrm>
              <a:off x="5969321" y="5494383"/>
              <a:ext cx="1733886" cy="646331"/>
            </a:xfrm>
            <a:prstGeom prst="rect">
              <a:avLst/>
            </a:prstGeom>
            <a:solidFill>
              <a:schemeClr val="bg1"/>
            </a:solidFill>
          </p:spPr>
          <p:txBody>
            <a:bodyPr wrap="square" rtlCol="0">
              <a:spAutoFit/>
            </a:bodyPr>
            <a:lstStyle/>
            <a:p>
              <a:r>
                <a:rPr lang="en-US" dirty="0" err="1"/>
                <a:t>Scheimpflug</a:t>
              </a:r>
              <a:r>
                <a:rPr lang="en-US" dirty="0"/>
                <a:t> mounts</a:t>
              </a:r>
            </a:p>
          </p:txBody>
        </p:sp>
        <p:sp>
          <p:nvSpPr>
            <p:cNvPr id="192" name="Right Arrow 191"/>
            <p:cNvSpPr/>
            <p:nvPr/>
          </p:nvSpPr>
          <p:spPr>
            <a:xfrm rot="12934066">
              <a:off x="4792351" y="5157660"/>
              <a:ext cx="1366282" cy="20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p:cNvGrpSpPr/>
          <p:nvPr/>
        </p:nvGrpSpPr>
        <p:grpSpPr>
          <a:xfrm>
            <a:off x="11035650" y="4848998"/>
            <a:ext cx="1501128" cy="1144209"/>
            <a:chOff x="10307638" y="959190"/>
            <a:chExt cx="1501128" cy="1144209"/>
          </a:xfrm>
        </p:grpSpPr>
        <p:cxnSp>
          <p:nvCxnSpPr>
            <p:cNvPr id="195" name="Straight Arrow Connector 194"/>
            <p:cNvCxnSpPr/>
            <p:nvPr/>
          </p:nvCxnSpPr>
          <p:spPr>
            <a:xfrm flipH="1" flipV="1">
              <a:off x="10461493" y="1315030"/>
              <a:ext cx="15549" cy="594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V="1">
              <a:off x="10477041" y="1897917"/>
              <a:ext cx="724359" cy="20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10484415" y="1511880"/>
              <a:ext cx="310309" cy="397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11235889" y="1734067"/>
              <a:ext cx="572877" cy="369332"/>
            </a:xfrm>
            <a:prstGeom prst="rect">
              <a:avLst/>
            </a:prstGeom>
            <a:noFill/>
          </p:spPr>
          <p:txBody>
            <a:bodyPr wrap="square" rtlCol="0">
              <a:spAutoFit/>
            </a:bodyPr>
            <a:lstStyle/>
            <a:p>
              <a:r>
                <a:rPr lang="en-US" dirty="0"/>
                <a:t>X</a:t>
              </a:r>
            </a:p>
          </p:txBody>
        </p:sp>
        <p:sp>
          <p:nvSpPr>
            <p:cNvPr id="204" name="TextBox 203"/>
            <p:cNvSpPr txBox="1"/>
            <p:nvPr/>
          </p:nvSpPr>
          <p:spPr>
            <a:xfrm>
              <a:off x="10802098" y="1304737"/>
              <a:ext cx="572877" cy="369332"/>
            </a:xfrm>
            <a:prstGeom prst="rect">
              <a:avLst/>
            </a:prstGeom>
            <a:noFill/>
          </p:spPr>
          <p:txBody>
            <a:bodyPr wrap="square" rtlCol="0">
              <a:spAutoFit/>
            </a:bodyPr>
            <a:lstStyle/>
            <a:p>
              <a:r>
                <a:rPr lang="en-US" dirty="0"/>
                <a:t>Z</a:t>
              </a:r>
            </a:p>
          </p:txBody>
        </p:sp>
        <p:sp>
          <p:nvSpPr>
            <p:cNvPr id="205" name="TextBox 204"/>
            <p:cNvSpPr txBox="1"/>
            <p:nvPr/>
          </p:nvSpPr>
          <p:spPr>
            <a:xfrm>
              <a:off x="10307638" y="959190"/>
              <a:ext cx="572877"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21595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0"/>
                                        </p:tgtEl>
                                      </p:cBhvr>
                                    </p:animEffect>
                                    <p:set>
                                      <p:cBhvr>
                                        <p:cTn id="15" dur="1" fill="hold">
                                          <p:stCondLst>
                                            <p:cond delay="499"/>
                                          </p:stCondLst>
                                        </p:cTn>
                                        <p:tgtEl>
                                          <p:spTgt spid="19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47</a:t>
            </a:fld>
            <a:endParaRPr lang="en-US"/>
          </a:p>
        </p:txBody>
      </p:sp>
      <p:sp>
        <p:nvSpPr>
          <p:cNvPr id="171" name="TextBox 170"/>
          <p:cNvSpPr txBox="1"/>
          <p:nvPr/>
        </p:nvSpPr>
        <p:spPr>
          <a:xfrm>
            <a:off x="7982731" y="6407723"/>
            <a:ext cx="1645920" cy="369332"/>
          </a:xfrm>
          <a:prstGeom prst="rect">
            <a:avLst/>
          </a:prstGeom>
          <a:noFill/>
        </p:spPr>
        <p:txBody>
          <a:bodyPr wrap="square" rtlCol="0">
            <a:spAutoFit/>
          </a:bodyPr>
          <a:lstStyle/>
          <a:p>
            <a:r>
              <a:rPr lang="en-US" dirty="0"/>
              <a:t>*Not to scale</a:t>
            </a:r>
          </a:p>
        </p:txBody>
      </p:sp>
      <p:sp>
        <p:nvSpPr>
          <p:cNvPr id="172" name="TextBox 171"/>
          <p:cNvSpPr txBox="1"/>
          <p:nvPr/>
        </p:nvSpPr>
        <p:spPr>
          <a:xfrm>
            <a:off x="4244047" y="48727"/>
            <a:ext cx="5371915" cy="707886"/>
          </a:xfrm>
          <a:prstGeom prst="rect">
            <a:avLst/>
          </a:prstGeom>
          <a:noFill/>
        </p:spPr>
        <p:txBody>
          <a:bodyPr wrap="square" rtlCol="0">
            <a:spAutoFit/>
          </a:bodyPr>
          <a:lstStyle/>
          <a:p>
            <a:r>
              <a:rPr lang="en-US" sz="4000" dirty="0">
                <a:solidFill>
                  <a:schemeClr val="accent1">
                    <a:lumMod val="75000"/>
                  </a:schemeClr>
                </a:solidFill>
              </a:rPr>
              <a:t>STB Experimental Setup</a:t>
            </a:r>
          </a:p>
        </p:txBody>
      </p:sp>
      <p:sp>
        <p:nvSpPr>
          <p:cNvPr id="175" name="Right Arrow 174"/>
          <p:cNvSpPr/>
          <p:nvPr/>
        </p:nvSpPr>
        <p:spPr>
          <a:xfrm>
            <a:off x="3570035" y="1400666"/>
            <a:ext cx="754006" cy="15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068901" y="5476298"/>
            <a:ext cx="1270288" cy="646331"/>
          </a:xfrm>
          <a:prstGeom prst="rect">
            <a:avLst/>
          </a:prstGeom>
          <a:noFill/>
        </p:spPr>
        <p:txBody>
          <a:bodyPr wrap="square" rtlCol="0">
            <a:spAutoFit/>
          </a:bodyPr>
          <a:lstStyle/>
          <a:p>
            <a:r>
              <a:rPr lang="en-US" dirty="0"/>
              <a:t>Dual-head laser</a:t>
            </a:r>
          </a:p>
        </p:txBody>
      </p:sp>
      <p:sp>
        <p:nvSpPr>
          <p:cNvPr id="179" name="TextBox 178"/>
          <p:cNvSpPr txBox="1"/>
          <p:nvPr/>
        </p:nvSpPr>
        <p:spPr>
          <a:xfrm>
            <a:off x="6919514" y="2574523"/>
            <a:ext cx="1030995" cy="369332"/>
          </a:xfrm>
          <a:prstGeom prst="rect">
            <a:avLst/>
          </a:prstGeom>
          <a:noFill/>
        </p:spPr>
        <p:txBody>
          <a:bodyPr wrap="square" rtlCol="0">
            <a:spAutoFit/>
          </a:bodyPr>
          <a:lstStyle/>
          <a:p>
            <a:r>
              <a:rPr lang="en-US" dirty="0"/>
              <a:t>Wing</a:t>
            </a:r>
          </a:p>
        </p:txBody>
      </p:sp>
      <p:sp>
        <p:nvSpPr>
          <p:cNvPr id="174" name="TextBox 173"/>
          <p:cNvSpPr txBox="1"/>
          <p:nvPr/>
        </p:nvSpPr>
        <p:spPr>
          <a:xfrm>
            <a:off x="3211696" y="1094299"/>
            <a:ext cx="2319407" cy="369332"/>
          </a:xfrm>
          <a:prstGeom prst="rect">
            <a:avLst/>
          </a:prstGeom>
          <a:noFill/>
        </p:spPr>
        <p:txBody>
          <a:bodyPr wrap="square" rtlCol="0">
            <a:spAutoFit/>
          </a:bodyPr>
          <a:lstStyle/>
          <a:p>
            <a:r>
              <a:rPr lang="en-US" dirty="0"/>
              <a:t>Tow direction</a:t>
            </a:r>
          </a:p>
        </p:txBody>
      </p:sp>
      <p:grpSp>
        <p:nvGrpSpPr>
          <p:cNvPr id="5" name="Group 4"/>
          <p:cNvGrpSpPr/>
          <p:nvPr/>
        </p:nvGrpSpPr>
        <p:grpSpPr>
          <a:xfrm>
            <a:off x="4574121" y="1072169"/>
            <a:ext cx="7676920" cy="5205699"/>
            <a:chOff x="3058295" y="1177350"/>
            <a:chExt cx="7676920" cy="5205699"/>
          </a:xfrm>
        </p:grpSpPr>
        <p:grpSp>
          <p:nvGrpSpPr>
            <p:cNvPr id="173" name="Group 172"/>
            <p:cNvGrpSpPr/>
            <p:nvPr/>
          </p:nvGrpSpPr>
          <p:grpSpPr>
            <a:xfrm>
              <a:off x="3058295" y="1177350"/>
              <a:ext cx="6269734" cy="5205699"/>
              <a:chOff x="3058295" y="1177350"/>
              <a:chExt cx="6269734" cy="5205699"/>
            </a:xfrm>
          </p:grpSpPr>
          <p:grpSp>
            <p:nvGrpSpPr>
              <p:cNvPr id="8" name="Group 7"/>
              <p:cNvGrpSpPr/>
              <p:nvPr/>
            </p:nvGrpSpPr>
            <p:grpSpPr>
              <a:xfrm>
                <a:off x="3061251" y="1280158"/>
                <a:ext cx="6209969" cy="3188473"/>
                <a:chOff x="3061251" y="2210462"/>
                <a:chExt cx="6209969" cy="3188473"/>
              </a:xfrm>
            </p:grpSpPr>
            <p:sp>
              <p:nvSpPr>
                <p:cNvPr id="4" name="Cube 3"/>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rapezoid 29"/>
              <p:cNvSpPr/>
              <p:nvPr/>
            </p:nvSpPr>
            <p:spPr>
              <a:xfrm flipV="1">
                <a:off x="6696357" y="4632150"/>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6591760" y="4586937"/>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7246239" y="4632151"/>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3059485" y="2003729"/>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3767947" y="1280158"/>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9208760" y="127220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183588" y="4906255"/>
                <a:ext cx="914796" cy="739472"/>
                <a:chOff x="4244345" y="5476775"/>
                <a:chExt cx="2118349" cy="1763866"/>
              </a:xfrm>
            </p:grpSpPr>
            <p:grpSp>
              <p:nvGrpSpPr>
                <p:cNvPr id="20" name="Group 19"/>
                <p:cNvGrpSpPr/>
                <p:nvPr/>
              </p:nvGrpSpPr>
              <p:grpSpPr>
                <a:xfrm>
                  <a:off x="5923625" y="5476775"/>
                  <a:ext cx="309736" cy="553918"/>
                  <a:chOff x="5923625" y="5476775"/>
                  <a:chExt cx="309736" cy="553918"/>
                </a:xfrm>
              </p:grpSpPr>
              <p:sp>
                <p:nvSpPr>
                  <p:cNvPr id="15" name="Can 1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ube 1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rot="2640278">
                <a:off x="6618005" y="4321782"/>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flipV="1">
                <a:off x="6492502" y="1674795"/>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428092" y="2714324"/>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2024" y="2031000"/>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9317" y="4468631"/>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87992" y="3771315"/>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77591" y="3753852"/>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8440662" y="2005054"/>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7307967" y="3750708"/>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50" name="Cube 49"/>
              <p:cNvSpPr/>
              <p:nvPr/>
            </p:nvSpPr>
            <p:spPr>
              <a:xfrm>
                <a:off x="6719234" y="1667121"/>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734576" y="1603878"/>
                <a:ext cx="332697" cy="1651231"/>
                <a:chOff x="1104911" y="2784355"/>
                <a:chExt cx="467380" cy="2561518"/>
              </a:xfrm>
            </p:grpSpPr>
            <p:sp>
              <p:nvSpPr>
                <p:cNvPr id="60" name="Can 59"/>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ube 48"/>
              <p:cNvSpPr/>
              <p:nvPr/>
            </p:nvSpPr>
            <p:spPr>
              <a:xfrm>
                <a:off x="3827581" y="1546370"/>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rot="60000" flipV="1">
                <a:off x="6645748" y="2031295"/>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be 66"/>
              <p:cNvSpPr/>
              <p:nvPr/>
            </p:nvSpPr>
            <p:spPr>
              <a:xfrm>
                <a:off x="8439289" y="1270532"/>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3058295" y="1234734"/>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p:cNvSpPr/>
              <p:nvPr/>
            </p:nvSpPr>
            <p:spPr>
              <a:xfrm>
                <a:off x="3827766" y="123512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058295" y="2014213"/>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469947" y="1178096"/>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be 71"/>
              <p:cNvSpPr/>
              <p:nvPr/>
            </p:nvSpPr>
            <p:spPr>
              <a:xfrm>
                <a:off x="4875162" y="117735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a:off x="6288730" y="118609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7877079" y="1197114"/>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ube 84"/>
              <p:cNvSpPr/>
              <p:nvPr/>
            </p:nvSpPr>
            <p:spPr>
              <a:xfrm>
                <a:off x="5320842" y="2008403"/>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8238399" y="2016130"/>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5201478" y="3390475"/>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flipH="1">
                <a:off x="7593108" y="2984330"/>
                <a:ext cx="549511" cy="550570"/>
                <a:chOff x="10153782" y="3318499"/>
                <a:chExt cx="674643" cy="639430"/>
              </a:xfrm>
            </p:grpSpPr>
            <p:sp>
              <p:nvSpPr>
                <p:cNvPr id="91" name="Right Triangle 9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arallelogram 89"/>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Parallelogram 92"/>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527372" y="2966763"/>
                <a:ext cx="549511" cy="550570"/>
                <a:chOff x="10153782" y="3318499"/>
                <a:chExt cx="674643" cy="639430"/>
              </a:xfrm>
            </p:grpSpPr>
            <p:sp>
              <p:nvSpPr>
                <p:cNvPr id="104" name="Right Triangle 103"/>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212744" y="3017257"/>
                <a:ext cx="550760" cy="503391"/>
                <a:chOff x="10291916" y="3032236"/>
                <a:chExt cx="729010" cy="688140"/>
              </a:xfrm>
            </p:grpSpPr>
            <p:sp>
              <p:nvSpPr>
                <p:cNvPr id="114" name="Trapezoid 113"/>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flipH="1">
                <a:off x="6911772" y="3024390"/>
                <a:ext cx="550760" cy="503391"/>
                <a:chOff x="10291916" y="3032236"/>
                <a:chExt cx="729010" cy="688140"/>
              </a:xfrm>
            </p:grpSpPr>
            <p:sp>
              <p:nvSpPr>
                <p:cNvPr id="122" name="Trapezoid 12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Cube 148"/>
              <p:cNvSpPr/>
              <p:nvPr/>
            </p:nvSpPr>
            <p:spPr>
              <a:xfrm>
                <a:off x="5002500" y="3907915"/>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a:off x="8056596" y="3570604"/>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a:off x="7323787" y="363070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a:off x="6011943" y="3621363"/>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a:off x="5223882" y="3619642"/>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131942" y="3290050"/>
                <a:ext cx="612570" cy="575066"/>
              </a:xfrm>
              <a:prstGeom prst="rect">
                <a:avLst/>
              </a:prstGeom>
            </p:spPr>
          </p:pic>
          <p:sp>
            <p:nvSpPr>
              <p:cNvPr id="130" name="Oval 129">
                <a:extLst>
                  <a:ext uri="{FF2B5EF4-FFF2-40B4-BE49-F238E27FC236}">
                    <a16:creationId xmlns:a16="http://schemas.microsoft.com/office/drawing/2014/main" id="{D5FA938F-133E-C745-9F84-4E4F7BFBCEB5}"/>
                  </a:ext>
                </a:extLst>
              </p:cNvPr>
              <p:cNvSpPr/>
              <p:nvPr/>
            </p:nvSpPr>
            <p:spPr>
              <a:xfrm rot="21360000">
                <a:off x="6204405" y="3367268"/>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19317D2F-ABE7-EE45-B70A-F76E72946DF5}"/>
                  </a:ext>
                </a:extLst>
              </p:cNvPr>
              <p:cNvSpPr/>
              <p:nvPr/>
            </p:nvSpPr>
            <p:spPr>
              <a:xfrm rot="38024">
                <a:off x="5943404" y="3378049"/>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5FA938F-133E-C745-9F84-4E4F7BFBCEB5}"/>
                  </a:ext>
                </a:extLst>
              </p:cNvPr>
              <p:cNvSpPr/>
              <p:nvPr/>
            </p:nvSpPr>
            <p:spPr>
              <a:xfrm rot="16020000">
                <a:off x="7205931" y="3383192"/>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a:extLst>
                  <a:ext uri="{FF2B5EF4-FFF2-40B4-BE49-F238E27FC236}">
                    <a16:creationId xmlns:a16="http://schemas.microsoft.com/office/drawing/2014/main" id="{19317D2F-ABE7-EE45-B70A-F76E72946DF5}"/>
                  </a:ext>
                </a:extLst>
              </p:cNvPr>
              <p:cNvSpPr/>
              <p:nvPr/>
            </p:nvSpPr>
            <p:spPr>
              <a:xfrm rot="16200000">
                <a:off x="7236837" y="3359118"/>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3436" y="3313117"/>
                <a:ext cx="613643" cy="576072"/>
              </a:xfrm>
              <a:prstGeom prst="rect">
                <a:avLst/>
              </a:prstGeom>
            </p:spPr>
          </p:pic>
          <p:sp>
            <p:nvSpPr>
              <p:cNvPr id="164" name="Cube 163"/>
              <p:cNvSpPr/>
              <p:nvPr/>
            </p:nvSpPr>
            <p:spPr>
              <a:xfrm>
                <a:off x="5388508" y="537069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ube 164"/>
              <p:cNvSpPr/>
              <p:nvPr/>
            </p:nvSpPr>
            <p:spPr>
              <a:xfrm>
                <a:off x="5611175" y="5138316"/>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ube 165"/>
              <p:cNvSpPr/>
              <p:nvPr/>
            </p:nvSpPr>
            <p:spPr>
              <a:xfrm>
                <a:off x="7831699" y="537444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ube 166"/>
              <p:cNvSpPr/>
              <p:nvPr/>
            </p:nvSpPr>
            <p:spPr>
              <a:xfrm>
                <a:off x="8076581" y="5136324"/>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5387751" y="5142959"/>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p:cNvSpPr/>
              <p:nvPr/>
            </p:nvSpPr>
            <p:spPr>
              <a:xfrm>
                <a:off x="5728126" y="3714100"/>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ube 156"/>
              <p:cNvSpPr/>
              <p:nvPr/>
            </p:nvSpPr>
            <p:spPr>
              <a:xfrm>
                <a:off x="7755742" y="3684934"/>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TextBox 175"/>
            <p:cNvSpPr txBox="1"/>
            <p:nvPr/>
          </p:nvSpPr>
          <p:spPr>
            <a:xfrm flipH="1">
              <a:off x="9431809" y="2551228"/>
              <a:ext cx="1303406" cy="646331"/>
            </a:xfrm>
            <a:prstGeom prst="rect">
              <a:avLst/>
            </a:prstGeom>
            <a:noFill/>
          </p:spPr>
          <p:txBody>
            <a:bodyPr wrap="square" rtlCol="0">
              <a:spAutoFit/>
            </a:bodyPr>
            <a:lstStyle/>
            <a:p>
              <a:r>
                <a:rPr lang="en-US" dirty="0"/>
                <a:t>Water towing tank</a:t>
              </a:r>
            </a:p>
          </p:txBody>
        </p:sp>
      </p:grpSp>
      <p:grpSp>
        <p:nvGrpSpPr>
          <p:cNvPr id="19" name="Group 18"/>
          <p:cNvGrpSpPr/>
          <p:nvPr/>
        </p:nvGrpSpPr>
        <p:grpSpPr>
          <a:xfrm>
            <a:off x="11029809" y="3377596"/>
            <a:ext cx="1012807" cy="1114201"/>
            <a:chOff x="9513983" y="3515828"/>
            <a:chExt cx="1012807" cy="1114201"/>
          </a:xfrm>
        </p:grpSpPr>
        <p:sp>
          <p:nvSpPr>
            <p:cNvPr id="203" name="TextBox 202"/>
            <p:cNvSpPr txBox="1"/>
            <p:nvPr/>
          </p:nvSpPr>
          <p:spPr>
            <a:xfrm>
              <a:off x="10097694" y="4260697"/>
              <a:ext cx="403858" cy="369332"/>
            </a:xfrm>
            <a:prstGeom prst="rect">
              <a:avLst/>
            </a:prstGeom>
            <a:noFill/>
          </p:spPr>
          <p:txBody>
            <a:bodyPr wrap="square" rtlCol="0">
              <a:spAutoFit/>
            </a:bodyPr>
            <a:lstStyle/>
            <a:p>
              <a:r>
                <a:rPr lang="en-US" dirty="0"/>
                <a:t>X</a:t>
              </a:r>
            </a:p>
          </p:txBody>
        </p:sp>
        <p:cxnSp>
          <p:nvCxnSpPr>
            <p:cNvPr id="195" name="Straight Arrow Connector 194"/>
            <p:cNvCxnSpPr/>
            <p:nvPr/>
          </p:nvCxnSpPr>
          <p:spPr>
            <a:xfrm flipV="1">
              <a:off x="9628857" y="3889189"/>
              <a:ext cx="3016" cy="564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a:off x="9628856" y="4462997"/>
              <a:ext cx="454656" cy="4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9636230" y="4056144"/>
              <a:ext cx="310309" cy="397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9953913" y="3849001"/>
              <a:ext cx="572877" cy="369332"/>
            </a:xfrm>
            <a:prstGeom prst="rect">
              <a:avLst/>
            </a:prstGeom>
            <a:noFill/>
          </p:spPr>
          <p:txBody>
            <a:bodyPr wrap="square" rtlCol="0">
              <a:spAutoFit/>
            </a:bodyPr>
            <a:lstStyle/>
            <a:p>
              <a:r>
                <a:rPr lang="en-US" dirty="0"/>
                <a:t>Z</a:t>
              </a:r>
            </a:p>
          </p:txBody>
        </p:sp>
        <p:sp>
          <p:nvSpPr>
            <p:cNvPr id="205" name="TextBox 204"/>
            <p:cNvSpPr txBox="1"/>
            <p:nvPr/>
          </p:nvSpPr>
          <p:spPr>
            <a:xfrm>
              <a:off x="9513983" y="3515828"/>
              <a:ext cx="572877" cy="369332"/>
            </a:xfrm>
            <a:prstGeom prst="rect">
              <a:avLst/>
            </a:prstGeom>
            <a:noFill/>
          </p:spPr>
          <p:txBody>
            <a:bodyPr wrap="square" rtlCol="0">
              <a:spAutoFit/>
            </a:bodyPr>
            <a:lstStyle/>
            <a:p>
              <a:r>
                <a:rPr lang="en-US" dirty="0"/>
                <a:t>Y</a:t>
              </a:r>
            </a:p>
          </p:txBody>
        </p:sp>
      </p:grpSp>
      <p:grpSp>
        <p:nvGrpSpPr>
          <p:cNvPr id="25" name="Group 24"/>
          <p:cNvGrpSpPr/>
          <p:nvPr/>
        </p:nvGrpSpPr>
        <p:grpSpPr>
          <a:xfrm>
            <a:off x="403082" y="3916597"/>
            <a:ext cx="6342169" cy="2891214"/>
            <a:chOff x="403082" y="3891884"/>
            <a:chExt cx="6342169" cy="2891214"/>
          </a:xfrm>
        </p:grpSpPr>
        <p:pic>
          <p:nvPicPr>
            <p:cNvPr id="117" name="Picture 116"/>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l="6190" t="15936" r="22572" b="9778"/>
            <a:stretch/>
          </p:blipFill>
          <p:spPr>
            <a:xfrm rot="10800000">
              <a:off x="403082" y="3891884"/>
              <a:ext cx="3696800" cy="2891214"/>
            </a:xfrm>
            <a:prstGeom prst="rect">
              <a:avLst/>
            </a:prstGeom>
          </p:spPr>
        </p:pic>
        <p:sp>
          <p:nvSpPr>
            <p:cNvPr id="126" name="Left Arrow 125"/>
            <p:cNvSpPr/>
            <p:nvPr/>
          </p:nvSpPr>
          <p:spPr>
            <a:xfrm>
              <a:off x="2192357" y="5196137"/>
              <a:ext cx="2888523" cy="280161"/>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2438195" y="5740908"/>
              <a:ext cx="1493397" cy="707886"/>
            </a:xfrm>
            <a:prstGeom prst="rect">
              <a:avLst/>
            </a:prstGeom>
            <a:noFill/>
          </p:spPr>
          <p:txBody>
            <a:bodyPr wrap="square" rtlCol="0">
              <a:spAutoFit/>
            </a:bodyPr>
            <a:lstStyle/>
            <a:p>
              <a:r>
                <a:rPr lang="en-US" sz="2000" dirty="0">
                  <a:solidFill>
                    <a:schemeClr val="bg1"/>
                  </a:solidFill>
                </a:rPr>
                <a:t>High-speed laser head</a:t>
              </a:r>
            </a:p>
          </p:txBody>
        </p:sp>
        <p:sp>
          <p:nvSpPr>
            <p:cNvPr id="128" name="TextBox 127"/>
            <p:cNvSpPr txBox="1"/>
            <p:nvPr/>
          </p:nvSpPr>
          <p:spPr>
            <a:xfrm>
              <a:off x="4241082" y="4624877"/>
              <a:ext cx="2504169" cy="1323439"/>
            </a:xfrm>
            <a:prstGeom prst="rect">
              <a:avLst/>
            </a:prstGeom>
            <a:solidFill>
              <a:schemeClr val="bg1"/>
            </a:solidFill>
          </p:spPr>
          <p:txBody>
            <a:bodyPr wrap="square" rtlCol="0">
              <a:spAutoFit/>
            </a:bodyPr>
            <a:lstStyle/>
            <a:p>
              <a:r>
                <a:rPr lang="en-US" sz="2000" dirty="0"/>
                <a:t>Optics: 45 deg. mirror, volume optics, </a:t>
              </a:r>
            </a:p>
            <a:p>
              <a:r>
                <a:rPr lang="en-US" sz="2000" dirty="0"/>
                <a:t>f=-150mm &amp; -90mm cylindrical lenses</a:t>
              </a:r>
            </a:p>
          </p:txBody>
        </p:sp>
      </p:grpSp>
      <p:grpSp>
        <p:nvGrpSpPr>
          <p:cNvPr id="31" name="Group 30"/>
          <p:cNvGrpSpPr/>
          <p:nvPr/>
        </p:nvGrpSpPr>
        <p:grpSpPr>
          <a:xfrm>
            <a:off x="1238478" y="1201149"/>
            <a:ext cx="3472127" cy="3601141"/>
            <a:chOff x="1238478" y="1201149"/>
            <a:chExt cx="3472127" cy="3601141"/>
          </a:xfrm>
        </p:grpSpPr>
        <p:grpSp>
          <p:nvGrpSpPr>
            <p:cNvPr id="24" name="Group 23"/>
            <p:cNvGrpSpPr/>
            <p:nvPr/>
          </p:nvGrpSpPr>
          <p:grpSpPr>
            <a:xfrm>
              <a:off x="1238478" y="1201149"/>
              <a:ext cx="3472127" cy="2682625"/>
              <a:chOff x="235174" y="1134610"/>
              <a:chExt cx="3472127" cy="2682625"/>
            </a:xfrm>
          </p:grpSpPr>
          <p:pic>
            <p:nvPicPr>
              <p:cNvPr id="116" name="Picture 115"/>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8000"/>
                        </a14:imgEffect>
                        <a14:imgEffect>
                          <a14:brightnessContrast bright="15000" contrast="11000"/>
                        </a14:imgEffect>
                      </a14:imgLayer>
                    </a14:imgProps>
                  </a:ext>
                  <a:ext uri="{28A0092B-C50C-407E-A947-70E740481C1C}">
                    <a14:useLocalDpi xmlns:a14="http://schemas.microsoft.com/office/drawing/2010/main"/>
                  </a:ext>
                </a:extLst>
              </a:blip>
              <a:srcRect/>
              <a:stretch/>
            </p:blipFill>
            <p:spPr>
              <a:xfrm rot="10800000">
                <a:off x="235174" y="1134610"/>
                <a:ext cx="3472127" cy="2682625"/>
              </a:xfrm>
              <a:prstGeom prst="rect">
                <a:avLst/>
              </a:prstGeom>
            </p:spPr>
          </p:pic>
          <p:sp>
            <p:nvSpPr>
              <p:cNvPr id="118" name="TextBox 117"/>
              <p:cNvSpPr txBox="1"/>
              <p:nvPr/>
            </p:nvSpPr>
            <p:spPr>
              <a:xfrm>
                <a:off x="1226248" y="2742462"/>
                <a:ext cx="1046521" cy="727726"/>
              </a:xfrm>
              <a:prstGeom prst="rect">
                <a:avLst/>
              </a:prstGeom>
              <a:noFill/>
            </p:spPr>
            <p:txBody>
              <a:bodyPr wrap="square" rtlCol="0">
                <a:spAutoFit/>
              </a:bodyPr>
              <a:lstStyle/>
              <a:p>
                <a:r>
                  <a:rPr lang="en-US" sz="2000" dirty="0">
                    <a:solidFill>
                      <a:srgbClr val="A0FC24"/>
                    </a:solidFill>
                  </a:rPr>
                  <a:t>Laser volume</a:t>
                </a:r>
              </a:p>
            </p:txBody>
          </p:sp>
          <p:sp>
            <p:nvSpPr>
              <p:cNvPr id="119" name="TextBox 118"/>
              <p:cNvSpPr txBox="1"/>
              <p:nvPr/>
            </p:nvSpPr>
            <p:spPr>
              <a:xfrm>
                <a:off x="1322298" y="1437413"/>
                <a:ext cx="1493397" cy="707886"/>
              </a:xfrm>
              <a:prstGeom prst="rect">
                <a:avLst/>
              </a:prstGeom>
              <a:noFill/>
            </p:spPr>
            <p:txBody>
              <a:bodyPr wrap="square" rtlCol="0">
                <a:spAutoFit/>
              </a:bodyPr>
              <a:lstStyle/>
              <a:p>
                <a:r>
                  <a:rPr lang="en-US" sz="2000" dirty="0">
                    <a:solidFill>
                      <a:schemeClr val="bg1"/>
                    </a:solidFill>
                  </a:rPr>
                  <a:t>Calibration target</a:t>
                </a:r>
              </a:p>
            </p:txBody>
          </p:sp>
        </p:grpSp>
        <p:sp>
          <p:nvSpPr>
            <p:cNvPr id="132" name="TextBox 131"/>
            <p:cNvSpPr txBox="1"/>
            <p:nvPr/>
          </p:nvSpPr>
          <p:spPr>
            <a:xfrm>
              <a:off x="2308537" y="4094404"/>
              <a:ext cx="1606350" cy="707886"/>
            </a:xfrm>
            <a:prstGeom prst="rect">
              <a:avLst/>
            </a:prstGeom>
            <a:noFill/>
          </p:spPr>
          <p:txBody>
            <a:bodyPr wrap="square" rtlCol="0">
              <a:spAutoFit/>
            </a:bodyPr>
            <a:lstStyle/>
            <a:p>
              <a:r>
                <a:rPr lang="en-US" sz="2000" dirty="0">
                  <a:solidFill>
                    <a:schemeClr val="bg1"/>
                  </a:solidFill>
                </a:rPr>
                <a:t>Mechanical chopper</a:t>
              </a:r>
            </a:p>
          </p:txBody>
        </p:sp>
      </p:grpSp>
      <p:grpSp>
        <p:nvGrpSpPr>
          <p:cNvPr id="38" name="Group 37"/>
          <p:cNvGrpSpPr/>
          <p:nvPr/>
        </p:nvGrpSpPr>
        <p:grpSpPr>
          <a:xfrm>
            <a:off x="321509" y="2329767"/>
            <a:ext cx="4877671" cy="3679447"/>
            <a:chOff x="6755239" y="1643277"/>
            <a:chExt cx="4877671" cy="3679447"/>
          </a:xfrm>
        </p:grpSpPr>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55239" y="1643277"/>
              <a:ext cx="3899100" cy="2971953"/>
            </a:xfrm>
            <a:prstGeom prst="rect">
              <a:avLst/>
            </a:prstGeom>
          </p:spPr>
        </p:pic>
        <p:sp>
          <p:nvSpPr>
            <p:cNvPr id="37" name="TextBox 36"/>
            <p:cNvSpPr txBox="1"/>
            <p:nvPr/>
          </p:nvSpPr>
          <p:spPr>
            <a:xfrm>
              <a:off x="6822251" y="4676393"/>
              <a:ext cx="4810659" cy="646331"/>
            </a:xfrm>
            <a:prstGeom prst="rect">
              <a:avLst/>
            </a:prstGeom>
            <a:noFill/>
          </p:spPr>
          <p:txBody>
            <a:bodyPr wrap="square" rtlCol="0">
              <a:spAutoFit/>
            </a:bodyPr>
            <a:lstStyle/>
            <a:p>
              <a:r>
                <a:rPr lang="en-US" dirty="0"/>
                <a:t>Fluorescent Polyethylene Microspheres </a:t>
              </a:r>
            </a:p>
            <a:p>
              <a:r>
                <a:rPr lang="en-US" dirty="0"/>
                <a:t>Density 1.00g/cc, diameter 100 micron</a:t>
              </a:r>
            </a:p>
          </p:txBody>
        </p:sp>
      </p:grpSp>
    </p:spTree>
    <p:extLst>
      <p:ext uri="{BB962C8B-B14F-4D97-AF65-F5344CB8AC3E}">
        <p14:creationId xmlns:p14="http://schemas.microsoft.com/office/powerpoint/2010/main" val="42421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9" name="Straight Connector 1028"/>
          <p:cNvCxnSpPr/>
          <p:nvPr/>
        </p:nvCxnSpPr>
        <p:spPr>
          <a:xfrm flipV="1">
            <a:off x="8110337" y="4099036"/>
            <a:ext cx="1023833" cy="21361"/>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5530B12-77AA-4F8A-BB96-7B022F2BE984}" type="slidenum">
              <a:rPr lang="en-US" smtClean="0"/>
              <a:t>48</a:t>
            </a:fld>
            <a:endParaRPr lang="en-US"/>
          </a:p>
        </p:txBody>
      </p:sp>
      <p:grpSp>
        <p:nvGrpSpPr>
          <p:cNvPr id="4" name="Group 3"/>
          <p:cNvGrpSpPr/>
          <p:nvPr/>
        </p:nvGrpSpPr>
        <p:grpSpPr>
          <a:xfrm>
            <a:off x="4616684" y="1624381"/>
            <a:ext cx="6209969" cy="3188473"/>
            <a:chOff x="3061251" y="2210462"/>
            <a:chExt cx="6209969" cy="3188473"/>
          </a:xfrm>
        </p:grpSpPr>
        <p:sp>
          <p:nvSpPr>
            <p:cNvPr id="87" name="Cube 86"/>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87"/>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 name="Cube 5"/>
          <p:cNvSpPr/>
          <p:nvPr/>
        </p:nvSpPr>
        <p:spPr>
          <a:xfrm>
            <a:off x="8147193" y="4931160"/>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8801672" y="4976374"/>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4614918" y="2347952"/>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5323380" y="1624381"/>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10764193" y="1616430"/>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739021" y="5250478"/>
            <a:ext cx="914796" cy="739472"/>
            <a:chOff x="4244345" y="5476775"/>
            <a:chExt cx="2118349" cy="1763866"/>
          </a:xfrm>
        </p:grpSpPr>
        <p:grpSp>
          <p:nvGrpSpPr>
            <p:cNvPr id="83" name="Group 82"/>
            <p:cNvGrpSpPr/>
            <p:nvPr/>
          </p:nvGrpSpPr>
          <p:grpSpPr>
            <a:xfrm>
              <a:off x="5923625" y="5476775"/>
              <a:ext cx="309736" cy="553918"/>
              <a:chOff x="5923625" y="5476775"/>
              <a:chExt cx="309736" cy="553918"/>
            </a:xfrm>
          </p:grpSpPr>
          <p:sp>
            <p:nvSpPr>
              <p:cNvPr id="85" name="Can 8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an 8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Cube 8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ube 11"/>
          <p:cNvSpPr/>
          <p:nvPr/>
        </p:nvSpPr>
        <p:spPr>
          <a:xfrm rot="2640278">
            <a:off x="8173438" y="4666005"/>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p:cNvGrpSpPr/>
          <p:nvPr/>
        </p:nvGrpSpPr>
        <p:grpSpPr>
          <a:xfrm>
            <a:off x="8042029" y="2049144"/>
            <a:ext cx="990102" cy="3229684"/>
            <a:chOff x="8047935" y="2019018"/>
            <a:chExt cx="990102" cy="3229684"/>
          </a:xfrm>
        </p:grpSpPr>
        <p:sp>
          <p:nvSpPr>
            <p:cNvPr id="5" name="Trapezoid 4"/>
            <p:cNvSpPr/>
            <p:nvPr/>
          </p:nvSpPr>
          <p:spPr>
            <a:xfrm flipV="1">
              <a:off x="8251790" y="4976373"/>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12"/>
            <p:cNvSpPr/>
            <p:nvPr/>
          </p:nvSpPr>
          <p:spPr>
            <a:xfrm flipV="1">
              <a:off x="8047935" y="2019018"/>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p:cNvCxnSpPr/>
          <p:nvPr/>
        </p:nvCxnSpPr>
        <p:spPr>
          <a:xfrm>
            <a:off x="7983525" y="3058547"/>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797457" y="2375223"/>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964750" y="4812854"/>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743425" y="4115538"/>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33024" y="4098075"/>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9" name="Cube 18"/>
          <p:cNvSpPr/>
          <p:nvPr/>
        </p:nvSpPr>
        <p:spPr>
          <a:xfrm>
            <a:off x="9996095" y="234927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8863400" y="4094931"/>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be 20"/>
          <p:cNvSpPr/>
          <p:nvPr/>
        </p:nvSpPr>
        <p:spPr>
          <a:xfrm>
            <a:off x="8274667" y="2011344"/>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5478541" y="1975856"/>
            <a:ext cx="332697" cy="1651231"/>
            <a:chOff x="1104911" y="2784355"/>
            <a:chExt cx="467380" cy="2561518"/>
          </a:xfrm>
        </p:grpSpPr>
        <p:sp>
          <p:nvSpPr>
            <p:cNvPr id="76" name="Can 75"/>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ube 76"/>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77"/>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an 81"/>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a:off x="5383014" y="1890593"/>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60000" flipV="1">
            <a:off x="8201181" y="2375518"/>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ube 24"/>
          <p:cNvSpPr/>
          <p:nvPr/>
        </p:nvSpPr>
        <p:spPr>
          <a:xfrm>
            <a:off x="9994722" y="1614755"/>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4613728" y="1578957"/>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5383199" y="1579349"/>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p:cNvSpPr/>
          <p:nvPr/>
        </p:nvSpPr>
        <p:spPr>
          <a:xfrm>
            <a:off x="4613728" y="235843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p:cNvSpPr/>
          <p:nvPr/>
        </p:nvSpPr>
        <p:spPr>
          <a:xfrm>
            <a:off x="5025380" y="1522319"/>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p:cNvSpPr/>
          <p:nvPr/>
        </p:nvSpPr>
        <p:spPr>
          <a:xfrm>
            <a:off x="6430595" y="1521573"/>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p:cNvSpPr/>
          <p:nvPr/>
        </p:nvSpPr>
        <p:spPr>
          <a:xfrm>
            <a:off x="7844163" y="1530313"/>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p:cNvSpPr/>
          <p:nvPr/>
        </p:nvSpPr>
        <p:spPr>
          <a:xfrm>
            <a:off x="9432512" y="1541337"/>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p:cNvSpPr/>
          <p:nvPr/>
        </p:nvSpPr>
        <p:spPr>
          <a:xfrm>
            <a:off x="6876275" y="2352626"/>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p:cNvSpPr/>
          <p:nvPr/>
        </p:nvSpPr>
        <p:spPr>
          <a:xfrm>
            <a:off x="9793832" y="2360353"/>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p:cNvSpPr/>
          <p:nvPr/>
        </p:nvSpPr>
        <p:spPr>
          <a:xfrm>
            <a:off x="6756911" y="3734698"/>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flipH="1">
            <a:off x="9148541" y="3328553"/>
            <a:ext cx="549511" cy="550570"/>
            <a:chOff x="10153782" y="3318499"/>
            <a:chExt cx="674643" cy="639430"/>
          </a:xfrm>
        </p:grpSpPr>
        <p:sp>
          <p:nvSpPr>
            <p:cNvPr id="71" name="Right Triangle 7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arallelogram 71"/>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arallelogram 72"/>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arallelogram 73"/>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arallelogram 74"/>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082805" y="3310986"/>
            <a:ext cx="549511" cy="550570"/>
            <a:chOff x="10153782" y="3318499"/>
            <a:chExt cx="674643" cy="639430"/>
          </a:xfrm>
        </p:grpSpPr>
        <p:sp>
          <p:nvSpPr>
            <p:cNvPr id="66" name="Right Triangle 65"/>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arallelogram 66"/>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arallelogram 67"/>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arallelogram 68"/>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arallelogram 69"/>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768177" y="3361480"/>
            <a:ext cx="550760" cy="503391"/>
            <a:chOff x="10291916" y="3032236"/>
            <a:chExt cx="729010" cy="688140"/>
          </a:xfrm>
        </p:grpSpPr>
        <p:sp>
          <p:nvSpPr>
            <p:cNvPr id="62" name="Trapezoid 6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6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arallelogram 6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arallelogram 6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flipH="1">
            <a:off x="8467205" y="3368613"/>
            <a:ext cx="550760" cy="503391"/>
            <a:chOff x="10291916" y="3032236"/>
            <a:chExt cx="729010" cy="688140"/>
          </a:xfrm>
        </p:grpSpPr>
        <p:sp>
          <p:nvSpPr>
            <p:cNvPr id="58" name="Trapezoid 57"/>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Cube 39"/>
          <p:cNvSpPr/>
          <p:nvPr/>
        </p:nvSpPr>
        <p:spPr>
          <a:xfrm>
            <a:off x="6557933" y="4252138"/>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p:cNvSpPr/>
          <p:nvPr/>
        </p:nvSpPr>
        <p:spPr>
          <a:xfrm>
            <a:off x="9612029" y="3914827"/>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n 41"/>
          <p:cNvSpPr/>
          <p:nvPr/>
        </p:nvSpPr>
        <p:spPr>
          <a:xfrm>
            <a:off x="8879220" y="3974929"/>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an 42"/>
          <p:cNvSpPr/>
          <p:nvPr/>
        </p:nvSpPr>
        <p:spPr>
          <a:xfrm>
            <a:off x="7567376" y="396558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an 43"/>
          <p:cNvSpPr/>
          <p:nvPr/>
        </p:nvSpPr>
        <p:spPr>
          <a:xfrm>
            <a:off x="6779315" y="3963865"/>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687375" y="3634273"/>
            <a:ext cx="612570" cy="575066"/>
          </a:xfrm>
          <a:prstGeom prst="rect">
            <a:avLst/>
          </a:prstGeom>
        </p:spPr>
      </p:pic>
      <p:sp>
        <p:nvSpPr>
          <p:cNvPr id="46" name="Oval 45">
            <a:extLst>
              <a:ext uri="{FF2B5EF4-FFF2-40B4-BE49-F238E27FC236}">
                <a16:creationId xmlns:a16="http://schemas.microsoft.com/office/drawing/2014/main" id="{D5FA938F-133E-C745-9F84-4E4F7BFBCEB5}"/>
              </a:ext>
            </a:extLst>
          </p:cNvPr>
          <p:cNvSpPr/>
          <p:nvPr/>
        </p:nvSpPr>
        <p:spPr>
          <a:xfrm rot="21360000">
            <a:off x="7759838" y="3711491"/>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19317D2F-ABE7-EE45-B70A-F76E72946DF5}"/>
              </a:ext>
            </a:extLst>
          </p:cNvPr>
          <p:cNvSpPr/>
          <p:nvPr/>
        </p:nvSpPr>
        <p:spPr>
          <a:xfrm rot="38024">
            <a:off x="7498837" y="3722272"/>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FA938F-133E-C745-9F84-4E4F7BFBCEB5}"/>
              </a:ext>
            </a:extLst>
          </p:cNvPr>
          <p:cNvSpPr/>
          <p:nvPr/>
        </p:nvSpPr>
        <p:spPr>
          <a:xfrm rot="16020000">
            <a:off x="8761364" y="3727415"/>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be 48">
            <a:extLst>
              <a:ext uri="{FF2B5EF4-FFF2-40B4-BE49-F238E27FC236}">
                <a16:creationId xmlns:a16="http://schemas.microsoft.com/office/drawing/2014/main" id="{19317D2F-ABE7-EE45-B70A-F76E72946DF5}"/>
              </a:ext>
            </a:extLst>
          </p:cNvPr>
          <p:cNvSpPr/>
          <p:nvPr/>
        </p:nvSpPr>
        <p:spPr>
          <a:xfrm rot="16200000">
            <a:off x="8792270" y="3703341"/>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38869" y="3657340"/>
            <a:ext cx="613643" cy="576072"/>
          </a:xfrm>
          <a:prstGeom prst="rect">
            <a:avLst/>
          </a:prstGeom>
        </p:spPr>
      </p:pic>
      <p:sp>
        <p:nvSpPr>
          <p:cNvPr id="51" name="Cube 50"/>
          <p:cNvSpPr/>
          <p:nvPr/>
        </p:nvSpPr>
        <p:spPr>
          <a:xfrm>
            <a:off x="6943941" y="5714913"/>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p:cNvSpPr/>
          <p:nvPr/>
        </p:nvSpPr>
        <p:spPr>
          <a:xfrm>
            <a:off x="7166608" y="5482539"/>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9387132" y="5718663"/>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a:off x="9632014" y="5480547"/>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6943184" y="5487182"/>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p:cNvSpPr/>
          <p:nvPr/>
        </p:nvSpPr>
        <p:spPr>
          <a:xfrm>
            <a:off x="7283559" y="4058323"/>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9311175" y="4029157"/>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6547" y="856524"/>
            <a:ext cx="1481931" cy="1171665"/>
          </a:xfrm>
          <a:prstGeom prst="rect">
            <a:avLst/>
          </a:prstGeom>
        </p:spPr>
      </p:pic>
      <p:sp>
        <p:nvSpPr>
          <p:cNvPr id="91" name="TextBox 90"/>
          <p:cNvSpPr txBox="1"/>
          <p:nvPr/>
        </p:nvSpPr>
        <p:spPr>
          <a:xfrm>
            <a:off x="5063710" y="69349"/>
            <a:ext cx="5371915" cy="707886"/>
          </a:xfrm>
          <a:prstGeom prst="rect">
            <a:avLst/>
          </a:prstGeom>
          <a:noFill/>
        </p:spPr>
        <p:txBody>
          <a:bodyPr wrap="square" rtlCol="0">
            <a:spAutoFit/>
          </a:bodyPr>
          <a:lstStyle/>
          <a:p>
            <a:r>
              <a:rPr lang="en-US" sz="4000" dirty="0">
                <a:solidFill>
                  <a:schemeClr val="accent1">
                    <a:lumMod val="75000"/>
                  </a:schemeClr>
                </a:solidFill>
              </a:rPr>
              <a:t>PTV Operation</a:t>
            </a:r>
          </a:p>
        </p:txBody>
      </p:sp>
      <p:cxnSp>
        <p:nvCxnSpPr>
          <p:cNvPr id="93" name="Elbow Connector 92"/>
          <p:cNvCxnSpPr/>
          <p:nvPr/>
        </p:nvCxnSpPr>
        <p:spPr>
          <a:xfrm>
            <a:off x="4485427" y="1442357"/>
            <a:ext cx="851459" cy="542936"/>
          </a:xfrm>
          <a:prstGeom prst="bentConnector3">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7574" y="2583305"/>
            <a:ext cx="2036283" cy="966179"/>
          </a:xfrm>
          <a:prstGeom prst="rect">
            <a:avLst/>
          </a:prstGeom>
        </p:spPr>
      </p:pic>
      <p:cxnSp>
        <p:nvCxnSpPr>
          <p:cNvPr id="101" name="Elbow Connector 100"/>
          <p:cNvCxnSpPr/>
          <p:nvPr/>
        </p:nvCxnSpPr>
        <p:spPr>
          <a:xfrm rot="5400000">
            <a:off x="2809608" y="2131151"/>
            <a:ext cx="633483" cy="333493"/>
          </a:xfrm>
          <a:prstGeom prst="bentConnector3">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4 Ways to Draw a Computer - wikiHow"/>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55575" y="-10972800"/>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p:cNvSpPr txBox="1"/>
          <p:nvPr/>
        </p:nvSpPr>
        <p:spPr>
          <a:xfrm>
            <a:off x="1157695" y="2298070"/>
            <a:ext cx="1613649" cy="646331"/>
          </a:xfrm>
          <a:prstGeom prst="rect">
            <a:avLst/>
          </a:prstGeom>
          <a:noFill/>
        </p:spPr>
        <p:txBody>
          <a:bodyPr wrap="square" rtlCol="0">
            <a:spAutoFit/>
          </a:bodyPr>
          <a:lstStyle/>
          <a:p>
            <a:r>
              <a:rPr lang="en-US" dirty="0"/>
              <a:t>Programmable Timing Unit</a:t>
            </a:r>
          </a:p>
        </p:txBody>
      </p:sp>
      <p:sp>
        <p:nvSpPr>
          <p:cNvPr id="178" name="TextBox 177"/>
          <p:cNvSpPr txBox="1"/>
          <p:nvPr/>
        </p:nvSpPr>
        <p:spPr>
          <a:xfrm>
            <a:off x="2081753" y="992154"/>
            <a:ext cx="1280316" cy="646331"/>
          </a:xfrm>
          <a:prstGeom prst="rect">
            <a:avLst/>
          </a:prstGeom>
          <a:noFill/>
        </p:spPr>
        <p:txBody>
          <a:bodyPr wrap="square" rtlCol="0">
            <a:spAutoFit/>
          </a:bodyPr>
          <a:lstStyle/>
          <a:p>
            <a:r>
              <a:rPr lang="en-US" dirty="0"/>
              <a:t>Motion controller</a:t>
            </a:r>
          </a:p>
        </p:txBody>
      </p:sp>
      <p:sp>
        <p:nvSpPr>
          <p:cNvPr id="181" name="TextBox 180"/>
          <p:cNvSpPr txBox="1"/>
          <p:nvPr/>
        </p:nvSpPr>
        <p:spPr>
          <a:xfrm>
            <a:off x="5464995" y="5984851"/>
            <a:ext cx="1280316" cy="646331"/>
          </a:xfrm>
          <a:prstGeom prst="rect">
            <a:avLst/>
          </a:prstGeom>
          <a:noFill/>
        </p:spPr>
        <p:txBody>
          <a:bodyPr wrap="square" rtlCol="0">
            <a:spAutoFit/>
          </a:bodyPr>
          <a:lstStyle/>
          <a:p>
            <a:r>
              <a:rPr lang="en-US" dirty="0"/>
              <a:t>Laser controller</a:t>
            </a:r>
          </a:p>
        </p:txBody>
      </p:sp>
      <p:sp>
        <p:nvSpPr>
          <p:cNvPr id="182" name="TextBox 181"/>
          <p:cNvSpPr txBox="1"/>
          <p:nvPr/>
        </p:nvSpPr>
        <p:spPr>
          <a:xfrm>
            <a:off x="8115124" y="5867981"/>
            <a:ext cx="1280316" cy="369332"/>
          </a:xfrm>
          <a:prstGeom prst="rect">
            <a:avLst/>
          </a:prstGeom>
          <a:noFill/>
        </p:spPr>
        <p:txBody>
          <a:bodyPr wrap="square" rtlCol="0">
            <a:spAutoFit/>
          </a:bodyPr>
          <a:lstStyle/>
          <a:p>
            <a:r>
              <a:rPr lang="en-US" dirty="0"/>
              <a:t>Laser head</a:t>
            </a:r>
          </a:p>
        </p:txBody>
      </p:sp>
      <p:grpSp>
        <p:nvGrpSpPr>
          <p:cNvPr id="1025" name="Group 1024"/>
          <p:cNvGrpSpPr/>
          <p:nvPr/>
        </p:nvGrpSpPr>
        <p:grpSpPr>
          <a:xfrm>
            <a:off x="1819176" y="3058553"/>
            <a:ext cx="8103470" cy="2860990"/>
            <a:chOff x="1819176" y="3058547"/>
            <a:chExt cx="8103470" cy="2860990"/>
          </a:xfrm>
        </p:grpSpPr>
        <p:cxnSp>
          <p:nvCxnSpPr>
            <p:cNvPr id="168" name="Straight Connector 167"/>
            <p:cNvCxnSpPr>
              <a:stCxn id="97" idx="1"/>
            </p:cNvCxnSpPr>
            <p:nvPr/>
          </p:nvCxnSpPr>
          <p:spPr>
            <a:xfrm flipH="1" flipV="1">
              <a:off x="1819176" y="3058547"/>
              <a:ext cx="438398" cy="784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828800" y="3058547"/>
              <a:ext cx="0" cy="286099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84" idx="2"/>
            </p:cNvCxnSpPr>
            <p:nvPr/>
          </p:nvCxnSpPr>
          <p:spPr>
            <a:xfrm flipV="1">
              <a:off x="1819176" y="5886794"/>
              <a:ext cx="5897437" cy="32743"/>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2878110" y="3498244"/>
              <a:ext cx="6199247" cy="1062949"/>
              <a:chOff x="2878110" y="3498244"/>
              <a:chExt cx="6199247" cy="1062949"/>
            </a:xfrm>
          </p:grpSpPr>
          <p:cxnSp>
            <p:nvCxnSpPr>
              <p:cNvPr id="133" name="Straight Arrow Connector 132"/>
              <p:cNvCxnSpPr/>
              <p:nvPr/>
            </p:nvCxnSpPr>
            <p:spPr>
              <a:xfrm flipH="1" flipV="1">
                <a:off x="9056646" y="4071067"/>
                <a:ext cx="5081" cy="490126"/>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878110" y="3498244"/>
                <a:ext cx="756" cy="1040242"/>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2878865" y="4536797"/>
                <a:ext cx="6198492" cy="2362"/>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2721911" y="3498244"/>
              <a:ext cx="7200735" cy="1193332"/>
              <a:chOff x="2721911" y="3498244"/>
              <a:chExt cx="7200735" cy="1193332"/>
            </a:xfrm>
          </p:grpSpPr>
          <p:cxnSp>
            <p:nvCxnSpPr>
              <p:cNvPr id="137" name="Straight Arrow Connector 136"/>
              <p:cNvCxnSpPr/>
              <p:nvPr/>
            </p:nvCxnSpPr>
            <p:spPr>
              <a:xfrm flipV="1">
                <a:off x="9908093" y="3983764"/>
                <a:ext cx="14553" cy="670568"/>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721911" y="3498244"/>
                <a:ext cx="0" cy="118201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2721911" y="4668947"/>
                <a:ext cx="7186182" cy="2262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Elbow Connector 182"/>
            <p:cNvCxnSpPr/>
            <p:nvPr/>
          </p:nvCxnSpPr>
          <p:spPr>
            <a:xfrm rot="16200000" flipH="1">
              <a:off x="4795385" y="2029816"/>
              <a:ext cx="372322" cy="3411659"/>
            </a:xfrm>
            <a:prstGeom prst="bentConnector2">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3036548" y="3444108"/>
              <a:ext cx="4666724" cy="976077"/>
              <a:chOff x="3036547" y="3444107"/>
              <a:chExt cx="4666724" cy="976077"/>
            </a:xfrm>
          </p:grpSpPr>
          <p:cxnSp>
            <p:nvCxnSpPr>
              <p:cNvPr id="185" name="Straight Arrow Connector 184"/>
              <p:cNvCxnSpPr/>
              <p:nvPr/>
            </p:nvCxnSpPr>
            <p:spPr>
              <a:xfrm flipV="1">
                <a:off x="7699080" y="4001230"/>
                <a:ext cx="4191" cy="418954"/>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3036547" y="3444107"/>
                <a:ext cx="0" cy="95336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3036547" y="4398149"/>
                <a:ext cx="4662533" cy="2169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76" name="Cube 175"/>
          <p:cNvSpPr/>
          <p:nvPr/>
        </p:nvSpPr>
        <p:spPr>
          <a:xfrm>
            <a:off x="6142958" y="5729930"/>
            <a:ext cx="712269" cy="303753"/>
          </a:xfrm>
          <a:prstGeom prst="cub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1" name="Straight Connector 1030"/>
          <p:cNvCxnSpPr/>
          <p:nvPr/>
        </p:nvCxnSpPr>
        <p:spPr>
          <a:xfrm>
            <a:off x="8198327" y="4115811"/>
            <a:ext cx="618891" cy="3207"/>
          </a:xfrm>
          <a:prstGeom prst="line">
            <a:avLst/>
          </a:prstGeom>
        </p:spPr>
        <p:style>
          <a:lnRef idx="1">
            <a:schemeClr val="accent1"/>
          </a:lnRef>
          <a:fillRef idx="0">
            <a:schemeClr val="accent1"/>
          </a:fillRef>
          <a:effectRef idx="0">
            <a:schemeClr val="accent1"/>
          </a:effectRef>
          <a:fontRef idx="minor">
            <a:schemeClr val="tx1"/>
          </a:fontRef>
        </p:style>
      </p:cxnSp>
      <p:pic>
        <p:nvPicPr>
          <p:cNvPr id="120" name="Picture 4" descr="4 Ways to Draw a Computer - wikiHow">
            <a:extLst>
              <a:ext uri="{FF2B5EF4-FFF2-40B4-BE49-F238E27FC236}">
                <a16:creationId xmlns:a16="http://schemas.microsoft.com/office/drawing/2014/main" id="{AA8659C7-762D-49D5-9C67-554E1BE8D85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6027" y="4454269"/>
            <a:ext cx="2880322" cy="224079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3" descr="Untitled-1">
            <a:extLst>
              <a:ext uri="{FF2B5EF4-FFF2-40B4-BE49-F238E27FC236}">
                <a16:creationId xmlns:a16="http://schemas.microsoft.com/office/drawing/2014/main" id="{8BBCFE21-DF7D-46DD-B0EF-B8CCB4C6248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l="69901" t="53021" r="2171" b="15729"/>
          <a:stretch>
            <a:fillRect/>
          </a:stretch>
        </p:blipFill>
        <p:spPr bwMode="auto">
          <a:xfrm>
            <a:off x="749126" y="4887631"/>
            <a:ext cx="1118823" cy="782394"/>
          </a:xfrm>
          <a:prstGeom prst="rect">
            <a:avLst/>
          </a:prstGeom>
          <a:noFill/>
          <a:ln w="9525">
            <a:noFill/>
            <a:miter lim="800000"/>
            <a:headEnd/>
            <a:tailEnd/>
          </a:ln>
        </p:spPr>
      </p:pic>
    </p:spTree>
    <p:extLst>
      <p:ext uri="{BB962C8B-B14F-4D97-AF65-F5344CB8AC3E}">
        <p14:creationId xmlns:p14="http://schemas.microsoft.com/office/powerpoint/2010/main" val="128556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8.33333E-7 -4.81481E-6 L 0.32695 -0.00162 " pathEditMode="relative" rAng="0" ptsTypes="AA">
                                      <p:cBhvr>
                                        <p:cTn id="10" dur="13000" fill="hold"/>
                                        <p:tgtEl>
                                          <p:spTgt spid="22"/>
                                        </p:tgtEl>
                                        <p:attrNameLst>
                                          <p:attrName>ppt_x</p:attrName>
                                          <p:attrName>ppt_y</p:attrName>
                                        </p:attrNameLst>
                                      </p:cBhvr>
                                      <p:rCtr x="16341" y="-93"/>
                                    </p:animMotion>
                                  </p:childTnLst>
                                </p:cTn>
                              </p:par>
                              <p:par>
                                <p:cTn id="11" presetID="22" presetClass="entr" presetSubtype="1" fill="hold" nodeType="withEffect">
                                  <p:stCondLst>
                                    <p:cond delay="5000"/>
                                  </p:stCondLst>
                                  <p:childTnLst>
                                    <p:set>
                                      <p:cBhvr>
                                        <p:cTn id="12" dur="1" fill="hold">
                                          <p:stCondLst>
                                            <p:cond delay="0"/>
                                          </p:stCondLst>
                                        </p:cTn>
                                        <p:tgtEl>
                                          <p:spTgt spid="101"/>
                                        </p:tgtEl>
                                        <p:attrNameLst>
                                          <p:attrName>style.visibility</p:attrName>
                                        </p:attrNameLst>
                                      </p:cBhvr>
                                      <p:to>
                                        <p:strVal val="visible"/>
                                      </p:to>
                                    </p:set>
                                    <p:animEffect transition="in" filter="wipe(up)">
                                      <p:cBhvr>
                                        <p:cTn id="13" dur="1000"/>
                                        <p:tgtEl>
                                          <p:spTgt spid="101"/>
                                        </p:tgtEl>
                                      </p:cBhvr>
                                    </p:animEffect>
                                  </p:childTnLst>
                                </p:cTn>
                              </p:par>
                              <p:par>
                                <p:cTn id="14" presetID="22" presetClass="entr" presetSubtype="8" fill="hold" nodeType="withEffect">
                                  <p:stCondLst>
                                    <p:cond delay="6000"/>
                                  </p:stCondLst>
                                  <p:childTnLst>
                                    <p:set>
                                      <p:cBhvr>
                                        <p:cTn id="15" dur="1" fill="hold">
                                          <p:stCondLst>
                                            <p:cond delay="0"/>
                                          </p:stCondLst>
                                        </p:cTn>
                                        <p:tgtEl>
                                          <p:spTgt spid="1025"/>
                                        </p:tgtEl>
                                        <p:attrNameLst>
                                          <p:attrName>style.visibility</p:attrName>
                                        </p:attrNameLst>
                                      </p:cBhvr>
                                      <p:to>
                                        <p:strVal val="visible"/>
                                      </p:to>
                                    </p:set>
                                    <p:animEffect transition="in" filter="wipe(left)">
                                      <p:cBhvr>
                                        <p:cTn id="16" dur="1000"/>
                                        <p:tgtEl>
                                          <p:spTgt spid="1025"/>
                                        </p:tgtEl>
                                      </p:cBhvr>
                                    </p:animEffect>
                                  </p:childTnLst>
                                </p:cTn>
                              </p:par>
                              <p:par>
                                <p:cTn id="17" presetID="22" presetClass="entr" presetSubtype="4" fill="hold" nodeType="withEffect">
                                  <p:stCondLst>
                                    <p:cond delay="7000"/>
                                  </p:stCondLst>
                                  <p:childTnLst>
                                    <p:set>
                                      <p:cBhvr>
                                        <p:cTn id="18" dur="1" fill="hold">
                                          <p:stCondLst>
                                            <p:cond delay="0"/>
                                          </p:stCondLst>
                                        </p:cTn>
                                        <p:tgtEl>
                                          <p:spTgt spid="188"/>
                                        </p:tgtEl>
                                        <p:attrNameLst>
                                          <p:attrName>style.visibility</p:attrName>
                                        </p:attrNameLst>
                                      </p:cBhvr>
                                      <p:to>
                                        <p:strVal val="visible"/>
                                      </p:to>
                                    </p:set>
                                    <p:animEffect transition="in" filter="wipe(down)">
                                      <p:cBhvr>
                                        <p:cTn id="19" dur="1000"/>
                                        <p:tgtEl>
                                          <p:spTgt spid="188"/>
                                        </p:tgtEl>
                                      </p:cBhvr>
                                    </p:animEffect>
                                  </p:childTnLst>
                                </p:cTn>
                              </p:par>
                              <p:par>
                                <p:cTn id="20" presetID="1" presetClass="entr" presetSubtype="0" fill="hold" nodeType="withEffect">
                                  <p:stCondLst>
                                    <p:cond delay="7000"/>
                                  </p:stCondLst>
                                  <p:childTnLst>
                                    <p:set>
                                      <p:cBhvr>
                                        <p:cTn id="21" dur="1" fill="hold">
                                          <p:stCondLst>
                                            <p:cond delay="0"/>
                                          </p:stCondLst>
                                        </p:cTn>
                                        <p:tgtEl>
                                          <p:spTgt spid="120"/>
                                        </p:tgtEl>
                                        <p:attrNameLst>
                                          <p:attrName>style.visibility</p:attrName>
                                        </p:attrNameLst>
                                      </p:cBhvr>
                                      <p:to>
                                        <p:strVal val="visible"/>
                                      </p:to>
                                    </p:set>
                                  </p:childTnLst>
                                </p:cTn>
                              </p:par>
                              <p:par>
                                <p:cTn id="22" presetID="1" presetClass="entr" presetSubtype="0" fill="hold" nodeType="withEffect">
                                  <p:stCondLst>
                                    <p:cond delay="7500"/>
                                  </p:stCondLst>
                                  <p:childTnLst>
                                    <p:set>
                                      <p:cBhvr>
                                        <p:cTn id="23" dur="1" fill="hold">
                                          <p:stCondLst>
                                            <p:cond delay="0"/>
                                          </p:stCondLst>
                                        </p:cTn>
                                        <p:tgtEl>
                                          <p:spTgt spid="121"/>
                                        </p:tgtEl>
                                        <p:attrNameLst>
                                          <p:attrName>style.visibility</p:attrName>
                                        </p:attrNameLst>
                                      </p:cBhvr>
                                      <p:to>
                                        <p:strVal val="visible"/>
                                      </p:to>
                                    </p:set>
                                  </p:childTnLst>
                                </p:cTn>
                              </p:par>
                              <p:par>
                                <p:cTn id="24" presetID="26" presetClass="emph" presetSubtype="0" fill="hold" nodeType="withEffect">
                                  <p:stCondLst>
                                    <p:cond delay="8000"/>
                                  </p:stCondLst>
                                  <p:childTnLst>
                                    <p:animEffect transition="out" filter="fade">
                                      <p:cBhvr>
                                        <p:cTn id="25" dur="500" tmFilter="0, 0; .2, .5; .8, .5; 1, 0"/>
                                        <p:tgtEl>
                                          <p:spTgt spid="121"/>
                                        </p:tgtEl>
                                      </p:cBhvr>
                                    </p:animEffect>
                                    <p:animScale>
                                      <p:cBhvr>
                                        <p:cTn id="26" dur="250" autoRev="1" fill="hold"/>
                                        <p:tgtEl>
                                          <p:spTgt spid="121"/>
                                        </p:tgtEl>
                                      </p:cBhvr>
                                      <p:by x="105000" y="105000"/>
                                    </p:animScale>
                                  </p:childTnLst>
                                </p:cTn>
                              </p:par>
                              <p:par>
                                <p:cTn id="27" presetID="26" presetClass="emph" presetSubtype="0" fill="hold" nodeType="withEffect">
                                  <p:stCondLst>
                                    <p:cond delay="8500"/>
                                  </p:stCondLst>
                                  <p:childTnLst>
                                    <p:animEffect transition="out" filter="fade">
                                      <p:cBhvr>
                                        <p:cTn id="28" dur="500" tmFilter="0, 0; .2, .5; .8, .5; 1, 0"/>
                                        <p:tgtEl>
                                          <p:spTgt spid="121"/>
                                        </p:tgtEl>
                                      </p:cBhvr>
                                    </p:animEffect>
                                    <p:animScale>
                                      <p:cBhvr>
                                        <p:cTn id="29" dur="250" autoRev="1" fill="hold"/>
                                        <p:tgtEl>
                                          <p:spTgt spid="121"/>
                                        </p:tgtEl>
                                      </p:cBhvr>
                                      <p:by x="105000" y="105000"/>
                                    </p:animScale>
                                  </p:childTnLst>
                                </p:cTn>
                              </p:par>
                              <p:par>
                                <p:cTn id="30" presetID="26" presetClass="emph" presetSubtype="0" fill="hold" nodeType="withEffect">
                                  <p:stCondLst>
                                    <p:cond delay="9000"/>
                                  </p:stCondLst>
                                  <p:childTnLst>
                                    <p:animEffect transition="out" filter="fade">
                                      <p:cBhvr>
                                        <p:cTn id="31" dur="500" tmFilter="0, 0; .2, .5; .8, .5; 1, 0"/>
                                        <p:tgtEl>
                                          <p:spTgt spid="121"/>
                                        </p:tgtEl>
                                      </p:cBhvr>
                                    </p:animEffect>
                                    <p:animScale>
                                      <p:cBhvr>
                                        <p:cTn id="32" dur="250" autoRev="1" fill="hold"/>
                                        <p:tgtEl>
                                          <p:spTgt spid="1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49</a:t>
            </a:fld>
            <a:endParaRPr lang="en-US"/>
          </a:p>
        </p:txBody>
      </p:sp>
      <p:sp>
        <p:nvSpPr>
          <p:cNvPr id="3" name="Rectangle 2"/>
          <p:cNvSpPr/>
          <p:nvPr/>
        </p:nvSpPr>
        <p:spPr>
          <a:xfrm>
            <a:off x="419643" y="1089164"/>
            <a:ext cx="9749968" cy="384080"/>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spTree>
    <p:extLst>
      <p:ext uri="{BB962C8B-B14F-4D97-AF65-F5344CB8AC3E}">
        <p14:creationId xmlns:p14="http://schemas.microsoft.com/office/powerpoint/2010/main" val="64508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227" y="97372"/>
            <a:ext cx="5032532" cy="707886"/>
          </a:xfrm>
          <a:prstGeom prst="rect">
            <a:avLst/>
          </a:prstGeom>
          <a:noFill/>
        </p:spPr>
        <p:txBody>
          <a:bodyPr wrap="none" rtlCol="0">
            <a:spAutoFit/>
          </a:bodyPr>
          <a:lstStyle/>
          <a:p>
            <a:pPr algn="ctr"/>
            <a:r>
              <a:rPr lang="en-US" sz="4000" dirty="0">
                <a:solidFill>
                  <a:schemeClr val="accent1">
                    <a:lumMod val="75000"/>
                  </a:schemeClr>
                </a:solidFill>
              </a:rPr>
              <a:t>Motivation &amp; Objective</a:t>
            </a:r>
          </a:p>
        </p:txBody>
      </p:sp>
      <p:sp>
        <p:nvSpPr>
          <p:cNvPr id="6" name="Slide Number Placeholder 5">
            <a:extLst>
              <a:ext uri="{FF2B5EF4-FFF2-40B4-BE49-F238E27FC236}">
                <a16:creationId xmlns:a16="http://schemas.microsoft.com/office/drawing/2014/main" id="{DB2E69A0-5EB1-4CE5-8C93-A27FCF364FE7}"/>
              </a:ext>
            </a:extLst>
          </p:cNvPr>
          <p:cNvSpPr>
            <a:spLocks noGrp="1"/>
          </p:cNvSpPr>
          <p:nvPr>
            <p:ph type="sldNum" sz="quarter" idx="12"/>
          </p:nvPr>
        </p:nvSpPr>
        <p:spPr>
          <a:xfrm>
            <a:off x="9231260" y="6438912"/>
            <a:ext cx="2743200" cy="365125"/>
          </a:xfrm>
        </p:spPr>
        <p:txBody>
          <a:bodyPr/>
          <a:lstStyle/>
          <a:p>
            <a:fld id="{15530B12-77AA-4F8A-BB96-7B022F2BE984}" type="slidenum">
              <a:rPr lang="en-US" smtClean="0"/>
              <a:t>5</a:t>
            </a:fld>
            <a:endParaRPr lang="en-US"/>
          </a:p>
        </p:txBody>
      </p:sp>
      <p:sp>
        <p:nvSpPr>
          <p:cNvPr id="13" name="TextBox 12">
            <a:extLst>
              <a:ext uri="{FF2B5EF4-FFF2-40B4-BE49-F238E27FC236}">
                <a16:creationId xmlns:a16="http://schemas.microsoft.com/office/drawing/2014/main" id="{75C30A0F-A7F1-EB4E-82DE-158CE81CE7FB}"/>
              </a:ext>
            </a:extLst>
          </p:cNvPr>
          <p:cNvSpPr txBox="1"/>
          <p:nvPr/>
        </p:nvSpPr>
        <p:spPr>
          <a:xfrm>
            <a:off x="583623" y="1511852"/>
            <a:ext cx="5932900" cy="1107996"/>
          </a:xfrm>
          <a:prstGeom prst="rect">
            <a:avLst/>
          </a:prstGeom>
          <a:noFill/>
        </p:spPr>
        <p:txBody>
          <a:bodyPr wrap="square" rtlCol="0">
            <a:spAutoFit/>
          </a:bodyPr>
          <a:lstStyle/>
          <a:p>
            <a:r>
              <a:rPr lang="en-US" sz="2200" dirty="0"/>
              <a:t>Inspiration </a:t>
            </a:r>
          </a:p>
          <a:p>
            <a:r>
              <a:rPr lang="en-US" sz="2200" dirty="0"/>
              <a:t>from </a:t>
            </a:r>
          </a:p>
          <a:p>
            <a:r>
              <a:rPr lang="en-US" sz="2200" dirty="0"/>
              <a:t>nature</a:t>
            </a:r>
          </a:p>
        </p:txBody>
      </p:sp>
      <p:pic>
        <p:nvPicPr>
          <p:cNvPr id="15" name="Picture 14">
            <a:extLst>
              <a:ext uri="{FF2B5EF4-FFF2-40B4-BE49-F238E27FC236}">
                <a16:creationId xmlns:a16="http://schemas.microsoft.com/office/drawing/2014/main" id="{DCE25CB7-3CBB-BC42-A25D-08FAF7D205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392945" y="173290"/>
            <a:ext cx="1418559" cy="3926435"/>
          </a:xfrm>
          <a:prstGeom prst="rect">
            <a:avLst/>
          </a:prstGeom>
        </p:spPr>
      </p:pic>
      <p:sp>
        <p:nvSpPr>
          <p:cNvPr id="70" name="TextBox 69">
            <a:extLst>
              <a:ext uri="{FF2B5EF4-FFF2-40B4-BE49-F238E27FC236}">
                <a16:creationId xmlns:a16="http://schemas.microsoft.com/office/drawing/2014/main" id="{5530FC8C-5E6D-F942-84E8-ECDDF31E2B50}"/>
              </a:ext>
            </a:extLst>
          </p:cNvPr>
          <p:cNvSpPr txBox="1"/>
          <p:nvPr/>
        </p:nvSpPr>
        <p:spPr>
          <a:xfrm flipH="1">
            <a:off x="5953837" y="2320416"/>
            <a:ext cx="1463347" cy="307777"/>
          </a:xfrm>
          <a:prstGeom prst="rect">
            <a:avLst/>
          </a:prstGeom>
          <a:noFill/>
        </p:spPr>
        <p:txBody>
          <a:bodyPr wrap="square" rtlCol="0">
            <a:spAutoFit/>
          </a:bodyPr>
          <a:lstStyle/>
          <a:p>
            <a:r>
              <a:rPr lang="en-US" sz="1400" dirty="0"/>
              <a:t>Ward-Smith 1984</a:t>
            </a:r>
          </a:p>
        </p:txBody>
      </p:sp>
      <p:pic>
        <p:nvPicPr>
          <p:cNvPr id="45" name="Picture 44">
            <a:extLst>
              <a:ext uri="{FF2B5EF4-FFF2-40B4-BE49-F238E27FC236}">
                <a16:creationId xmlns:a16="http://schemas.microsoft.com/office/drawing/2014/main" id="{960A48D9-F856-499E-8A99-197EAB3051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4021" y="3927590"/>
            <a:ext cx="5968018" cy="1418558"/>
          </a:xfrm>
          <a:prstGeom prst="rect">
            <a:avLst/>
          </a:prstGeom>
        </p:spPr>
      </p:pic>
      <p:sp>
        <p:nvSpPr>
          <p:cNvPr id="46" name="TextBox 45">
            <a:extLst>
              <a:ext uri="{FF2B5EF4-FFF2-40B4-BE49-F238E27FC236}">
                <a16:creationId xmlns:a16="http://schemas.microsoft.com/office/drawing/2014/main" id="{7B6E7A42-55B6-4FF0-8FD4-8B8E1D91F842}"/>
              </a:ext>
            </a:extLst>
          </p:cNvPr>
          <p:cNvSpPr txBox="1"/>
          <p:nvPr/>
        </p:nvSpPr>
        <p:spPr>
          <a:xfrm>
            <a:off x="2139007" y="5346148"/>
            <a:ext cx="1602233" cy="338554"/>
          </a:xfrm>
          <a:prstGeom prst="rect">
            <a:avLst/>
          </a:prstGeom>
          <a:noFill/>
        </p:spPr>
        <p:txBody>
          <a:bodyPr wrap="none" rtlCol="0">
            <a:spAutoFit/>
          </a:bodyPr>
          <a:lstStyle/>
          <a:p>
            <a:r>
              <a:rPr lang="en-US" sz="1600" dirty="0"/>
              <a:t>Hubel </a:t>
            </a:r>
            <a:r>
              <a:rPr lang="en-US" sz="1600" i="1" dirty="0"/>
              <a:t>et al</a:t>
            </a:r>
            <a:r>
              <a:rPr lang="en-US" sz="1600" dirty="0"/>
              <a:t>, 2009</a:t>
            </a:r>
          </a:p>
        </p:txBody>
      </p:sp>
      <p:pic>
        <p:nvPicPr>
          <p:cNvPr id="5" name="Picture 4">
            <a:extLst>
              <a:ext uri="{FF2B5EF4-FFF2-40B4-BE49-F238E27FC236}">
                <a16:creationId xmlns:a16="http://schemas.microsoft.com/office/drawing/2014/main" id="{BEF5FC8E-5C7C-4387-B99C-E2EE626946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487" y="3139313"/>
            <a:ext cx="5285492" cy="2995112"/>
          </a:xfrm>
          <a:prstGeom prst="rect">
            <a:avLst/>
          </a:prstGeom>
        </p:spPr>
      </p:pic>
      <p:sp>
        <p:nvSpPr>
          <p:cNvPr id="3" name="TextBox 2">
            <a:extLst>
              <a:ext uri="{FF2B5EF4-FFF2-40B4-BE49-F238E27FC236}">
                <a16:creationId xmlns:a16="http://schemas.microsoft.com/office/drawing/2014/main" id="{BA930888-1890-F3D3-68B3-F51A669088A9}"/>
              </a:ext>
            </a:extLst>
          </p:cNvPr>
          <p:cNvSpPr txBox="1"/>
          <p:nvPr/>
        </p:nvSpPr>
        <p:spPr>
          <a:xfrm>
            <a:off x="6685510" y="6134425"/>
            <a:ext cx="1667123" cy="338554"/>
          </a:xfrm>
          <a:prstGeom prst="rect">
            <a:avLst/>
          </a:prstGeom>
          <a:noFill/>
        </p:spPr>
        <p:txBody>
          <a:bodyPr wrap="none" rtlCol="0">
            <a:spAutoFit/>
          </a:bodyPr>
          <a:lstStyle/>
          <a:p>
            <a:r>
              <a:rPr lang="en-US" sz="1600" dirty="0"/>
              <a:t>Purdue University</a:t>
            </a:r>
          </a:p>
        </p:txBody>
      </p:sp>
    </p:spTree>
    <p:extLst>
      <p:ext uri="{BB962C8B-B14F-4D97-AF65-F5344CB8AC3E}">
        <p14:creationId xmlns:p14="http://schemas.microsoft.com/office/powerpoint/2010/main" val="748165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50</a:t>
            </a:fld>
            <a:endParaRPr lang="en-US"/>
          </a:p>
        </p:txBody>
      </p:sp>
      <p:sp>
        <p:nvSpPr>
          <p:cNvPr id="3" name="Rectangle 2"/>
          <p:cNvSpPr/>
          <p:nvPr/>
        </p:nvSpPr>
        <p:spPr>
          <a:xfrm>
            <a:off x="419643" y="1089164"/>
            <a:ext cx="9749968" cy="810478"/>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approximately 200:1.</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4627" y="1889383"/>
            <a:ext cx="5898319" cy="4604743"/>
          </a:xfrm>
          <a:prstGeom prst="rect">
            <a:avLst/>
          </a:prstGeom>
        </p:spPr>
      </p:pic>
      <p:sp>
        <p:nvSpPr>
          <p:cNvPr id="6" name="TextBox 5"/>
          <p:cNvSpPr txBox="1"/>
          <p:nvPr/>
        </p:nvSpPr>
        <p:spPr>
          <a:xfrm rot="16904488">
            <a:off x="9383485" y="4376058"/>
            <a:ext cx="1132114" cy="369332"/>
          </a:xfrm>
          <a:prstGeom prst="rect">
            <a:avLst/>
          </a:prstGeom>
          <a:solidFill>
            <a:schemeClr val="bg1"/>
          </a:solidFill>
        </p:spPr>
        <p:txBody>
          <a:bodyPr wrap="square" rtlCol="0">
            <a:spAutoFit/>
          </a:bodyPr>
          <a:lstStyle/>
          <a:p>
            <a:r>
              <a:rPr lang="en-US" dirty="0"/>
              <a:t>intensity</a:t>
            </a:r>
          </a:p>
        </p:txBody>
      </p:sp>
    </p:spTree>
    <p:extLst>
      <p:ext uri="{BB962C8B-B14F-4D97-AF65-F5344CB8AC3E}">
        <p14:creationId xmlns:p14="http://schemas.microsoft.com/office/powerpoint/2010/main" val="69161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010326" y="3024706"/>
            <a:ext cx="1605098" cy="2177143"/>
            <a:chOff x="9160873" y="2764971"/>
            <a:chExt cx="1605098" cy="2177143"/>
          </a:xfrm>
        </p:grpSpPr>
        <p:sp>
          <p:nvSpPr>
            <p:cNvPr id="6" name="Cube 5"/>
            <p:cNvSpPr/>
            <p:nvPr/>
          </p:nvSpPr>
          <p:spPr>
            <a:xfrm>
              <a:off x="9160873" y="3341914"/>
              <a:ext cx="1605098" cy="1600200"/>
            </a:xfrm>
            <a:prstGeom prst="cube">
              <a:avLst>
                <a:gd name="adj" fmla="val 1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n 6"/>
            <p:cNvSpPr/>
            <p:nvPr/>
          </p:nvSpPr>
          <p:spPr>
            <a:xfrm>
              <a:off x="9960430" y="2764971"/>
              <a:ext cx="87084" cy="57694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5530B12-77AA-4F8A-BB96-7B022F2BE984}" type="slidenum">
              <a:rPr lang="en-US" smtClean="0"/>
              <a:t>51</a:t>
            </a:fld>
            <a:endParaRPr lang="en-US"/>
          </a:p>
        </p:txBody>
      </p:sp>
      <p:sp>
        <p:nvSpPr>
          <p:cNvPr id="3" name="Rectangle 2"/>
          <p:cNvSpPr/>
          <p:nvPr/>
        </p:nvSpPr>
        <p:spPr>
          <a:xfrm>
            <a:off x="419643" y="1089164"/>
            <a:ext cx="9749968" cy="1220847"/>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200:1.</a:t>
            </a:r>
          </a:p>
          <a:p>
            <a:pPr marL="285750" indent="-285750">
              <a:lnSpc>
                <a:spcPts val="2400"/>
              </a:lnSpc>
              <a:spcAft>
                <a:spcPts val="800"/>
              </a:spcAft>
              <a:buFont typeface="Arial" panose="020B0604020202020204" pitchFamily="34" charset="0"/>
              <a:buChar char="•"/>
            </a:pPr>
            <a:r>
              <a:rPr lang="en-US" dirty="0"/>
              <a:t>Perspective calibration using 3 planes (back, middle, and front of the volume).</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grpSp>
        <p:nvGrpSpPr>
          <p:cNvPr id="9" name="Group 8"/>
          <p:cNvGrpSpPr/>
          <p:nvPr/>
        </p:nvGrpSpPr>
        <p:grpSpPr>
          <a:xfrm>
            <a:off x="4621434" y="3313177"/>
            <a:ext cx="1605098" cy="2177143"/>
            <a:chOff x="9160873" y="2764971"/>
            <a:chExt cx="1605098" cy="2177143"/>
          </a:xfrm>
        </p:grpSpPr>
        <p:sp>
          <p:nvSpPr>
            <p:cNvPr id="10" name="Cube 9"/>
            <p:cNvSpPr/>
            <p:nvPr/>
          </p:nvSpPr>
          <p:spPr>
            <a:xfrm>
              <a:off x="9160873" y="3341914"/>
              <a:ext cx="1605098" cy="1600200"/>
            </a:xfrm>
            <a:prstGeom prst="cube">
              <a:avLst>
                <a:gd name="adj" fmla="val 1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p:cNvSpPr/>
            <p:nvPr/>
          </p:nvSpPr>
          <p:spPr>
            <a:xfrm>
              <a:off x="9960430" y="2764971"/>
              <a:ext cx="87084" cy="57694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138293" y="3601649"/>
            <a:ext cx="1605098" cy="2177143"/>
            <a:chOff x="9160873" y="2764971"/>
            <a:chExt cx="1605098" cy="2177143"/>
          </a:xfrm>
        </p:grpSpPr>
        <p:sp>
          <p:nvSpPr>
            <p:cNvPr id="13" name="Cube 12"/>
            <p:cNvSpPr/>
            <p:nvPr/>
          </p:nvSpPr>
          <p:spPr>
            <a:xfrm>
              <a:off x="9160873" y="3341914"/>
              <a:ext cx="1605098" cy="1600200"/>
            </a:xfrm>
            <a:prstGeom prst="cube">
              <a:avLst>
                <a:gd name="adj" fmla="val 1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a:off x="9960430" y="2764971"/>
              <a:ext cx="87084" cy="57694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ube 4"/>
          <p:cNvSpPr/>
          <p:nvPr/>
        </p:nvSpPr>
        <p:spPr>
          <a:xfrm>
            <a:off x="2971800" y="3537856"/>
            <a:ext cx="4811486" cy="2818493"/>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47624" y="6457863"/>
            <a:ext cx="45719" cy="369332"/>
          </a:xfrm>
          <a:prstGeom prst="rect">
            <a:avLst/>
          </a:prstGeom>
          <a:noFill/>
        </p:spPr>
        <p:txBody>
          <a:bodyPr wrap="square" rtlCol="0">
            <a:spAutoFit/>
          </a:bodyPr>
          <a:lstStyle/>
          <a:p>
            <a:r>
              <a:rPr lang="en-US" dirty="0"/>
              <a:t>x</a:t>
            </a:r>
          </a:p>
        </p:txBody>
      </p:sp>
      <p:sp>
        <p:nvSpPr>
          <p:cNvPr id="16" name="TextBox 15"/>
          <p:cNvSpPr txBox="1"/>
          <p:nvPr/>
        </p:nvSpPr>
        <p:spPr>
          <a:xfrm>
            <a:off x="7638424" y="5853108"/>
            <a:ext cx="249431" cy="369332"/>
          </a:xfrm>
          <a:prstGeom prst="rect">
            <a:avLst/>
          </a:prstGeom>
          <a:noFill/>
        </p:spPr>
        <p:txBody>
          <a:bodyPr wrap="square" rtlCol="0">
            <a:spAutoFit/>
          </a:bodyPr>
          <a:lstStyle/>
          <a:p>
            <a:r>
              <a:rPr lang="en-US" dirty="0"/>
              <a:t>z</a:t>
            </a:r>
          </a:p>
        </p:txBody>
      </p:sp>
      <p:sp>
        <p:nvSpPr>
          <p:cNvPr id="17" name="TextBox 16"/>
          <p:cNvSpPr txBox="1"/>
          <p:nvPr/>
        </p:nvSpPr>
        <p:spPr>
          <a:xfrm>
            <a:off x="7900141" y="4643498"/>
            <a:ext cx="24943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18653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52</a:t>
            </a:fld>
            <a:endParaRPr lang="en-US"/>
          </a:p>
        </p:txBody>
      </p:sp>
      <p:sp>
        <p:nvSpPr>
          <p:cNvPr id="3" name="Rectangle 2"/>
          <p:cNvSpPr/>
          <p:nvPr/>
        </p:nvSpPr>
        <p:spPr>
          <a:xfrm>
            <a:off x="419643" y="1089164"/>
            <a:ext cx="9749968" cy="2041585"/>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200:1.</a:t>
            </a:r>
          </a:p>
          <a:p>
            <a:pPr marL="285750" indent="-285750">
              <a:lnSpc>
                <a:spcPts val="2400"/>
              </a:lnSpc>
              <a:spcAft>
                <a:spcPts val="800"/>
              </a:spcAft>
              <a:buFont typeface="Arial" panose="020B0604020202020204" pitchFamily="34" charset="0"/>
              <a:buChar char="•"/>
            </a:pPr>
            <a:r>
              <a:rPr lang="en-US" dirty="0"/>
              <a:t>Perspective calibration using 3 planes (back, middle, and front of the volume).</a:t>
            </a:r>
          </a:p>
          <a:p>
            <a:pPr marL="285750" indent="-285750">
              <a:lnSpc>
                <a:spcPts val="2400"/>
              </a:lnSpc>
              <a:spcAft>
                <a:spcPts val="800"/>
              </a:spcAft>
              <a:buFont typeface="Arial" panose="020B0604020202020204" pitchFamily="34" charset="0"/>
              <a:buChar char="•"/>
            </a:pPr>
            <a:r>
              <a:rPr lang="en-US" dirty="0"/>
              <a:t>Further correction using Volume Self-calibration; average disparity 0.05px.</a:t>
            </a:r>
          </a:p>
          <a:p>
            <a:pPr marL="285750" indent="-285750">
              <a:lnSpc>
                <a:spcPts val="2400"/>
              </a:lnSpc>
              <a:spcAft>
                <a:spcPts val="800"/>
              </a:spcAft>
              <a:buFont typeface="Arial" panose="020B0604020202020204" pitchFamily="34" charset="0"/>
              <a:buChar char="•"/>
            </a:pPr>
            <a:r>
              <a:rPr lang="en-US" dirty="0"/>
              <a:t>Optical Transfer Function calculated.</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spTree>
    <p:extLst>
      <p:ext uri="{BB962C8B-B14F-4D97-AF65-F5344CB8AC3E}">
        <p14:creationId xmlns:p14="http://schemas.microsoft.com/office/powerpoint/2010/main" val="998551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53</a:t>
            </a:fld>
            <a:endParaRPr lang="en-US"/>
          </a:p>
        </p:txBody>
      </p:sp>
      <p:sp>
        <p:nvSpPr>
          <p:cNvPr id="3" name="Rectangle 2"/>
          <p:cNvSpPr/>
          <p:nvPr/>
        </p:nvSpPr>
        <p:spPr>
          <a:xfrm>
            <a:off x="419643" y="1089164"/>
            <a:ext cx="9749968" cy="3272691"/>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200:1.</a:t>
            </a:r>
          </a:p>
          <a:p>
            <a:pPr marL="285750" indent="-285750">
              <a:lnSpc>
                <a:spcPts val="2400"/>
              </a:lnSpc>
              <a:spcAft>
                <a:spcPts val="800"/>
              </a:spcAft>
              <a:buFont typeface="Arial" panose="020B0604020202020204" pitchFamily="34" charset="0"/>
              <a:buChar char="•"/>
            </a:pPr>
            <a:r>
              <a:rPr lang="en-US" dirty="0"/>
              <a:t>Perspective calibration using 3 planes (back, middle, and front of the volume).</a:t>
            </a:r>
          </a:p>
          <a:p>
            <a:pPr marL="285750" indent="-285750">
              <a:lnSpc>
                <a:spcPts val="2400"/>
              </a:lnSpc>
              <a:spcAft>
                <a:spcPts val="800"/>
              </a:spcAft>
              <a:buFont typeface="Arial" panose="020B0604020202020204" pitchFamily="34" charset="0"/>
              <a:buChar char="•"/>
            </a:pPr>
            <a:r>
              <a:rPr lang="en-US" dirty="0"/>
              <a:t>Further correction using Volume Self-calibration; average disparity 0.05px.</a:t>
            </a:r>
          </a:p>
          <a:p>
            <a:pPr marL="285750" indent="-285750">
              <a:lnSpc>
                <a:spcPts val="2400"/>
              </a:lnSpc>
              <a:spcAft>
                <a:spcPts val="800"/>
              </a:spcAft>
              <a:buFont typeface="Arial" panose="020B0604020202020204" pitchFamily="34" charset="0"/>
              <a:buChar char="•"/>
            </a:pPr>
            <a:r>
              <a:rPr lang="en-US" dirty="0"/>
              <a:t>Optical Transfer Function calculated.</a:t>
            </a:r>
          </a:p>
          <a:p>
            <a:pPr marL="285750" indent="-285750">
              <a:lnSpc>
                <a:spcPts val="2400"/>
              </a:lnSpc>
              <a:spcAft>
                <a:spcPts val="800"/>
              </a:spcAft>
              <a:buFont typeface="Arial" panose="020B0604020202020204" pitchFamily="34" charset="0"/>
              <a:buChar char="•"/>
            </a:pPr>
            <a:r>
              <a:rPr lang="en-US" dirty="0"/>
              <a:t>STB uses Iterative Particle Reconstruction (IPR) for particle detection.</a:t>
            </a:r>
          </a:p>
          <a:p>
            <a:pPr marL="285750" indent="-285750">
              <a:lnSpc>
                <a:spcPts val="2400"/>
              </a:lnSpc>
              <a:spcAft>
                <a:spcPts val="800"/>
              </a:spcAft>
              <a:buFont typeface="Arial" panose="020B0604020202020204" pitchFamily="34" charset="0"/>
              <a:buChar char="•"/>
            </a:pPr>
            <a:r>
              <a:rPr lang="en-US" dirty="0"/>
              <a:t>5 sets of STB data for each case merged.</a:t>
            </a:r>
          </a:p>
          <a:p>
            <a:pPr marL="285750" indent="-285750">
              <a:lnSpc>
                <a:spcPts val="2400"/>
              </a:lnSpc>
              <a:spcAft>
                <a:spcPts val="800"/>
              </a:spcAft>
              <a:buFont typeface="Arial" panose="020B0604020202020204" pitchFamily="34" charset="0"/>
              <a:buChar char="•"/>
            </a:pPr>
            <a:r>
              <a:rPr lang="en-US" dirty="0"/>
              <a:t>VIC# converts </a:t>
            </a:r>
            <a:r>
              <a:rPr lang="en-US" dirty="0" err="1"/>
              <a:t>Lagrangian</a:t>
            </a:r>
            <a:r>
              <a:rPr lang="en-US" dirty="0"/>
              <a:t> field to Eulerian (spatial res: 2% chord/vector). </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spTree>
    <p:extLst>
      <p:ext uri="{BB962C8B-B14F-4D97-AF65-F5344CB8AC3E}">
        <p14:creationId xmlns:p14="http://schemas.microsoft.com/office/powerpoint/2010/main" val="3686003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5855" y="2156393"/>
            <a:ext cx="3903722" cy="1799209"/>
          </a:xfrm>
          <a:prstGeom prst="rect">
            <a:avLst/>
          </a:prstGeom>
        </p:spPr>
      </p:pic>
      <p:sp>
        <p:nvSpPr>
          <p:cNvPr id="2" name="Slide Number Placeholder 1"/>
          <p:cNvSpPr>
            <a:spLocks noGrp="1"/>
          </p:cNvSpPr>
          <p:nvPr>
            <p:ph type="sldNum" sz="quarter" idx="12"/>
          </p:nvPr>
        </p:nvSpPr>
        <p:spPr/>
        <p:txBody>
          <a:bodyPr/>
          <a:lstStyle/>
          <a:p>
            <a:fld id="{15530B12-77AA-4F8A-BB96-7B022F2BE984}" type="slidenum">
              <a:rPr lang="en-US" smtClean="0"/>
              <a:t>54</a:t>
            </a:fld>
            <a:endParaRPr lang="en-US"/>
          </a:p>
        </p:txBody>
      </p:sp>
      <p:sp>
        <p:nvSpPr>
          <p:cNvPr id="3" name="Rectangle 2"/>
          <p:cNvSpPr/>
          <p:nvPr/>
        </p:nvSpPr>
        <p:spPr>
          <a:xfrm>
            <a:off x="419643" y="1089164"/>
            <a:ext cx="9749968" cy="810478"/>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a:t>3 Eulerian fields per case with (25% overlap) stitched.</a:t>
            </a:r>
          </a:p>
          <a:p>
            <a:pPr marL="285750" indent="-285750">
              <a:lnSpc>
                <a:spcPts val="2400"/>
              </a:lnSpc>
              <a:spcAft>
                <a:spcPts val="800"/>
              </a:spcAft>
              <a:buFont typeface="Arial" panose="020B0604020202020204" pitchFamily="34" charset="0"/>
              <a:buChar char="•"/>
            </a:pPr>
            <a:r>
              <a:rPr lang="en-US" dirty="0"/>
              <a:t>Velocity fields smoothed using a Gaussian filter.</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8183" y="2206549"/>
            <a:ext cx="3695157" cy="1698899"/>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17812" y="2156393"/>
            <a:ext cx="3920717" cy="1638490"/>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26530" y="4051634"/>
            <a:ext cx="4431016" cy="185174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48743" y="4079176"/>
            <a:ext cx="4418973" cy="1846714"/>
          </a:xfrm>
          <a:prstGeom prst="rect">
            <a:avLst/>
          </a:prstGeom>
        </p:spPr>
      </p:pic>
    </p:spTree>
    <p:extLst>
      <p:ext uri="{BB962C8B-B14F-4D97-AF65-F5344CB8AC3E}">
        <p14:creationId xmlns:p14="http://schemas.microsoft.com/office/powerpoint/2010/main" val="1600590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7BDE10-DB7A-4914-B9F4-B00D5AB2064D}"/>
              </a:ext>
            </a:extLst>
          </p:cNvPr>
          <p:cNvSpPr txBox="1"/>
          <p:nvPr/>
        </p:nvSpPr>
        <p:spPr>
          <a:xfrm>
            <a:off x="683581" y="4696287"/>
            <a:ext cx="18909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1c: distance traveled of length 1 chord</a:t>
            </a:r>
          </a:p>
        </p:txBody>
      </p:sp>
      <p:sp>
        <p:nvSpPr>
          <p:cNvPr id="2" name="Slide Number Placeholder 1">
            <a:extLst>
              <a:ext uri="{FF2B5EF4-FFF2-40B4-BE49-F238E27FC236}">
                <a16:creationId xmlns:a16="http://schemas.microsoft.com/office/drawing/2014/main" id="{A6DAFB2A-FD49-4805-9AA4-FCEA6FA99A81}"/>
              </a:ext>
            </a:extLst>
          </p:cNvPr>
          <p:cNvSpPr>
            <a:spLocks noGrp="1"/>
          </p:cNvSpPr>
          <p:nvPr>
            <p:ph type="sldNum" sz="quarter" idx="12"/>
          </p:nvPr>
        </p:nvSpPr>
        <p:spPr>
          <a:xfrm>
            <a:off x="9370860" y="6454874"/>
            <a:ext cx="2743200" cy="365125"/>
          </a:xfrm>
        </p:spPr>
        <p:txBody>
          <a:bodyPr/>
          <a:lstStyle/>
          <a:p>
            <a:fld id="{15530B12-77AA-4F8A-BB96-7B022F2BE984}" type="slidenum">
              <a:rPr lang="en-US" smtClean="0"/>
              <a:t>55</a:t>
            </a:fld>
            <a:endParaRPr lang="en-US" dirty="0"/>
          </a:p>
        </p:txBody>
      </p:sp>
      <p:pic>
        <p:nvPicPr>
          <p:cNvPr id="8" name="Picture 7"/>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59818" y="3045412"/>
            <a:ext cx="5083451" cy="381258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63970" y="3045412"/>
            <a:ext cx="5077376" cy="380803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46785" y="3032522"/>
            <a:ext cx="5094561" cy="3820921"/>
          </a:xfrm>
          <a:prstGeom prst="rect">
            <a:avLst/>
          </a:prstGeom>
        </p:spPr>
      </p:pic>
      <p:graphicFrame>
        <p:nvGraphicFramePr>
          <p:cNvPr id="10" name="Table 9">
            <a:extLst>
              <a:ext uri="{FF2B5EF4-FFF2-40B4-BE49-F238E27FC236}">
                <a16:creationId xmlns:a16="http://schemas.microsoft.com/office/drawing/2014/main" id="{BCF79A2F-7A1A-8145-B4E3-12C5B78C4A2C}"/>
              </a:ext>
            </a:extLst>
          </p:cNvPr>
          <p:cNvGraphicFramePr>
            <a:graphicFrameLocks noGrp="1"/>
          </p:cNvGraphicFramePr>
          <p:nvPr/>
        </p:nvGraphicFramePr>
        <p:xfrm>
          <a:off x="890954" y="472634"/>
          <a:ext cx="10410092" cy="2590800"/>
        </p:xfrm>
        <a:graphic>
          <a:graphicData uri="http://schemas.openxmlformats.org/drawingml/2006/table">
            <a:tbl>
              <a:tblPr firstRow="1" bandRow="1">
                <a:tableStyleId>{5940675A-B579-460E-94D1-54222C63F5DA}</a:tableStyleId>
              </a:tblPr>
              <a:tblGrid>
                <a:gridCol w="2180492">
                  <a:extLst>
                    <a:ext uri="{9D8B030D-6E8A-4147-A177-3AD203B41FA5}">
                      <a16:colId xmlns:a16="http://schemas.microsoft.com/office/drawing/2014/main" val="2073762575"/>
                    </a:ext>
                  </a:extLst>
                </a:gridCol>
                <a:gridCol w="2347546">
                  <a:extLst>
                    <a:ext uri="{9D8B030D-6E8A-4147-A177-3AD203B41FA5}">
                      <a16:colId xmlns:a16="http://schemas.microsoft.com/office/drawing/2014/main" val="2293961498"/>
                    </a:ext>
                  </a:extLst>
                </a:gridCol>
                <a:gridCol w="5882054">
                  <a:extLst>
                    <a:ext uri="{9D8B030D-6E8A-4147-A177-3AD203B41FA5}">
                      <a16:colId xmlns:a16="http://schemas.microsoft.com/office/drawing/2014/main" val="4150879788"/>
                    </a:ext>
                  </a:extLst>
                </a:gridCol>
              </a:tblGrid>
              <a:tr h="370840">
                <a:tc>
                  <a:txBody>
                    <a:bodyPr/>
                    <a:lstStyle/>
                    <a:p>
                      <a:r>
                        <a:rPr lang="en-US" b="1" dirty="0"/>
                        <a:t>Gust type</a:t>
                      </a:r>
                    </a:p>
                  </a:txBody>
                  <a:tcPr anchor="ctr">
                    <a:solidFill>
                      <a:schemeClr val="bg1"/>
                    </a:solidFill>
                  </a:tcPr>
                </a:tc>
                <a:tc>
                  <a:txBody>
                    <a:bodyPr/>
                    <a:lstStyle/>
                    <a:p>
                      <a:r>
                        <a:rPr lang="en-US" b="1" dirty="0"/>
                        <a:t>Gust accel./</a:t>
                      </a:r>
                      <a:r>
                        <a:rPr lang="en-US" b="1" dirty="0" err="1"/>
                        <a:t>decel</a:t>
                      </a:r>
                      <a:r>
                        <a:rPr lang="en-US" b="1" dirty="0"/>
                        <a:t>. dist.</a:t>
                      </a:r>
                    </a:p>
                  </a:txBody>
                  <a:tcPr anchor="ctr">
                    <a:solidFill>
                      <a:schemeClr val="bg1"/>
                    </a:solidFill>
                  </a:tcPr>
                </a:tc>
                <a:tc>
                  <a:txBody>
                    <a:bodyPr/>
                    <a:lstStyle/>
                    <a:p>
                      <a:pPr algn="ctr"/>
                      <a:r>
                        <a:rPr lang="en-US" b="1" dirty="0"/>
                        <a:t>Tip conditions tested</a:t>
                      </a:r>
                    </a:p>
                  </a:txBody>
                  <a:tcPr anchor="ctr">
                    <a:solidFill>
                      <a:schemeClr val="bg1"/>
                    </a:solidFill>
                  </a:tcPr>
                </a:tc>
                <a:extLst>
                  <a:ext uri="{0D108BD9-81ED-4DB2-BD59-A6C34878D82A}">
                    <a16:rowId xmlns:a16="http://schemas.microsoft.com/office/drawing/2014/main" val="1124433481"/>
                  </a:ext>
                </a:extLst>
              </a:tr>
              <a:tr h="370840">
                <a:tc rowSpan="3">
                  <a:txBody>
                    <a:bodyPr/>
                    <a:lstStyle/>
                    <a:p>
                      <a:pPr algn="ctr"/>
                      <a:r>
                        <a:rPr lang="en-US" sz="2000" u="none" dirty="0"/>
                        <a:t>step-up</a:t>
                      </a:r>
                    </a:p>
                  </a:txBody>
                  <a:tcPr anchor="ctr">
                    <a:solidFill>
                      <a:schemeClr val="bg1"/>
                    </a:solidFill>
                  </a:tcPr>
                </a:tc>
                <a:tc>
                  <a:txBody>
                    <a:bodyPr/>
                    <a:lstStyle/>
                    <a:p>
                      <a:pPr algn="ctr"/>
                      <a:r>
                        <a:rPr lang="en-US" dirty="0">
                          <a:solidFill>
                            <a:srgbClr val="FF0000"/>
                          </a:solidFill>
                        </a:rPr>
                        <a:t>1c</a:t>
                      </a:r>
                    </a:p>
                  </a:txBody>
                  <a:tcPr anchor="ctr">
                    <a:solidFill>
                      <a:schemeClr val="bg1"/>
                    </a:solidFill>
                  </a:tcPr>
                </a:tc>
                <a:tc>
                  <a:txBody>
                    <a:bodyPr/>
                    <a:lstStyle/>
                    <a:p>
                      <a:pPr algn="l"/>
                      <a:r>
                        <a:rPr lang="en-US" dirty="0">
                          <a:solidFill>
                            <a:schemeClr val="tx1"/>
                          </a:solidFill>
                        </a:rPr>
                        <a:t>Rect., static sweep, actuation-</a:t>
                      </a:r>
                      <a:r>
                        <a:rPr lang="en-US" i="1" dirty="0">
                          <a:solidFill>
                            <a:schemeClr val="tx1"/>
                          </a:solidFill>
                        </a:rPr>
                        <a:t>in</a:t>
                      </a:r>
                      <a:r>
                        <a:rPr lang="en-US" dirty="0">
                          <a:solidFill>
                            <a:schemeClr val="tx1"/>
                          </a:solidFill>
                        </a:rPr>
                        <a:t> at 21.5c (50% gust dist.)</a:t>
                      </a:r>
                    </a:p>
                  </a:txBody>
                  <a:tcPr anchor="ctr">
                    <a:solidFill>
                      <a:schemeClr val="bg1"/>
                    </a:solidFill>
                  </a:tcPr>
                </a:tc>
                <a:extLst>
                  <a:ext uri="{0D108BD9-81ED-4DB2-BD59-A6C34878D82A}">
                    <a16:rowId xmlns:a16="http://schemas.microsoft.com/office/drawing/2014/main" val="959370047"/>
                  </a:ext>
                </a:extLst>
              </a:tr>
              <a:tr h="370840">
                <a:tc vMerge="1">
                  <a:txBody>
                    <a:bodyPr/>
                    <a:lstStyle/>
                    <a:p>
                      <a:endParaRPr lang="en-US" dirty="0"/>
                    </a:p>
                  </a:txBody>
                  <a:tcPr/>
                </a:tc>
                <a:tc>
                  <a:txBody>
                    <a:bodyPr/>
                    <a:lstStyle/>
                    <a:p>
                      <a:pPr algn="ctr"/>
                      <a:r>
                        <a:rPr lang="en-US" dirty="0">
                          <a:solidFill>
                            <a:srgbClr val="00B050"/>
                          </a:solidFill>
                        </a:rPr>
                        <a:t>3c</a:t>
                      </a:r>
                    </a:p>
                  </a:txBody>
                  <a:tcPr anchor="ctr">
                    <a:solidFill>
                      <a:schemeClr val="bg1"/>
                    </a:solidFill>
                  </a:tcPr>
                </a:tc>
                <a:tc>
                  <a:txBody>
                    <a:bodyPr/>
                    <a:lstStyle/>
                    <a:p>
                      <a:pPr algn="l"/>
                      <a:r>
                        <a:rPr lang="en-US" dirty="0">
                          <a:solidFill>
                            <a:schemeClr val="tx1"/>
                          </a:solidFill>
                        </a:rPr>
                        <a:t>Rect., static sweep, actuation-</a:t>
                      </a:r>
                      <a:r>
                        <a:rPr lang="en-US" i="1" dirty="0">
                          <a:solidFill>
                            <a:schemeClr val="tx1"/>
                          </a:solidFill>
                        </a:rPr>
                        <a:t>in</a:t>
                      </a:r>
                      <a:r>
                        <a:rPr lang="en-US" dirty="0">
                          <a:solidFill>
                            <a:schemeClr val="tx1"/>
                          </a:solidFill>
                        </a:rPr>
                        <a:t>   </a:t>
                      </a:r>
                      <a:r>
                        <a:rPr lang="en-US" sz="1000" dirty="0">
                          <a:solidFill>
                            <a:schemeClr val="tx1"/>
                          </a:solidFill>
                        </a:rPr>
                        <a:t> </a:t>
                      </a:r>
                      <a:r>
                        <a:rPr lang="en-US" dirty="0">
                          <a:solidFill>
                            <a:schemeClr val="tx1"/>
                          </a:solidFill>
                        </a:rPr>
                        <a:t>at 21.5c &amp; 22.5c (50% dist.)</a:t>
                      </a:r>
                    </a:p>
                  </a:txBody>
                  <a:tcPr anchor="ctr">
                    <a:solidFill>
                      <a:schemeClr val="bg1"/>
                    </a:solidFill>
                  </a:tcPr>
                </a:tc>
                <a:extLst>
                  <a:ext uri="{0D108BD9-81ED-4DB2-BD59-A6C34878D82A}">
                    <a16:rowId xmlns:a16="http://schemas.microsoft.com/office/drawing/2014/main" val="4228623540"/>
                  </a:ext>
                </a:extLst>
              </a:tr>
              <a:tr h="370840">
                <a:tc vMerge="1">
                  <a:txBody>
                    <a:bodyPr/>
                    <a:lstStyle/>
                    <a:p>
                      <a:endParaRPr lang="en-US" dirty="0"/>
                    </a:p>
                  </a:txBody>
                  <a:tcPr/>
                </a:tc>
                <a:tc>
                  <a:txBody>
                    <a:bodyPr/>
                    <a:lstStyle/>
                    <a:p>
                      <a:pPr algn="ctr"/>
                      <a:r>
                        <a:rPr lang="en-US" dirty="0">
                          <a:solidFill>
                            <a:srgbClr val="3536FF"/>
                          </a:solidFill>
                        </a:rPr>
                        <a:t>6c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in</a:t>
                      </a:r>
                      <a:r>
                        <a:rPr lang="en-US" dirty="0">
                          <a:solidFill>
                            <a:schemeClr val="tx1"/>
                          </a:solidFill>
                        </a:rPr>
                        <a:t>   </a:t>
                      </a:r>
                      <a:r>
                        <a:rPr lang="en-US" sz="1000" dirty="0">
                          <a:solidFill>
                            <a:schemeClr val="tx1"/>
                          </a:solidFill>
                        </a:rPr>
                        <a:t> </a:t>
                      </a:r>
                      <a:r>
                        <a:rPr lang="en-US" dirty="0">
                          <a:solidFill>
                            <a:schemeClr val="tx1"/>
                          </a:solidFill>
                        </a:rPr>
                        <a:t>at 21.5c &amp; 24.0c (50% dist.)</a:t>
                      </a:r>
                    </a:p>
                  </a:txBody>
                  <a:tcPr anchor="ctr">
                    <a:solidFill>
                      <a:schemeClr val="bg1"/>
                    </a:solidFill>
                  </a:tcPr>
                </a:tc>
                <a:extLst>
                  <a:ext uri="{0D108BD9-81ED-4DB2-BD59-A6C34878D82A}">
                    <a16:rowId xmlns:a16="http://schemas.microsoft.com/office/drawing/2014/main" val="2163689429"/>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u="none" dirty="0"/>
                        <a:t>step-down</a:t>
                      </a:r>
                    </a:p>
                  </a:txBody>
                  <a:tcPr anchor="ctr">
                    <a:solidFill>
                      <a:schemeClr val="bg1"/>
                    </a:solidFill>
                  </a:tcPr>
                </a:tc>
                <a:tc>
                  <a:txBody>
                    <a:bodyPr/>
                    <a:lstStyle/>
                    <a:p>
                      <a:pPr algn="ctr"/>
                      <a:r>
                        <a:rPr lang="en-US" dirty="0">
                          <a:solidFill>
                            <a:srgbClr val="FF0000"/>
                          </a:solidFill>
                        </a:rPr>
                        <a:t>1c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out</a:t>
                      </a:r>
                      <a:r>
                        <a:rPr lang="en-US" dirty="0">
                          <a:solidFill>
                            <a:schemeClr val="tx1"/>
                          </a:solidFill>
                        </a:rPr>
                        <a:t> at 21.5c (50% dist.)</a:t>
                      </a:r>
                    </a:p>
                  </a:txBody>
                  <a:tcPr anchor="ctr">
                    <a:solidFill>
                      <a:schemeClr val="bg1"/>
                    </a:solidFill>
                  </a:tcPr>
                </a:tc>
                <a:extLst>
                  <a:ext uri="{0D108BD9-81ED-4DB2-BD59-A6C34878D82A}">
                    <a16:rowId xmlns:a16="http://schemas.microsoft.com/office/drawing/2014/main" val="4002892386"/>
                  </a:ext>
                </a:extLst>
              </a:tr>
              <a:tr h="370840">
                <a:tc vMerge="1">
                  <a:txBody>
                    <a:bodyPr/>
                    <a:lstStyle/>
                    <a:p>
                      <a:endParaRPr lang="en-US" dirty="0"/>
                    </a:p>
                  </a:txBody>
                  <a:tcPr/>
                </a:tc>
                <a:tc>
                  <a:txBody>
                    <a:bodyPr/>
                    <a:lstStyle/>
                    <a:p>
                      <a:pPr algn="ctr"/>
                      <a:r>
                        <a:rPr lang="en-US" dirty="0">
                          <a:solidFill>
                            <a:srgbClr val="00B050"/>
                          </a:solidFill>
                        </a:rPr>
                        <a:t>3c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out</a:t>
                      </a:r>
                      <a:r>
                        <a:rPr lang="en-US" dirty="0">
                          <a:solidFill>
                            <a:schemeClr val="tx1"/>
                          </a:solidFill>
                        </a:rPr>
                        <a:t> at 21.5c &amp; 22.5c (50% dist.)</a:t>
                      </a:r>
                    </a:p>
                  </a:txBody>
                  <a:tcPr anchor="ctr">
                    <a:solidFill>
                      <a:schemeClr val="bg1"/>
                    </a:solidFill>
                  </a:tcPr>
                </a:tc>
                <a:extLst>
                  <a:ext uri="{0D108BD9-81ED-4DB2-BD59-A6C34878D82A}">
                    <a16:rowId xmlns:a16="http://schemas.microsoft.com/office/drawing/2014/main" val="1228915575"/>
                  </a:ext>
                </a:extLst>
              </a:tr>
              <a:tr h="182000">
                <a:tc vMerge="1">
                  <a:txBody>
                    <a:bodyPr/>
                    <a:lstStyle/>
                    <a:p>
                      <a:endParaRPr lang="en-US" dirty="0"/>
                    </a:p>
                  </a:txBody>
                  <a:tcPr/>
                </a:tc>
                <a:tc>
                  <a:txBody>
                    <a:bodyPr/>
                    <a:lstStyle/>
                    <a:p>
                      <a:pPr algn="ctr"/>
                      <a:r>
                        <a:rPr lang="en-US" dirty="0">
                          <a:solidFill>
                            <a:srgbClr val="3536FF"/>
                          </a:solidFill>
                        </a:rPr>
                        <a:t>6c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out</a:t>
                      </a:r>
                      <a:r>
                        <a:rPr lang="en-US" dirty="0">
                          <a:solidFill>
                            <a:schemeClr val="tx1"/>
                          </a:solidFill>
                        </a:rPr>
                        <a:t> at 21.5c &amp; 24.0c (50% dist.)</a:t>
                      </a:r>
                    </a:p>
                  </a:txBody>
                  <a:tcPr anchor="ctr">
                    <a:solidFill>
                      <a:schemeClr val="bg1"/>
                    </a:solidFill>
                  </a:tcPr>
                </a:tc>
                <a:extLst>
                  <a:ext uri="{0D108BD9-81ED-4DB2-BD59-A6C34878D82A}">
                    <a16:rowId xmlns:a16="http://schemas.microsoft.com/office/drawing/2014/main" val="1133171512"/>
                  </a:ext>
                </a:extLst>
              </a:tr>
            </a:tbl>
          </a:graphicData>
        </a:graphic>
      </p:graphicFrame>
      <p:grpSp>
        <p:nvGrpSpPr>
          <p:cNvPr id="7" name="Group 6">
            <a:extLst>
              <a:ext uri="{FF2B5EF4-FFF2-40B4-BE49-F238E27FC236}">
                <a16:creationId xmlns:a16="http://schemas.microsoft.com/office/drawing/2014/main" id="{A4AD1CC1-1D0B-4E48-B549-425D6483F755}"/>
              </a:ext>
            </a:extLst>
          </p:cNvPr>
          <p:cNvGrpSpPr/>
          <p:nvPr/>
        </p:nvGrpSpPr>
        <p:grpSpPr>
          <a:xfrm>
            <a:off x="8707917" y="3109152"/>
            <a:ext cx="1325886" cy="1549746"/>
            <a:chOff x="8707917" y="3109152"/>
            <a:chExt cx="1325886" cy="1549746"/>
          </a:xfrm>
        </p:grpSpPr>
        <p:grpSp>
          <p:nvGrpSpPr>
            <p:cNvPr id="5" name="Group 4">
              <a:extLst>
                <a:ext uri="{FF2B5EF4-FFF2-40B4-BE49-F238E27FC236}">
                  <a16:creationId xmlns:a16="http://schemas.microsoft.com/office/drawing/2014/main" id="{7ADD6FF8-8150-40D4-B1F8-B3BAA4BCFD46}"/>
                </a:ext>
              </a:extLst>
            </p:cNvPr>
            <p:cNvGrpSpPr/>
            <p:nvPr/>
          </p:nvGrpSpPr>
          <p:grpSpPr>
            <a:xfrm>
              <a:off x="9184786" y="3109152"/>
              <a:ext cx="401433" cy="1040335"/>
              <a:chOff x="9026072" y="3171173"/>
              <a:chExt cx="408027" cy="1064971"/>
            </a:xfrm>
          </p:grpSpPr>
          <p:sp>
            <p:nvSpPr>
              <p:cNvPr id="13" name="Rectangle 12">
                <a:extLst>
                  <a:ext uri="{FF2B5EF4-FFF2-40B4-BE49-F238E27FC236}">
                    <a16:creationId xmlns:a16="http://schemas.microsoft.com/office/drawing/2014/main" id="{F0E9FB73-606D-47E5-9AB5-B82C6093C71C}"/>
                  </a:ext>
                </a:extLst>
              </p:cNvPr>
              <p:cNvSpPr/>
              <p:nvPr/>
            </p:nvSpPr>
            <p:spPr>
              <a:xfrm rot="5400000">
                <a:off x="9056866" y="3297767"/>
                <a:ext cx="345980" cy="92792"/>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57BEB25-9521-4D8F-85FD-E6F47F5ABE43}"/>
                  </a:ext>
                </a:extLst>
              </p:cNvPr>
              <p:cNvSpPr/>
              <p:nvPr/>
            </p:nvSpPr>
            <p:spPr>
              <a:xfrm>
                <a:off x="9032665" y="3522505"/>
                <a:ext cx="401434" cy="6971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24F134F-8AC7-4E99-AC10-6A64BD6FDAF2}"/>
                  </a:ext>
                </a:extLst>
              </p:cNvPr>
              <p:cNvSpPr/>
              <p:nvPr/>
            </p:nvSpPr>
            <p:spPr>
              <a:xfrm>
                <a:off x="9026072" y="4199234"/>
                <a:ext cx="42563" cy="3691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26ECF7-14A9-4A48-900B-CD1BA01DEEDB}"/>
                  </a:ext>
                </a:extLst>
              </p:cNvPr>
              <p:cNvSpPr/>
              <p:nvPr/>
            </p:nvSpPr>
            <p:spPr>
              <a:xfrm rot="5400000">
                <a:off x="9194324" y="3139059"/>
                <a:ext cx="71064" cy="136387"/>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EFAFF65-5CE0-4DB8-8F31-71C9D0E40005}"/>
                </a:ext>
              </a:extLst>
            </p:cNvPr>
            <p:cNvSpPr/>
            <p:nvPr/>
          </p:nvSpPr>
          <p:spPr>
            <a:xfrm>
              <a:off x="8707917" y="4289566"/>
              <a:ext cx="1325886" cy="369332"/>
            </a:xfrm>
            <a:prstGeom prst="rect">
              <a:avLst/>
            </a:prstGeom>
          </p:spPr>
          <p:txBody>
            <a:bodyPr wrap="square">
              <a:spAutoFit/>
            </a:bodyPr>
            <a:lstStyle/>
            <a:p>
              <a:pPr algn="ctr"/>
              <a:r>
                <a:rPr lang="en-US" dirty="0"/>
                <a:t>Rectangular</a:t>
              </a:r>
              <a:endParaRPr lang="en-US" i="1" dirty="0"/>
            </a:p>
          </p:txBody>
        </p:sp>
      </p:grpSp>
      <p:grpSp>
        <p:nvGrpSpPr>
          <p:cNvPr id="6" name="Group 5">
            <a:extLst>
              <a:ext uri="{FF2B5EF4-FFF2-40B4-BE49-F238E27FC236}">
                <a16:creationId xmlns:a16="http://schemas.microsoft.com/office/drawing/2014/main" id="{F787A098-9208-412F-B091-9EBE7963F3E8}"/>
              </a:ext>
            </a:extLst>
          </p:cNvPr>
          <p:cNvGrpSpPr/>
          <p:nvPr/>
        </p:nvGrpSpPr>
        <p:grpSpPr>
          <a:xfrm>
            <a:off x="10264461" y="3110158"/>
            <a:ext cx="666860" cy="1264133"/>
            <a:chOff x="10165198" y="3159586"/>
            <a:chExt cx="766123" cy="1382503"/>
          </a:xfrm>
        </p:grpSpPr>
        <p:sp>
          <p:nvSpPr>
            <p:cNvPr id="20" name="Rectangle 19">
              <a:extLst>
                <a:ext uri="{FF2B5EF4-FFF2-40B4-BE49-F238E27FC236}">
                  <a16:creationId xmlns:a16="http://schemas.microsoft.com/office/drawing/2014/main" id="{D32436DE-B973-4C34-9C88-DB2B5CCA88D6}"/>
                </a:ext>
              </a:extLst>
            </p:cNvPr>
            <p:cNvSpPr/>
            <p:nvPr/>
          </p:nvSpPr>
          <p:spPr>
            <a:xfrm rot="5400000">
              <a:off x="10541731" y="3286180"/>
              <a:ext cx="345980" cy="92792"/>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09A7DF6-4BF6-493D-B70C-98C822EBB551}"/>
                </a:ext>
              </a:extLst>
            </p:cNvPr>
            <p:cNvGrpSpPr/>
            <p:nvPr/>
          </p:nvGrpSpPr>
          <p:grpSpPr>
            <a:xfrm>
              <a:off x="10165198" y="3510918"/>
              <a:ext cx="766123" cy="1031171"/>
              <a:chOff x="6209658" y="2662881"/>
              <a:chExt cx="1481309" cy="2299118"/>
            </a:xfrm>
          </p:grpSpPr>
          <p:sp>
            <p:nvSpPr>
              <p:cNvPr id="32" name="Rectangle 31">
                <a:extLst>
                  <a:ext uri="{FF2B5EF4-FFF2-40B4-BE49-F238E27FC236}">
                    <a16:creationId xmlns:a16="http://schemas.microsoft.com/office/drawing/2014/main" id="{F0EA2286-96FF-4C54-AADB-E56750E4D239}"/>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e 102">
                <a:extLst>
                  <a:ext uri="{FF2B5EF4-FFF2-40B4-BE49-F238E27FC236}">
                    <a16:creationId xmlns:a16="http://schemas.microsoft.com/office/drawing/2014/main" id="{4D6374C4-C292-4890-96B0-2A6E0D3E6EB8}"/>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0CF8FF3D-73B0-4E1C-B7EB-E2149DADBAD5}"/>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4940DBE-3E57-40B2-93F1-3C6910038431}"/>
                </a:ext>
              </a:extLst>
            </p:cNvPr>
            <p:cNvSpPr/>
            <p:nvPr/>
          </p:nvSpPr>
          <p:spPr>
            <a:xfrm rot="5400000">
              <a:off x="10666832" y="3129484"/>
              <a:ext cx="71064" cy="136387"/>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F2EBDF8F-B29E-41DB-8F1A-EB1AFE353D85}"/>
              </a:ext>
            </a:extLst>
          </p:cNvPr>
          <p:cNvSpPr/>
          <p:nvPr/>
        </p:nvSpPr>
        <p:spPr>
          <a:xfrm>
            <a:off x="10126691" y="4275713"/>
            <a:ext cx="1441425" cy="369332"/>
          </a:xfrm>
          <a:prstGeom prst="rect">
            <a:avLst/>
          </a:prstGeom>
        </p:spPr>
        <p:txBody>
          <a:bodyPr wrap="square">
            <a:spAutoFit/>
          </a:bodyPr>
          <a:lstStyle/>
          <a:p>
            <a:pPr algn="ctr"/>
            <a:r>
              <a:rPr lang="en-US" dirty="0"/>
              <a:t>Static sweep</a:t>
            </a:r>
            <a:endParaRPr lang="en-US" i="1" dirty="0"/>
          </a:p>
        </p:txBody>
      </p:sp>
      <p:sp>
        <p:nvSpPr>
          <p:cNvPr id="48" name="Rectangle 47">
            <a:extLst>
              <a:ext uri="{FF2B5EF4-FFF2-40B4-BE49-F238E27FC236}">
                <a16:creationId xmlns:a16="http://schemas.microsoft.com/office/drawing/2014/main" id="{3AB0FAFE-0A38-4F92-B24E-BA280D706ED6}"/>
              </a:ext>
            </a:extLst>
          </p:cNvPr>
          <p:cNvSpPr/>
          <p:nvPr/>
        </p:nvSpPr>
        <p:spPr>
          <a:xfrm>
            <a:off x="8676053" y="6250477"/>
            <a:ext cx="1417154" cy="369332"/>
          </a:xfrm>
          <a:prstGeom prst="rect">
            <a:avLst/>
          </a:prstGeom>
        </p:spPr>
        <p:txBody>
          <a:bodyPr wrap="square">
            <a:spAutoFit/>
          </a:bodyPr>
          <a:lstStyle/>
          <a:p>
            <a:pPr algn="ctr"/>
            <a:r>
              <a:rPr lang="en-US" dirty="0"/>
              <a:t>Actuation-in</a:t>
            </a:r>
            <a:endParaRPr lang="en-US" i="1" dirty="0"/>
          </a:p>
        </p:txBody>
      </p:sp>
      <p:sp>
        <p:nvSpPr>
          <p:cNvPr id="54" name="Rectangle 53">
            <a:extLst>
              <a:ext uri="{FF2B5EF4-FFF2-40B4-BE49-F238E27FC236}">
                <a16:creationId xmlns:a16="http://schemas.microsoft.com/office/drawing/2014/main" id="{5593F0B1-E6F0-4AC2-89B8-C00F68EE017B}"/>
              </a:ext>
            </a:extLst>
          </p:cNvPr>
          <p:cNvSpPr/>
          <p:nvPr/>
        </p:nvSpPr>
        <p:spPr>
          <a:xfrm>
            <a:off x="10063329" y="6214189"/>
            <a:ext cx="1568150" cy="369332"/>
          </a:xfrm>
          <a:prstGeom prst="rect">
            <a:avLst/>
          </a:prstGeom>
        </p:spPr>
        <p:txBody>
          <a:bodyPr wrap="square">
            <a:spAutoFit/>
          </a:bodyPr>
          <a:lstStyle/>
          <a:p>
            <a:pPr algn="ctr"/>
            <a:r>
              <a:rPr lang="en-US" dirty="0"/>
              <a:t>Actuation-out</a:t>
            </a:r>
            <a:endParaRPr lang="en-US" i="1" dirty="0"/>
          </a:p>
        </p:txBody>
      </p:sp>
      <p:grpSp>
        <p:nvGrpSpPr>
          <p:cNvPr id="77" name="Group 76">
            <a:extLst>
              <a:ext uri="{FF2B5EF4-FFF2-40B4-BE49-F238E27FC236}">
                <a16:creationId xmlns:a16="http://schemas.microsoft.com/office/drawing/2014/main" id="{D6948A0C-8EF5-4474-9036-C60B498A787B}"/>
              </a:ext>
            </a:extLst>
          </p:cNvPr>
          <p:cNvGrpSpPr/>
          <p:nvPr/>
        </p:nvGrpSpPr>
        <p:grpSpPr>
          <a:xfrm>
            <a:off x="8923283" y="4840624"/>
            <a:ext cx="742971" cy="1470009"/>
            <a:chOff x="8825629" y="4840624"/>
            <a:chExt cx="742971" cy="1470009"/>
          </a:xfrm>
        </p:grpSpPr>
        <p:sp>
          <p:nvSpPr>
            <p:cNvPr id="42" name="Rectangle 41">
              <a:extLst>
                <a:ext uri="{FF2B5EF4-FFF2-40B4-BE49-F238E27FC236}">
                  <a16:creationId xmlns:a16="http://schemas.microsoft.com/office/drawing/2014/main" id="{B83D41B8-5254-4EB7-9136-50EB3C7D96C5}"/>
                </a:ext>
              </a:extLst>
            </p:cNvPr>
            <p:cNvSpPr/>
            <p:nvPr/>
          </p:nvSpPr>
          <p:spPr>
            <a:xfrm rot="5400000">
              <a:off x="9186095" y="4980470"/>
              <a:ext cx="369530" cy="8983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F04A17B-AD43-4E8E-9438-D06DD2CCDA3D}"/>
                </a:ext>
              </a:extLst>
            </p:cNvPr>
            <p:cNvGrpSpPr/>
            <p:nvPr/>
          </p:nvGrpSpPr>
          <p:grpSpPr>
            <a:xfrm>
              <a:off x="8826125" y="5215871"/>
              <a:ext cx="742475" cy="1093183"/>
              <a:chOff x="6208177" y="2662881"/>
              <a:chExt cx="1482790" cy="2282051"/>
            </a:xfrm>
          </p:grpSpPr>
          <p:sp>
            <p:nvSpPr>
              <p:cNvPr id="71" name="Rectangle 70">
                <a:extLst>
                  <a:ext uri="{FF2B5EF4-FFF2-40B4-BE49-F238E27FC236}">
                    <a16:creationId xmlns:a16="http://schemas.microsoft.com/office/drawing/2014/main" id="{B62213FD-FBDE-42B0-BA29-C697EAF894A9}"/>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ie 25">
                <a:extLst>
                  <a:ext uri="{FF2B5EF4-FFF2-40B4-BE49-F238E27FC236}">
                    <a16:creationId xmlns:a16="http://schemas.microsoft.com/office/drawing/2014/main" id="{61F0005F-CC45-41ED-A1F1-0B9634473984}"/>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5A978B1B-2F44-4A6D-A947-C426B64A447D}"/>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Arc 73">
              <a:extLst>
                <a:ext uri="{FF2B5EF4-FFF2-40B4-BE49-F238E27FC236}">
                  <a16:creationId xmlns:a16="http://schemas.microsoft.com/office/drawing/2014/main" id="{50B91517-2D89-4164-9454-FC47ABC44CA0}"/>
                </a:ext>
              </a:extLst>
            </p:cNvPr>
            <p:cNvSpPr/>
            <p:nvPr/>
          </p:nvSpPr>
          <p:spPr>
            <a:xfrm rot="6311517">
              <a:off x="9192962" y="5906831"/>
              <a:ext cx="273671" cy="231266"/>
            </a:xfrm>
            <a:prstGeom prst="arc">
              <a:avLst>
                <a:gd name="adj1" fmla="val 14829222"/>
                <a:gd name="adj2" fmla="val 19194624"/>
              </a:avLst>
            </a:prstGeom>
            <a:ln w="25400">
              <a:solidFill>
                <a:srgbClr val="FF0000"/>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Rectangle 74">
              <a:extLst>
                <a:ext uri="{FF2B5EF4-FFF2-40B4-BE49-F238E27FC236}">
                  <a16:creationId xmlns:a16="http://schemas.microsoft.com/office/drawing/2014/main" id="{0DDBDC26-8EB8-4751-91F4-14C892084FD5}"/>
                </a:ext>
              </a:extLst>
            </p:cNvPr>
            <p:cNvSpPr/>
            <p:nvPr/>
          </p:nvSpPr>
          <p:spPr>
            <a:xfrm rot="5400000">
              <a:off x="9332909" y="4813138"/>
              <a:ext cx="75902" cy="132045"/>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ie 112">
              <a:extLst>
                <a:ext uri="{FF2B5EF4-FFF2-40B4-BE49-F238E27FC236}">
                  <a16:creationId xmlns:a16="http://schemas.microsoft.com/office/drawing/2014/main" id="{17F80017-EF91-4896-92C4-2331DAD146C2}"/>
                </a:ext>
              </a:extLst>
            </p:cNvPr>
            <p:cNvSpPr/>
            <p:nvPr/>
          </p:nvSpPr>
          <p:spPr>
            <a:xfrm>
              <a:off x="8825629" y="5609785"/>
              <a:ext cx="732585" cy="700848"/>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6" name="Group 85">
            <a:extLst>
              <a:ext uri="{FF2B5EF4-FFF2-40B4-BE49-F238E27FC236}">
                <a16:creationId xmlns:a16="http://schemas.microsoft.com/office/drawing/2014/main" id="{295C33CD-DC93-4789-96DD-216AC77D476F}"/>
              </a:ext>
            </a:extLst>
          </p:cNvPr>
          <p:cNvGrpSpPr/>
          <p:nvPr/>
        </p:nvGrpSpPr>
        <p:grpSpPr>
          <a:xfrm>
            <a:off x="10263662" y="4841448"/>
            <a:ext cx="742532" cy="1476604"/>
            <a:chOff x="10263662" y="4841448"/>
            <a:chExt cx="742532" cy="1476604"/>
          </a:xfrm>
        </p:grpSpPr>
        <p:sp>
          <p:nvSpPr>
            <p:cNvPr id="78" name="Rectangle 77">
              <a:extLst>
                <a:ext uri="{FF2B5EF4-FFF2-40B4-BE49-F238E27FC236}">
                  <a16:creationId xmlns:a16="http://schemas.microsoft.com/office/drawing/2014/main" id="{BC09D18D-C1C1-4DD2-A4E4-BF158FB28F70}"/>
                </a:ext>
              </a:extLst>
            </p:cNvPr>
            <p:cNvSpPr/>
            <p:nvPr/>
          </p:nvSpPr>
          <p:spPr>
            <a:xfrm rot="5400000">
              <a:off x="10623690" y="4981294"/>
              <a:ext cx="369530" cy="8983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FEEB9091-00C7-4E18-8D3C-AB4A435F7EA8}"/>
                </a:ext>
              </a:extLst>
            </p:cNvPr>
            <p:cNvGrpSpPr/>
            <p:nvPr/>
          </p:nvGrpSpPr>
          <p:grpSpPr>
            <a:xfrm>
              <a:off x="10264461" y="5216694"/>
              <a:ext cx="741733" cy="1101358"/>
              <a:chOff x="6209658" y="2662881"/>
              <a:chExt cx="1481309" cy="2299118"/>
            </a:xfrm>
          </p:grpSpPr>
          <p:sp>
            <p:nvSpPr>
              <p:cNvPr id="80" name="Rectangle 79">
                <a:extLst>
                  <a:ext uri="{FF2B5EF4-FFF2-40B4-BE49-F238E27FC236}">
                    <a16:creationId xmlns:a16="http://schemas.microsoft.com/office/drawing/2014/main" id="{683A6354-5FE5-47BD-BE2E-83EE6C3F261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ie 102">
                <a:extLst>
                  <a:ext uri="{FF2B5EF4-FFF2-40B4-BE49-F238E27FC236}">
                    <a16:creationId xmlns:a16="http://schemas.microsoft.com/office/drawing/2014/main" id="{D7045015-2767-4BF3-9750-FD93663B63E0}"/>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21618D36-5BFA-4D1A-841C-9B3140FC87BF}"/>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4971B99C-4371-4B0C-986B-272539B6C07D}"/>
                </a:ext>
              </a:extLst>
            </p:cNvPr>
            <p:cNvSpPr/>
            <p:nvPr/>
          </p:nvSpPr>
          <p:spPr>
            <a:xfrm rot="5400000">
              <a:off x="10770503" y="4816108"/>
              <a:ext cx="75902" cy="132045"/>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e 79">
              <a:extLst>
                <a:ext uri="{FF2B5EF4-FFF2-40B4-BE49-F238E27FC236}">
                  <a16:creationId xmlns:a16="http://schemas.microsoft.com/office/drawing/2014/main" id="{F0AFE2D5-788B-42F2-A975-F252487D9EB8}"/>
                </a:ext>
              </a:extLst>
            </p:cNvPr>
            <p:cNvSpPr/>
            <p:nvPr/>
          </p:nvSpPr>
          <p:spPr>
            <a:xfrm rot="18927774">
              <a:off x="10263662" y="5612338"/>
              <a:ext cx="732585" cy="700848"/>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4">
              <a:extLst>
                <a:ext uri="{FF2B5EF4-FFF2-40B4-BE49-F238E27FC236}">
                  <a16:creationId xmlns:a16="http://schemas.microsoft.com/office/drawing/2014/main" id="{6918F4DA-B22A-4B5E-BC06-1C36D83519CC}"/>
                </a:ext>
              </a:extLst>
            </p:cNvPr>
            <p:cNvSpPr/>
            <p:nvPr/>
          </p:nvSpPr>
          <p:spPr>
            <a:xfrm rot="18352136" flipV="1">
              <a:off x="10633921" y="5884627"/>
              <a:ext cx="273671" cy="231266"/>
            </a:xfrm>
            <a:prstGeom prst="arc">
              <a:avLst>
                <a:gd name="adj1" fmla="val 14829222"/>
                <a:gd name="adj2" fmla="val 19194624"/>
              </a:avLst>
            </a:prstGeom>
            <a:ln w="25400">
              <a:solidFill>
                <a:srgbClr val="0432FF"/>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3" name="Group 52">
            <a:extLst>
              <a:ext uri="{FF2B5EF4-FFF2-40B4-BE49-F238E27FC236}">
                <a16:creationId xmlns:a16="http://schemas.microsoft.com/office/drawing/2014/main" id="{44C5E5C2-8BE0-44CF-B8C3-8A048A64F911}"/>
              </a:ext>
            </a:extLst>
          </p:cNvPr>
          <p:cNvGrpSpPr/>
          <p:nvPr/>
        </p:nvGrpSpPr>
        <p:grpSpPr>
          <a:xfrm>
            <a:off x="673178" y="1260389"/>
            <a:ext cx="10617465" cy="5622324"/>
            <a:chOff x="683581" y="1260389"/>
            <a:chExt cx="10617465" cy="5622324"/>
          </a:xfrm>
        </p:grpSpPr>
        <p:sp>
          <p:nvSpPr>
            <p:cNvPr id="55" name="Rectangle 54">
              <a:extLst>
                <a:ext uri="{FF2B5EF4-FFF2-40B4-BE49-F238E27FC236}">
                  <a16:creationId xmlns:a16="http://schemas.microsoft.com/office/drawing/2014/main" id="{B896DE07-5940-45B5-AF13-AC3BFAA2E583}"/>
                </a:ext>
              </a:extLst>
            </p:cNvPr>
            <p:cNvSpPr/>
            <p:nvPr/>
          </p:nvSpPr>
          <p:spPr>
            <a:xfrm>
              <a:off x="3089189" y="1260389"/>
              <a:ext cx="8211857" cy="6178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A88182-4425-4A1A-8371-E5E6768ED5DF}"/>
                </a:ext>
              </a:extLst>
            </p:cNvPr>
            <p:cNvSpPr/>
            <p:nvPr/>
          </p:nvSpPr>
          <p:spPr>
            <a:xfrm>
              <a:off x="3089189" y="2388545"/>
              <a:ext cx="8211857" cy="6178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43977E9-EF30-4D0A-A4D9-CA2E582E5BCC}"/>
                </a:ext>
              </a:extLst>
            </p:cNvPr>
            <p:cNvSpPr/>
            <p:nvPr/>
          </p:nvSpPr>
          <p:spPr>
            <a:xfrm>
              <a:off x="683581" y="3169109"/>
              <a:ext cx="7644873" cy="3713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956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8" grpId="0"/>
      <p:bldP spid="5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
                    </a14:imgEffect>
                    <a14:imgEffect>
                      <a14:saturation sat="109000"/>
                    </a14:imgEffect>
                    <a14:imgEffect>
                      <a14:brightnessContrast bright="27000" contrast="9000"/>
                    </a14:imgEffect>
                  </a14:imgLayer>
                </a14:imgProps>
              </a:ext>
              <a:ext uri="{28A0092B-C50C-407E-A947-70E740481C1C}">
                <a14:useLocalDpi xmlns:a14="http://schemas.microsoft.com/office/drawing/2010/main"/>
              </a:ext>
            </a:extLst>
          </a:blip>
          <a:srcRect/>
          <a:stretch/>
        </p:blipFill>
        <p:spPr>
          <a:xfrm>
            <a:off x="9814563" y="4354492"/>
            <a:ext cx="1724291" cy="2384434"/>
          </a:xfrm>
          <a:prstGeom prst="rect">
            <a:avLst/>
          </a:prstGeom>
        </p:spPr>
      </p:pic>
      <p:pic>
        <p:nvPicPr>
          <p:cNvPr id="42" name="Picture 41"/>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13000"/>
                    </a14:imgEffect>
                    <a14:imgEffect>
                      <a14:saturation sat="120000"/>
                    </a14:imgEffect>
                    <a14:imgEffect>
                      <a14:brightnessContrast bright="4000" contrast="33000"/>
                    </a14:imgEffect>
                  </a14:imgLayer>
                </a14:imgProps>
              </a:ext>
              <a:ext uri="{28A0092B-C50C-407E-A947-70E740481C1C}">
                <a14:useLocalDpi xmlns:a14="http://schemas.microsoft.com/office/drawing/2010/main"/>
              </a:ext>
            </a:extLst>
          </a:blip>
          <a:srcRect/>
          <a:stretch/>
        </p:blipFill>
        <p:spPr>
          <a:xfrm flipH="1" flipV="1">
            <a:off x="7093290" y="4655491"/>
            <a:ext cx="2334454" cy="1987179"/>
          </a:xfrm>
          <a:prstGeom prst="rect">
            <a:avLst/>
          </a:prstGeom>
        </p:spPr>
      </p:pic>
      <p:pic>
        <p:nvPicPr>
          <p:cNvPr id="33" name="Picture 32"/>
          <p:cNvPicPr>
            <a:picLocks noChangeAspect="1"/>
          </p:cNvPicPr>
          <p:nvPr/>
        </p:nvPicPr>
        <p:blipFill rotWithShape="1">
          <a:blip r:embed="rId7" cstate="screen">
            <a:extLst>
              <a:ext uri="{BEBA8EAE-BF5A-486C-A8C5-ECC9F3942E4B}">
                <a14:imgProps xmlns:a14="http://schemas.microsoft.com/office/drawing/2010/main">
                  <a14:imgLayer r:embed="rId8">
                    <a14:imgEffect>
                      <a14:sharpenSoften amount="9000"/>
                    </a14:imgEffect>
                    <a14:imgEffect>
                      <a14:saturation sat="115000"/>
                    </a14:imgEffect>
                    <a14:imgEffect>
                      <a14:brightnessContrast bright="15000" contrast="21000"/>
                    </a14:imgEffect>
                  </a14:imgLayer>
                </a14:imgProps>
              </a:ext>
              <a:ext uri="{28A0092B-C50C-407E-A947-70E740481C1C}">
                <a14:useLocalDpi xmlns:a14="http://schemas.microsoft.com/office/drawing/2010/main"/>
              </a:ext>
            </a:extLst>
          </a:blip>
          <a:srcRect/>
          <a:stretch/>
        </p:blipFill>
        <p:spPr>
          <a:xfrm flipH="1" flipV="1">
            <a:off x="361907" y="4826396"/>
            <a:ext cx="2496067" cy="1624995"/>
          </a:xfrm>
          <a:prstGeom prst="rect">
            <a:avLst/>
          </a:prstGeom>
        </p:spPr>
      </p:pic>
      <p:pic>
        <p:nvPicPr>
          <p:cNvPr id="30" name="Picture 29"/>
          <p:cNvPicPr>
            <a:picLocks noChangeAspect="1"/>
          </p:cNvPicPr>
          <p:nvPr/>
        </p:nvPicPr>
        <p:blipFill rotWithShape="1">
          <a:blip r:embed="rId9" cstate="screen">
            <a:extLst>
              <a:ext uri="{BEBA8EAE-BF5A-486C-A8C5-ECC9F3942E4B}">
                <a14:imgProps xmlns:a14="http://schemas.microsoft.com/office/drawing/2010/main">
                  <a14:imgLayer r:embed="rId10">
                    <a14:imgEffect>
                      <a14:sharpenSoften amount="16000"/>
                    </a14:imgEffect>
                    <a14:imgEffect>
                      <a14:saturation sat="112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3189061" y="4677650"/>
            <a:ext cx="2941850" cy="1965020"/>
          </a:xfrm>
          <a:prstGeom prst="rect">
            <a:avLst/>
          </a:prstGeom>
          <a:effectLst>
            <a:softEdge rad="12700"/>
          </a:effectLst>
        </p:spPr>
      </p:pic>
      <p:pic>
        <p:nvPicPr>
          <p:cNvPr id="15" name="Picture 14">
            <a:extLst>
              <a:ext uri="{FF2B5EF4-FFF2-40B4-BE49-F238E27FC236}">
                <a16:creationId xmlns:a16="http://schemas.microsoft.com/office/drawing/2014/main" id="{A950AAD6-E53E-4A40-9B5F-70AEA4629635}"/>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985163" y="822844"/>
            <a:ext cx="4023452" cy="3483864"/>
          </a:xfrm>
          <a:prstGeom prst="rect">
            <a:avLst/>
          </a:prstGeom>
        </p:spPr>
      </p:pic>
      <p:pic>
        <p:nvPicPr>
          <p:cNvPr id="6" name="Picture 5">
            <a:extLst>
              <a:ext uri="{FF2B5EF4-FFF2-40B4-BE49-F238E27FC236}">
                <a16:creationId xmlns:a16="http://schemas.microsoft.com/office/drawing/2014/main" id="{80A58BF1-4AEF-9443-A588-1223D8B9DD7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203108" y="761571"/>
            <a:ext cx="4559225" cy="3520986"/>
          </a:xfrm>
          <a:prstGeom prst="rect">
            <a:avLst/>
          </a:prstGeom>
        </p:spPr>
      </p:pic>
      <p:sp>
        <p:nvSpPr>
          <p:cNvPr id="14" name="TextBox 13">
            <a:extLst>
              <a:ext uri="{FF2B5EF4-FFF2-40B4-BE49-F238E27FC236}">
                <a16:creationId xmlns:a16="http://schemas.microsoft.com/office/drawing/2014/main" id="{FE5E3B46-0912-004E-916A-347A58EA1414}"/>
              </a:ext>
            </a:extLst>
          </p:cNvPr>
          <p:cNvSpPr txBox="1"/>
          <p:nvPr/>
        </p:nvSpPr>
        <p:spPr>
          <a:xfrm>
            <a:off x="2963996" y="784842"/>
            <a:ext cx="1564042" cy="384721"/>
          </a:xfrm>
          <a:prstGeom prst="rect">
            <a:avLst/>
          </a:prstGeom>
          <a:noFill/>
        </p:spPr>
        <p:txBody>
          <a:bodyPr wrap="square" rtlCol="0">
            <a:spAutoFit/>
          </a:bodyPr>
          <a:lstStyle/>
          <a:p>
            <a:r>
              <a:rPr lang="en-US" sz="1900" b="1" dirty="0"/>
              <a:t>Step-up gusts</a:t>
            </a:r>
          </a:p>
        </p:txBody>
      </p:sp>
      <p:sp>
        <p:nvSpPr>
          <p:cNvPr id="13" name="TextBox 12">
            <a:extLst>
              <a:ext uri="{FF2B5EF4-FFF2-40B4-BE49-F238E27FC236}">
                <a16:creationId xmlns:a16="http://schemas.microsoft.com/office/drawing/2014/main" id="{21A5D70A-DE03-4C46-8461-9BC6B14CE3FB}"/>
              </a:ext>
            </a:extLst>
          </p:cNvPr>
          <p:cNvSpPr txBox="1"/>
          <p:nvPr/>
        </p:nvSpPr>
        <p:spPr>
          <a:xfrm>
            <a:off x="8045677" y="786802"/>
            <a:ext cx="1863254" cy="384721"/>
          </a:xfrm>
          <a:prstGeom prst="rect">
            <a:avLst/>
          </a:prstGeom>
          <a:noFill/>
        </p:spPr>
        <p:txBody>
          <a:bodyPr wrap="square" rtlCol="0">
            <a:spAutoFit/>
          </a:bodyPr>
          <a:lstStyle/>
          <a:p>
            <a:r>
              <a:rPr lang="en-US" sz="1900" b="1" dirty="0"/>
              <a:t>Step-down gusts</a:t>
            </a:r>
          </a:p>
        </p:txBody>
      </p:sp>
      <p:sp>
        <p:nvSpPr>
          <p:cNvPr id="16" name="TextBox 15">
            <a:extLst>
              <a:ext uri="{FF2B5EF4-FFF2-40B4-BE49-F238E27FC236}">
                <a16:creationId xmlns:a16="http://schemas.microsoft.com/office/drawing/2014/main" id="{56699E17-7C07-7441-8D1D-C25A38D4B556}"/>
              </a:ext>
            </a:extLst>
          </p:cNvPr>
          <p:cNvSpPr txBox="1"/>
          <p:nvPr/>
        </p:nvSpPr>
        <p:spPr>
          <a:xfrm>
            <a:off x="2028132" y="2247907"/>
            <a:ext cx="1138881" cy="369332"/>
          </a:xfrm>
          <a:prstGeom prst="rect">
            <a:avLst/>
          </a:prstGeom>
          <a:noFill/>
        </p:spPr>
        <p:txBody>
          <a:bodyPr wrap="square" rtlCol="0">
            <a:spAutoFit/>
          </a:bodyPr>
          <a:lstStyle/>
          <a:p>
            <a:r>
              <a:rPr lang="en-US" dirty="0"/>
              <a:t>Gust start</a:t>
            </a:r>
          </a:p>
        </p:txBody>
      </p:sp>
      <p:sp>
        <p:nvSpPr>
          <p:cNvPr id="18" name="TextBox 17">
            <a:extLst>
              <a:ext uri="{FF2B5EF4-FFF2-40B4-BE49-F238E27FC236}">
                <a16:creationId xmlns:a16="http://schemas.microsoft.com/office/drawing/2014/main" id="{B3594D1B-1262-6643-81A3-0C03E673E955}"/>
              </a:ext>
            </a:extLst>
          </p:cNvPr>
          <p:cNvSpPr txBox="1"/>
          <p:nvPr/>
        </p:nvSpPr>
        <p:spPr>
          <a:xfrm>
            <a:off x="2282296" y="2628336"/>
            <a:ext cx="909312" cy="369332"/>
          </a:xfrm>
          <a:prstGeom prst="rect">
            <a:avLst/>
          </a:prstGeom>
          <a:noFill/>
        </p:spPr>
        <p:txBody>
          <a:bodyPr wrap="square" rtlCol="0">
            <a:spAutoFit/>
          </a:bodyPr>
          <a:lstStyle/>
          <a:p>
            <a:r>
              <a:rPr lang="en-US" dirty="0">
                <a:solidFill>
                  <a:srgbClr val="FF0000"/>
                </a:solidFill>
              </a:rPr>
              <a:t>1c ends</a:t>
            </a:r>
          </a:p>
        </p:txBody>
      </p:sp>
      <p:sp>
        <p:nvSpPr>
          <p:cNvPr id="19" name="TextBox 18">
            <a:extLst>
              <a:ext uri="{FF2B5EF4-FFF2-40B4-BE49-F238E27FC236}">
                <a16:creationId xmlns:a16="http://schemas.microsoft.com/office/drawing/2014/main" id="{A5A37DF0-CBDA-3449-AE02-889C266B82C7}"/>
              </a:ext>
            </a:extLst>
          </p:cNvPr>
          <p:cNvSpPr txBox="1"/>
          <p:nvPr/>
        </p:nvSpPr>
        <p:spPr>
          <a:xfrm>
            <a:off x="2777596" y="3009336"/>
            <a:ext cx="941550" cy="369332"/>
          </a:xfrm>
          <a:prstGeom prst="rect">
            <a:avLst/>
          </a:prstGeom>
          <a:noFill/>
        </p:spPr>
        <p:txBody>
          <a:bodyPr wrap="square" rtlCol="0">
            <a:spAutoFit/>
          </a:bodyPr>
          <a:lstStyle/>
          <a:p>
            <a:r>
              <a:rPr lang="en-US" dirty="0">
                <a:solidFill>
                  <a:srgbClr val="13FA10"/>
                </a:solidFill>
              </a:rPr>
              <a:t>3c ends</a:t>
            </a:r>
          </a:p>
        </p:txBody>
      </p:sp>
      <p:sp>
        <p:nvSpPr>
          <p:cNvPr id="20" name="TextBox 19">
            <a:extLst>
              <a:ext uri="{FF2B5EF4-FFF2-40B4-BE49-F238E27FC236}">
                <a16:creationId xmlns:a16="http://schemas.microsoft.com/office/drawing/2014/main" id="{943FB783-7792-7941-9FA6-C4FD69BA3B01}"/>
              </a:ext>
            </a:extLst>
          </p:cNvPr>
          <p:cNvSpPr txBox="1"/>
          <p:nvPr/>
        </p:nvSpPr>
        <p:spPr>
          <a:xfrm>
            <a:off x="3545458" y="3337582"/>
            <a:ext cx="912242" cy="369332"/>
          </a:xfrm>
          <a:prstGeom prst="rect">
            <a:avLst/>
          </a:prstGeom>
          <a:noFill/>
        </p:spPr>
        <p:txBody>
          <a:bodyPr wrap="square" rtlCol="0">
            <a:spAutoFit/>
          </a:bodyPr>
          <a:lstStyle/>
          <a:p>
            <a:r>
              <a:rPr lang="en-US" dirty="0">
                <a:solidFill>
                  <a:srgbClr val="3536FF"/>
                </a:solidFill>
              </a:rPr>
              <a:t>6c ends</a:t>
            </a:r>
          </a:p>
        </p:txBody>
      </p:sp>
      <p:sp>
        <p:nvSpPr>
          <p:cNvPr id="21" name="TextBox 20">
            <a:extLst>
              <a:ext uri="{FF2B5EF4-FFF2-40B4-BE49-F238E27FC236}">
                <a16:creationId xmlns:a16="http://schemas.microsoft.com/office/drawing/2014/main" id="{1E7147E7-0367-0F4D-8626-D0959F64395A}"/>
              </a:ext>
            </a:extLst>
          </p:cNvPr>
          <p:cNvSpPr txBox="1"/>
          <p:nvPr/>
        </p:nvSpPr>
        <p:spPr>
          <a:xfrm>
            <a:off x="1782159" y="-46006"/>
            <a:ext cx="8627683" cy="615553"/>
          </a:xfrm>
          <a:prstGeom prst="rect">
            <a:avLst/>
          </a:prstGeom>
          <a:noFill/>
        </p:spPr>
        <p:txBody>
          <a:bodyPr wrap="square" rtlCol="0">
            <a:spAutoFit/>
          </a:bodyPr>
          <a:lstStyle/>
          <a:p>
            <a:pPr algn="ctr"/>
            <a:r>
              <a:rPr lang="en-US" sz="3400" dirty="0"/>
              <a:t>Rectangular wing reference case: step-up/down</a:t>
            </a:r>
          </a:p>
        </p:txBody>
      </p:sp>
      <p:sp>
        <p:nvSpPr>
          <p:cNvPr id="2" name="TextBox 1"/>
          <p:cNvSpPr txBox="1"/>
          <p:nvPr/>
        </p:nvSpPr>
        <p:spPr>
          <a:xfrm flipH="1">
            <a:off x="2673286" y="4711757"/>
            <a:ext cx="933749" cy="461665"/>
          </a:xfrm>
          <a:prstGeom prst="rect">
            <a:avLst/>
          </a:prstGeom>
          <a:noFill/>
        </p:spPr>
        <p:txBody>
          <a:bodyPr wrap="square" rtlCol="0">
            <a:spAutoFit/>
          </a:bodyPr>
          <a:lstStyle/>
          <a:p>
            <a:r>
              <a:rPr lang="en-US" sz="2400" b="1" dirty="0"/>
              <a:t>LEV</a:t>
            </a:r>
          </a:p>
        </p:txBody>
      </p:sp>
      <p:sp>
        <p:nvSpPr>
          <p:cNvPr id="23" name="TextBox 22"/>
          <p:cNvSpPr txBox="1"/>
          <p:nvPr/>
        </p:nvSpPr>
        <p:spPr>
          <a:xfrm flipH="1">
            <a:off x="3925780" y="6441231"/>
            <a:ext cx="933749" cy="461665"/>
          </a:xfrm>
          <a:prstGeom prst="rect">
            <a:avLst/>
          </a:prstGeom>
          <a:noFill/>
        </p:spPr>
        <p:txBody>
          <a:bodyPr wrap="square" rtlCol="0">
            <a:spAutoFit/>
          </a:bodyPr>
          <a:lstStyle/>
          <a:p>
            <a:r>
              <a:rPr lang="en-US" sz="2400" b="1" dirty="0"/>
              <a:t>TV</a:t>
            </a:r>
          </a:p>
        </p:txBody>
      </p:sp>
      <p:sp>
        <p:nvSpPr>
          <p:cNvPr id="24" name="TextBox 23"/>
          <p:cNvSpPr txBox="1"/>
          <p:nvPr/>
        </p:nvSpPr>
        <p:spPr>
          <a:xfrm flipH="1">
            <a:off x="1873630" y="6366061"/>
            <a:ext cx="933749" cy="461665"/>
          </a:xfrm>
          <a:prstGeom prst="rect">
            <a:avLst/>
          </a:prstGeom>
          <a:noFill/>
        </p:spPr>
        <p:txBody>
          <a:bodyPr wrap="square" rtlCol="0">
            <a:spAutoFit/>
          </a:bodyPr>
          <a:lstStyle/>
          <a:p>
            <a:r>
              <a:rPr lang="en-US" sz="2400" b="1" dirty="0"/>
              <a:t>TEV</a:t>
            </a:r>
          </a:p>
        </p:txBody>
      </p:sp>
      <p:cxnSp>
        <p:nvCxnSpPr>
          <p:cNvPr id="4" name="Straight Arrow Connector 3"/>
          <p:cNvCxnSpPr/>
          <p:nvPr/>
        </p:nvCxnSpPr>
        <p:spPr>
          <a:xfrm flipH="1" flipV="1">
            <a:off x="1782159" y="6253969"/>
            <a:ext cx="157907" cy="1872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 idx="3"/>
          </p:cNvCxnSpPr>
          <p:nvPr/>
        </p:nvCxnSpPr>
        <p:spPr>
          <a:xfrm flipH="1">
            <a:off x="1132930" y="4942590"/>
            <a:ext cx="1540356" cy="515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267156" y="5019645"/>
            <a:ext cx="658624" cy="415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3793824" y="6394694"/>
            <a:ext cx="138311" cy="15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flipH="1">
            <a:off x="6470465" y="4264077"/>
            <a:ext cx="1342950" cy="461665"/>
          </a:xfrm>
          <a:prstGeom prst="rect">
            <a:avLst/>
          </a:prstGeom>
          <a:noFill/>
        </p:spPr>
        <p:txBody>
          <a:bodyPr wrap="square" rtlCol="0">
            <a:spAutoFit/>
          </a:bodyPr>
          <a:lstStyle/>
          <a:p>
            <a:r>
              <a:rPr lang="en-US" sz="2400" b="1" dirty="0"/>
              <a:t>shed LEV</a:t>
            </a:r>
          </a:p>
        </p:txBody>
      </p:sp>
      <p:sp>
        <p:nvSpPr>
          <p:cNvPr id="35" name="TextBox 34"/>
          <p:cNvSpPr txBox="1"/>
          <p:nvPr/>
        </p:nvSpPr>
        <p:spPr>
          <a:xfrm flipH="1">
            <a:off x="10922603" y="6489015"/>
            <a:ext cx="933749" cy="461665"/>
          </a:xfrm>
          <a:prstGeom prst="rect">
            <a:avLst/>
          </a:prstGeom>
          <a:noFill/>
        </p:spPr>
        <p:txBody>
          <a:bodyPr wrap="square" rtlCol="0">
            <a:spAutoFit/>
          </a:bodyPr>
          <a:lstStyle/>
          <a:p>
            <a:r>
              <a:rPr lang="en-US" sz="2400" b="1" dirty="0"/>
              <a:t>TV</a:t>
            </a:r>
          </a:p>
        </p:txBody>
      </p:sp>
      <p:sp>
        <p:nvSpPr>
          <p:cNvPr id="36" name="TextBox 35"/>
          <p:cNvSpPr txBox="1"/>
          <p:nvPr/>
        </p:nvSpPr>
        <p:spPr>
          <a:xfrm flipH="1">
            <a:off x="9186119" y="6427538"/>
            <a:ext cx="933749" cy="461665"/>
          </a:xfrm>
          <a:prstGeom prst="rect">
            <a:avLst/>
          </a:prstGeom>
          <a:noFill/>
        </p:spPr>
        <p:txBody>
          <a:bodyPr wrap="square" rtlCol="0">
            <a:spAutoFit/>
          </a:bodyPr>
          <a:lstStyle/>
          <a:p>
            <a:r>
              <a:rPr lang="en-US" sz="2400" b="1" dirty="0"/>
              <a:t>TEV</a:t>
            </a:r>
          </a:p>
        </p:txBody>
      </p:sp>
      <p:cxnSp>
        <p:nvCxnSpPr>
          <p:cNvPr id="37" name="Straight Arrow Connector 36"/>
          <p:cNvCxnSpPr/>
          <p:nvPr/>
        </p:nvCxnSpPr>
        <p:spPr>
          <a:xfrm>
            <a:off x="7518343" y="4632772"/>
            <a:ext cx="527334" cy="3098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8757942" y="6353732"/>
            <a:ext cx="404896" cy="217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612013" y="5019645"/>
            <a:ext cx="412496" cy="267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3"/>
          </p:cNvCxnSpPr>
          <p:nvPr/>
        </p:nvCxnSpPr>
        <p:spPr>
          <a:xfrm flipH="1" flipV="1">
            <a:off x="10538689" y="6596894"/>
            <a:ext cx="383914" cy="1229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7A60104-FEE9-46A6-81EE-9BACA268BF58}"/>
              </a:ext>
            </a:extLst>
          </p:cNvPr>
          <p:cNvSpPr>
            <a:spLocks noGrp="1"/>
          </p:cNvSpPr>
          <p:nvPr>
            <p:ph type="sldNum" sz="quarter" idx="12"/>
          </p:nvPr>
        </p:nvSpPr>
        <p:spPr>
          <a:xfrm>
            <a:off x="9359046" y="6441231"/>
            <a:ext cx="2743200" cy="365125"/>
          </a:xfrm>
        </p:spPr>
        <p:txBody>
          <a:bodyPr/>
          <a:lstStyle/>
          <a:p>
            <a:fld id="{15530B12-77AA-4F8A-BB96-7B022F2BE984}" type="slidenum">
              <a:rPr lang="en-US" smtClean="0"/>
              <a:t>56</a:t>
            </a:fld>
            <a:endParaRPr lang="en-US" dirty="0"/>
          </a:p>
        </p:txBody>
      </p:sp>
      <p:sp>
        <p:nvSpPr>
          <p:cNvPr id="43" name="TextBox 42"/>
          <p:cNvSpPr txBox="1"/>
          <p:nvPr/>
        </p:nvSpPr>
        <p:spPr>
          <a:xfrm flipH="1">
            <a:off x="8480722" y="4725742"/>
            <a:ext cx="1423673" cy="461665"/>
          </a:xfrm>
          <a:prstGeom prst="rect">
            <a:avLst/>
          </a:prstGeom>
          <a:noFill/>
        </p:spPr>
        <p:txBody>
          <a:bodyPr wrap="square" rtlCol="0">
            <a:spAutoFit/>
          </a:bodyPr>
          <a:lstStyle/>
          <a:p>
            <a:r>
              <a:rPr lang="en-US" sz="2400" b="1" dirty="0"/>
              <a:t>new LEV</a:t>
            </a:r>
          </a:p>
        </p:txBody>
      </p:sp>
      <p:cxnSp>
        <p:nvCxnSpPr>
          <p:cNvPr id="44" name="Straight Arrow Connector 43"/>
          <p:cNvCxnSpPr/>
          <p:nvPr/>
        </p:nvCxnSpPr>
        <p:spPr>
          <a:xfrm flipH="1">
            <a:off x="7671335" y="5051806"/>
            <a:ext cx="875463" cy="354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Arrow: Left 4">
            <a:extLst>
              <a:ext uri="{FF2B5EF4-FFF2-40B4-BE49-F238E27FC236}">
                <a16:creationId xmlns:a16="http://schemas.microsoft.com/office/drawing/2014/main" id="{CDA19DD7-A646-44E1-B1E5-977ADA103768}"/>
              </a:ext>
            </a:extLst>
          </p:cNvPr>
          <p:cNvSpPr/>
          <p:nvPr/>
        </p:nvSpPr>
        <p:spPr>
          <a:xfrm>
            <a:off x="9029609" y="5589274"/>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 40">
            <a:extLst>
              <a:ext uri="{FF2B5EF4-FFF2-40B4-BE49-F238E27FC236}">
                <a16:creationId xmlns:a16="http://schemas.microsoft.com/office/drawing/2014/main" id="{AB2FF37C-8F3B-40CE-8207-0FED60802EC6}"/>
              </a:ext>
            </a:extLst>
          </p:cNvPr>
          <p:cNvSpPr/>
          <p:nvPr/>
        </p:nvSpPr>
        <p:spPr>
          <a:xfrm>
            <a:off x="11273948" y="6109749"/>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35E684-6C99-44CE-B783-1AC8996E6356}"/>
              </a:ext>
            </a:extLst>
          </p:cNvPr>
          <p:cNvSpPr txBox="1"/>
          <p:nvPr/>
        </p:nvSpPr>
        <p:spPr>
          <a:xfrm>
            <a:off x="1038827" y="4369810"/>
            <a:ext cx="1168323" cy="400110"/>
          </a:xfrm>
          <a:prstGeom prst="rect">
            <a:avLst/>
          </a:prstGeom>
          <a:noFill/>
        </p:spPr>
        <p:txBody>
          <a:bodyPr wrap="square" rtlCol="0">
            <a:spAutoFit/>
          </a:bodyPr>
          <a:lstStyle/>
          <a:p>
            <a:r>
              <a:rPr lang="en-US" sz="2000" dirty="0"/>
              <a:t>End view</a:t>
            </a:r>
          </a:p>
        </p:txBody>
      </p:sp>
      <p:sp>
        <p:nvSpPr>
          <p:cNvPr id="46" name="TextBox 45">
            <a:extLst>
              <a:ext uri="{FF2B5EF4-FFF2-40B4-BE49-F238E27FC236}">
                <a16:creationId xmlns:a16="http://schemas.microsoft.com/office/drawing/2014/main" id="{3C9BC25F-8310-42C0-A4DD-D4BE6C766B06}"/>
              </a:ext>
            </a:extLst>
          </p:cNvPr>
          <p:cNvSpPr txBox="1"/>
          <p:nvPr/>
        </p:nvSpPr>
        <p:spPr>
          <a:xfrm>
            <a:off x="4073171" y="4387571"/>
            <a:ext cx="1168323" cy="400110"/>
          </a:xfrm>
          <a:prstGeom prst="rect">
            <a:avLst/>
          </a:prstGeom>
          <a:noFill/>
        </p:spPr>
        <p:txBody>
          <a:bodyPr wrap="square" rtlCol="0">
            <a:spAutoFit/>
          </a:bodyPr>
          <a:lstStyle/>
          <a:p>
            <a:r>
              <a:rPr lang="en-US" sz="2000" dirty="0"/>
              <a:t>Top view</a:t>
            </a:r>
          </a:p>
        </p:txBody>
      </p:sp>
      <p:sp>
        <p:nvSpPr>
          <p:cNvPr id="47" name="TextBox 46">
            <a:extLst>
              <a:ext uri="{FF2B5EF4-FFF2-40B4-BE49-F238E27FC236}">
                <a16:creationId xmlns:a16="http://schemas.microsoft.com/office/drawing/2014/main" id="{7BE9B842-E99A-4851-9C47-31B3BB1B8D4F}"/>
              </a:ext>
            </a:extLst>
          </p:cNvPr>
          <p:cNvSpPr txBox="1"/>
          <p:nvPr/>
        </p:nvSpPr>
        <p:spPr>
          <a:xfrm>
            <a:off x="7895429" y="4343282"/>
            <a:ext cx="1168323" cy="400110"/>
          </a:xfrm>
          <a:prstGeom prst="rect">
            <a:avLst/>
          </a:prstGeom>
          <a:noFill/>
        </p:spPr>
        <p:txBody>
          <a:bodyPr wrap="square" rtlCol="0">
            <a:spAutoFit/>
          </a:bodyPr>
          <a:lstStyle/>
          <a:p>
            <a:r>
              <a:rPr lang="en-US" sz="2000" dirty="0"/>
              <a:t>End view</a:t>
            </a:r>
          </a:p>
        </p:txBody>
      </p:sp>
      <p:sp>
        <p:nvSpPr>
          <p:cNvPr id="48" name="TextBox 47">
            <a:extLst>
              <a:ext uri="{FF2B5EF4-FFF2-40B4-BE49-F238E27FC236}">
                <a16:creationId xmlns:a16="http://schemas.microsoft.com/office/drawing/2014/main" id="{22614A8C-7E2D-422F-9A17-37B045C99416}"/>
              </a:ext>
            </a:extLst>
          </p:cNvPr>
          <p:cNvSpPr txBox="1"/>
          <p:nvPr/>
        </p:nvSpPr>
        <p:spPr>
          <a:xfrm>
            <a:off x="10573081" y="4326488"/>
            <a:ext cx="1168323" cy="400110"/>
          </a:xfrm>
          <a:prstGeom prst="rect">
            <a:avLst/>
          </a:prstGeom>
          <a:noFill/>
        </p:spPr>
        <p:txBody>
          <a:bodyPr wrap="square" rtlCol="0">
            <a:spAutoFit/>
          </a:bodyPr>
          <a:lstStyle/>
          <a:p>
            <a:r>
              <a:rPr lang="en-US" sz="2000" dirty="0"/>
              <a:t>Top view</a:t>
            </a:r>
          </a:p>
        </p:txBody>
      </p:sp>
      <p:cxnSp>
        <p:nvCxnSpPr>
          <p:cNvPr id="9" name="Straight Connector 8"/>
          <p:cNvCxnSpPr/>
          <p:nvPr/>
        </p:nvCxnSpPr>
        <p:spPr>
          <a:xfrm>
            <a:off x="8155459" y="5051806"/>
            <a:ext cx="325263" cy="965935"/>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912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115000"/>
                    </a14:imgEffect>
                    <a14:imgEffect>
                      <a14:brightnessContrast bright="21000" contrast="6000"/>
                    </a14:imgEffect>
                  </a14:imgLayer>
                </a14:imgProps>
              </a:ext>
              <a:ext uri="{28A0092B-C50C-407E-A947-70E740481C1C}">
                <a14:useLocalDpi xmlns:a14="http://schemas.microsoft.com/office/drawing/2010/main"/>
              </a:ext>
            </a:extLst>
          </a:blip>
          <a:srcRect/>
          <a:stretch/>
        </p:blipFill>
        <p:spPr>
          <a:xfrm>
            <a:off x="6965170" y="4357404"/>
            <a:ext cx="2109960" cy="2374740"/>
          </a:xfrm>
          <a:prstGeom prst="rect">
            <a:avLst/>
          </a:prstGeom>
        </p:spPr>
      </p:pic>
      <p:pic>
        <p:nvPicPr>
          <p:cNvPr id="25" name="Picture 24">
            <a:extLst>
              <a:ext uri="{FF2B5EF4-FFF2-40B4-BE49-F238E27FC236}">
                <a16:creationId xmlns:a16="http://schemas.microsoft.com/office/drawing/2014/main" id="{A808C04F-3B07-6441-9B1E-9AD2BF5CF56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65170" y="834107"/>
            <a:ext cx="3974144" cy="3329164"/>
          </a:xfrm>
          <a:prstGeom prst="rect">
            <a:avLst/>
          </a:prstGeom>
        </p:spPr>
      </p:pic>
      <p:sp>
        <p:nvSpPr>
          <p:cNvPr id="8" name="TextBox 7"/>
          <p:cNvSpPr txBox="1"/>
          <p:nvPr/>
        </p:nvSpPr>
        <p:spPr>
          <a:xfrm>
            <a:off x="1829867" y="71567"/>
            <a:ext cx="8627683" cy="615553"/>
          </a:xfrm>
          <a:prstGeom prst="rect">
            <a:avLst/>
          </a:prstGeom>
          <a:noFill/>
        </p:spPr>
        <p:txBody>
          <a:bodyPr wrap="square" rtlCol="0">
            <a:spAutoFit/>
          </a:bodyPr>
          <a:lstStyle/>
          <a:p>
            <a:pPr algn="ctr"/>
            <a:r>
              <a:rPr lang="en-US" sz="3400" dirty="0"/>
              <a:t>Rectangular wing reference case: step-up/down</a:t>
            </a:r>
          </a:p>
        </p:txBody>
      </p:sp>
      <p:pic>
        <p:nvPicPr>
          <p:cNvPr id="17" name="Picture 16">
            <a:extLst>
              <a:ext uri="{FF2B5EF4-FFF2-40B4-BE49-F238E27FC236}">
                <a16:creationId xmlns:a16="http://schemas.microsoft.com/office/drawing/2014/main" id="{74214320-0576-9848-9D0D-3B5D0535438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56853" y="772054"/>
            <a:ext cx="4541485" cy="3426235"/>
          </a:xfrm>
          <a:prstGeom prst="rect">
            <a:avLst/>
          </a:prstGeom>
        </p:spPr>
      </p:pic>
      <p:sp>
        <p:nvSpPr>
          <p:cNvPr id="18" name="TextBox 17">
            <a:extLst>
              <a:ext uri="{FF2B5EF4-FFF2-40B4-BE49-F238E27FC236}">
                <a16:creationId xmlns:a16="http://schemas.microsoft.com/office/drawing/2014/main" id="{9A3F3B70-3145-5B43-B699-FDA6CD59925D}"/>
              </a:ext>
            </a:extLst>
          </p:cNvPr>
          <p:cNvSpPr txBox="1"/>
          <p:nvPr/>
        </p:nvSpPr>
        <p:spPr>
          <a:xfrm>
            <a:off x="3238240" y="830454"/>
            <a:ext cx="1564042" cy="369332"/>
          </a:xfrm>
          <a:prstGeom prst="rect">
            <a:avLst/>
          </a:prstGeom>
          <a:noFill/>
        </p:spPr>
        <p:txBody>
          <a:bodyPr wrap="square" rtlCol="0">
            <a:spAutoFit/>
          </a:bodyPr>
          <a:lstStyle/>
          <a:p>
            <a:r>
              <a:rPr lang="en-US" dirty="0"/>
              <a:t>Step-up gusts</a:t>
            </a:r>
          </a:p>
        </p:txBody>
      </p:sp>
      <p:sp>
        <p:nvSpPr>
          <p:cNvPr id="19" name="TextBox 18">
            <a:extLst>
              <a:ext uri="{FF2B5EF4-FFF2-40B4-BE49-F238E27FC236}">
                <a16:creationId xmlns:a16="http://schemas.microsoft.com/office/drawing/2014/main" id="{0B18685A-514B-CC47-BE90-E2B60D99F9F2}"/>
              </a:ext>
            </a:extLst>
          </p:cNvPr>
          <p:cNvSpPr txBox="1"/>
          <p:nvPr/>
        </p:nvSpPr>
        <p:spPr>
          <a:xfrm>
            <a:off x="8029775" y="832414"/>
            <a:ext cx="1863254" cy="369332"/>
          </a:xfrm>
          <a:prstGeom prst="rect">
            <a:avLst/>
          </a:prstGeom>
          <a:noFill/>
        </p:spPr>
        <p:txBody>
          <a:bodyPr wrap="square" rtlCol="0">
            <a:spAutoFit/>
          </a:bodyPr>
          <a:lstStyle/>
          <a:p>
            <a:r>
              <a:rPr lang="en-US" dirty="0"/>
              <a:t>Step-down gusts</a:t>
            </a:r>
          </a:p>
        </p:txBody>
      </p:sp>
      <p:pic>
        <p:nvPicPr>
          <p:cNvPr id="21" name="Picture 20">
            <a:extLst>
              <a:ext uri="{FF2B5EF4-FFF2-40B4-BE49-F238E27FC236}">
                <a16:creationId xmlns:a16="http://schemas.microsoft.com/office/drawing/2014/main" id="{0294EF7C-6E66-934B-BF08-EF341AE5F76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81991" t="4110" r="4124" b="73915"/>
          <a:stretch/>
        </p:blipFill>
        <p:spPr>
          <a:xfrm>
            <a:off x="4924471" y="915348"/>
            <a:ext cx="633046" cy="773723"/>
          </a:xfrm>
          <a:prstGeom prst="rect">
            <a:avLst/>
          </a:prstGeom>
        </p:spPr>
      </p:pic>
      <p:sp>
        <p:nvSpPr>
          <p:cNvPr id="2" name="TextBox 1"/>
          <p:cNvSpPr txBox="1"/>
          <p:nvPr/>
        </p:nvSpPr>
        <p:spPr>
          <a:xfrm>
            <a:off x="4924471" y="4824248"/>
            <a:ext cx="1671145" cy="1015663"/>
          </a:xfrm>
          <a:prstGeom prst="rect">
            <a:avLst/>
          </a:prstGeom>
          <a:noFill/>
        </p:spPr>
        <p:txBody>
          <a:bodyPr wrap="square" rtlCol="0">
            <a:spAutoFit/>
          </a:bodyPr>
          <a:lstStyle/>
          <a:p>
            <a:r>
              <a:rPr lang="en-US" sz="2000" dirty="0" err="1"/>
              <a:t>Spanwise</a:t>
            </a:r>
            <a:r>
              <a:rPr lang="en-US" sz="2000" dirty="0"/>
              <a:t> outboard flow in LEV</a:t>
            </a:r>
          </a:p>
        </p:txBody>
      </p:sp>
      <p:cxnSp>
        <p:nvCxnSpPr>
          <p:cNvPr id="4" name="Straight Arrow Connector 3"/>
          <p:cNvCxnSpPr/>
          <p:nvPr/>
        </p:nvCxnSpPr>
        <p:spPr>
          <a:xfrm>
            <a:off x="6360720" y="5475890"/>
            <a:ext cx="901928" cy="13273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80DDABE-791C-4A1F-9E85-931355726710}"/>
              </a:ext>
            </a:extLst>
          </p:cNvPr>
          <p:cNvSpPr>
            <a:spLocks noGrp="1"/>
          </p:cNvSpPr>
          <p:nvPr>
            <p:ph type="sldNum" sz="quarter" idx="12"/>
          </p:nvPr>
        </p:nvSpPr>
        <p:spPr>
          <a:xfrm>
            <a:off x="9448800" y="6492875"/>
            <a:ext cx="2743200" cy="365125"/>
          </a:xfrm>
        </p:spPr>
        <p:txBody>
          <a:bodyPr/>
          <a:lstStyle/>
          <a:p>
            <a:fld id="{15530B12-77AA-4F8A-BB96-7B022F2BE984}" type="slidenum">
              <a:rPr lang="en-US" smtClean="0"/>
              <a:t>57</a:t>
            </a:fld>
            <a:endParaRPr lang="en-US" dirty="0"/>
          </a:p>
        </p:txBody>
      </p:sp>
      <p:pic>
        <p:nvPicPr>
          <p:cNvPr id="14" name="Picture 13"/>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7000"/>
                    </a14:imgEffect>
                    <a14:imgEffect>
                      <a14:saturation sat="118000"/>
                    </a14:imgEffect>
                    <a14:imgEffect>
                      <a14:brightnessContrast bright="18000" contrast="23000"/>
                    </a14:imgEffect>
                  </a14:imgLayer>
                </a14:imgProps>
              </a:ext>
              <a:ext uri="{28A0092B-C50C-407E-A947-70E740481C1C}">
                <a14:useLocalDpi xmlns:a14="http://schemas.microsoft.com/office/drawing/2010/main"/>
              </a:ext>
            </a:extLst>
          </a:blip>
          <a:srcRect/>
          <a:stretch/>
        </p:blipFill>
        <p:spPr>
          <a:xfrm flipH="1" flipV="1">
            <a:off x="9269228" y="4774609"/>
            <a:ext cx="2677225" cy="1781175"/>
          </a:xfrm>
          <a:prstGeom prst="rect">
            <a:avLst/>
          </a:prstGeom>
        </p:spPr>
      </p:pic>
      <p:sp>
        <p:nvSpPr>
          <p:cNvPr id="15" name="TextBox 14">
            <a:extLst>
              <a:ext uri="{FF2B5EF4-FFF2-40B4-BE49-F238E27FC236}">
                <a16:creationId xmlns:a16="http://schemas.microsoft.com/office/drawing/2014/main" id="{308A8DA6-B05D-4C1B-A17D-1DAB28C72BDC}"/>
              </a:ext>
            </a:extLst>
          </p:cNvPr>
          <p:cNvSpPr txBox="1"/>
          <p:nvPr/>
        </p:nvSpPr>
        <p:spPr>
          <a:xfrm>
            <a:off x="10120014" y="4391915"/>
            <a:ext cx="1168323" cy="400110"/>
          </a:xfrm>
          <a:prstGeom prst="rect">
            <a:avLst/>
          </a:prstGeom>
          <a:noFill/>
        </p:spPr>
        <p:txBody>
          <a:bodyPr wrap="square" rtlCol="0">
            <a:spAutoFit/>
          </a:bodyPr>
          <a:lstStyle/>
          <a:p>
            <a:r>
              <a:rPr lang="en-US" sz="2000" dirty="0"/>
              <a:t>End view</a:t>
            </a:r>
          </a:p>
        </p:txBody>
      </p:sp>
      <p:sp>
        <p:nvSpPr>
          <p:cNvPr id="16" name="TextBox 15">
            <a:extLst>
              <a:ext uri="{FF2B5EF4-FFF2-40B4-BE49-F238E27FC236}">
                <a16:creationId xmlns:a16="http://schemas.microsoft.com/office/drawing/2014/main" id="{373FA01F-6FDB-44E7-9EFD-04F514C32D6C}"/>
              </a:ext>
            </a:extLst>
          </p:cNvPr>
          <p:cNvSpPr txBox="1"/>
          <p:nvPr/>
        </p:nvSpPr>
        <p:spPr>
          <a:xfrm>
            <a:off x="7793079" y="4424138"/>
            <a:ext cx="1168323" cy="400110"/>
          </a:xfrm>
          <a:prstGeom prst="rect">
            <a:avLst/>
          </a:prstGeom>
          <a:noFill/>
        </p:spPr>
        <p:txBody>
          <a:bodyPr wrap="square" rtlCol="0">
            <a:spAutoFit/>
          </a:bodyPr>
          <a:lstStyle/>
          <a:p>
            <a:r>
              <a:rPr lang="en-US" sz="2000" dirty="0"/>
              <a:t>Top view</a:t>
            </a:r>
          </a:p>
        </p:txBody>
      </p:sp>
    </p:spTree>
    <p:extLst>
      <p:ext uri="{BB962C8B-B14F-4D97-AF65-F5344CB8AC3E}">
        <p14:creationId xmlns:p14="http://schemas.microsoft.com/office/powerpoint/2010/main" val="2275132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7000"/>
                    </a14:imgEffect>
                    <a14:imgEffect>
                      <a14:saturation sat="105000"/>
                    </a14:imgEffect>
                    <a14:imgEffect>
                      <a14:brightnessContrast bright="28000" contrast="12000"/>
                    </a14:imgEffect>
                  </a14:imgLayer>
                </a14:imgProps>
              </a:ext>
              <a:ext uri="{28A0092B-C50C-407E-A947-70E740481C1C}">
                <a14:useLocalDpi xmlns:a14="http://schemas.microsoft.com/office/drawing/2010/main"/>
              </a:ext>
            </a:extLst>
          </a:blip>
          <a:srcRect/>
          <a:stretch/>
        </p:blipFill>
        <p:spPr>
          <a:xfrm>
            <a:off x="9483910" y="4171734"/>
            <a:ext cx="1987978" cy="2334430"/>
          </a:xfrm>
          <a:prstGeom prst="rect">
            <a:avLst/>
          </a:prstGeom>
        </p:spPr>
      </p:pic>
      <p:pic>
        <p:nvPicPr>
          <p:cNvPr id="26" name="Picture 25"/>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4000"/>
                    </a14:imgEffect>
                    <a14:imgEffect>
                      <a14:saturation sat="104000"/>
                    </a14:imgEffect>
                    <a14:imgEffect>
                      <a14:brightnessContrast bright="13000" contrast="15000"/>
                    </a14:imgEffect>
                  </a14:imgLayer>
                </a14:imgProps>
              </a:ext>
              <a:ext uri="{28A0092B-C50C-407E-A947-70E740481C1C}">
                <a14:useLocalDpi xmlns:a14="http://schemas.microsoft.com/office/drawing/2010/main"/>
              </a:ext>
            </a:extLst>
          </a:blip>
          <a:srcRect/>
          <a:stretch/>
        </p:blipFill>
        <p:spPr>
          <a:xfrm flipH="1" flipV="1">
            <a:off x="9115123" y="1810279"/>
            <a:ext cx="2773399" cy="1750424"/>
          </a:xfrm>
          <a:prstGeom prst="rect">
            <a:avLst/>
          </a:prstGeom>
        </p:spPr>
      </p:pic>
      <p:grpSp>
        <p:nvGrpSpPr>
          <p:cNvPr id="8" name="Group 7"/>
          <p:cNvGrpSpPr/>
          <p:nvPr/>
        </p:nvGrpSpPr>
        <p:grpSpPr>
          <a:xfrm>
            <a:off x="4439371" y="1169666"/>
            <a:ext cx="3748190" cy="3049408"/>
            <a:chOff x="7189076" y="392236"/>
            <a:chExt cx="4176817" cy="3547500"/>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08693" y="392236"/>
              <a:ext cx="4057200" cy="3547500"/>
            </a:xfrm>
            <a:prstGeom prst="rect">
              <a:avLst/>
            </a:prstGeom>
          </p:spPr>
        </p:pic>
        <p:sp>
          <p:nvSpPr>
            <p:cNvPr id="7" name="Rectangle 6"/>
            <p:cNvSpPr/>
            <p:nvPr/>
          </p:nvSpPr>
          <p:spPr>
            <a:xfrm>
              <a:off x="7189076" y="392236"/>
              <a:ext cx="210207" cy="3023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6712" y="3993932"/>
            <a:ext cx="3640849" cy="2864068"/>
          </a:xfrm>
          <a:prstGeom prst="rect">
            <a:avLst/>
          </a:prstGeom>
        </p:spPr>
      </p:pic>
      <p:sp>
        <p:nvSpPr>
          <p:cNvPr id="9" name="TextBox 8"/>
          <p:cNvSpPr txBox="1"/>
          <p:nvPr/>
        </p:nvSpPr>
        <p:spPr>
          <a:xfrm>
            <a:off x="4689013" y="1354352"/>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10" name="TextBox 9"/>
          <p:cNvSpPr txBox="1"/>
          <p:nvPr/>
        </p:nvSpPr>
        <p:spPr>
          <a:xfrm>
            <a:off x="4864157" y="4105698"/>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
        <p:nvSpPr>
          <p:cNvPr id="13" name="TextBox 12"/>
          <p:cNvSpPr txBox="1"/>
          <p:nvPr/>
        </p:nvSpPr>
        <p:spPr>
          <a:xfrm>
            <a:off x="8340436" y="3576220"/>
            <a:ext cx="1505527" cy="646331"/>
          </a:xfrm>
          <a:prstGeom prst="rect">
            <a:avLst/>
          </a:prstGeom>
          <a:noFill/>
        </p:spPr>
        <p:txBody>
          <a:bodyPr wrap="square" rtlCol="0">
            <a:spAutoFit/>
          </a:bodyPr>
          <a:lstStyle/>
          <a:p>
            <a:r>
              <a:rPr lang="en-US" dirty="0"/>
              <a:t>Numerous shed LEVs  </a:t>
            </a:r>
          </a:p>
        </p:txBody>
      </p:sp>
      <p:cxnSp>
        <p:nvCxnSpPr>
          <p:cNvPr id="14" name="Straight Arrow Connector 13"/>
          <p:cNvCxnSpPr/>
          <p:nvPr/>
        </p:nvCxnSpPr>
        <p:spPr>
          <a:xfrm flipV="1">
            <a:off x="9483910" y="2164313"/>
            <a:ext cx="362053" cy="1604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483910" y="3993932"/>
            <a:ext cx="362053" cy="12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61317" y="4073931"/>
            <a:ext cx="3237021" cy="5348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38456" y="3383985"/>
            <a:ext cx="3301980" cy="4998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4792018" y="2761673"/>
            <a:ext cx="250827" cy="6223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792018" y="4608787"/>
            <a:ext cx="269299" cy="9053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546712" y="0"/>
            <a:ext cx="4091709" cy="646331"/>
          </a:xfrm>
          <a:prstGeom prst="rect">
            <a:avLst/>
          </a:prstGeom>
          <a:noFill/>
        </p:spPr>
        <p:txBody>
          <a:bodyPr wrap="square" rtlCol="0">
            <a:spAutoFit/>
          </a:bodyPr>
          <a:lstStyle/>
          <a:p>
            <a:r>
              <a:rPr lang="en-US" sz="3600" dirty="0"/>
              <a:t>Actuation effects</a:t>
            </a:r>
          </a:p>
        </p:txBody>
      </p:sp>
      <p:sp>
        <p:nvSpPr>
          <p:cNvPr id="43" name="TextBox 42"/>
          <p:cNvSpPr txBox="1"/>
          <p:nvPr/>
        </p:nvSpPr>
        <p:spPr>
          <a:xfrm>
            <a:off x="4792018" y="825989"/>
            <a:ext cx="3253865" cy="461665"/>
          </a:xfrm>
          <a:prstGeom prst="rect">
            <a:avLst/>
          </a:prstGeom>
          <a:noFill/>
        </p:spPr>
        <p:txBody>
          <a:bodyPr wrap="square" rtlCol="0">
            <a:spAutoFit/>
          </a:bodyPr>
          <a:lstStyle/>
          <a:p>
            <a:r>
              <a:rPr lang="en-US" sz="2400" dirty="0">
                <a:solidFill>
                  <a:schemeClr val="accent1">
                    <a:lumMod val="75000"/>
                  </a:schemeClr>
                </a:solidFill>
              </a:rPr>
              <a:t>Long time (without gust)</a:t>
            </a:r>
          </a:p>
        </p:txBody>
      </p:sp>
      <p:grpSp>
        <p:nvGrpSpPr>
          <p:cNvPr id="16" name="Group 15">
            <a:extLst>
              <a:ext uri="{FF2B5EF4-FFF2-40B4-BE49-F238E27FC236}">
                <a16:creationId xmlns:a16="http://schemas.microsoft.com/office/drawing/2014/main" id="{28664A53-42BF-40B0-AE7E-B025853B75DF}"/>
              </a:ext>
            </a:extLst>
          </p:cNvPr>
          <p:cNvGrpSpPr/>
          <p:nvPr/>
        </p:nvGrpSpPr>
        <p:grpSpPr>
          <a:xfrm>
            <a:off x="320049" y="839261"/>
            <a:ext cx="4029466" cy="6018739"/>
            <a:chOff x="483475" y="839261"/>
            <a:chExt cx="4029466" cy="6018739"/>
          </a:xfrm>
        </p:grpSpPr>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475" y="1121894"/>
              <a:ext cx="4029466" cy="3091102"/>
            </a:xfrm>
            <a:prstGeom prst="rect">
              <a:avLst/>
            </a:prstGeom>
          </p:spPr>
        </p:pic>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421" y="3939736"/>
              <a:ext cx="3577520" cy="2918264"/>
            </a:xfrm>
            <a:prstGeom prst="rect">
              <a:avLst/>
            </a:prstGeom>
          </p:spPr>
        </p:pic>
        <p:pic>
          <p:nvPicPr>
            <p:cNvPr id="4" name="Picture 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8855" y="3993932"/>
              <a:ext cx="520648" cy="2459420"/>
            </a:xfrm>
            <a:prstGeom prst="rect">
              <a:avLst/>
            </a:prstGeom>
          </p:spPr>
        </p:pic>
        <p:sp>
          <p:nvSpPr>
            <p:cNvPr id="42" name="TextBox 41"/>
            <p:cNvSpPr txBox="1"/>
            <p:nvPr/>
          </p:nvSpPr>
          <p:spPr>
            <a:xfrm>
              <a:off x="1774426" y="839261"/>
              <a:ext cx="2455827" cy="461665"/>
            </a:xfrm>
            <a:prstGeom prst="rect">
              <a:avLst/>
            </a:prstGeom>
            <a:noFill/>
          </p:spPr>
          <p:txBody>
            <a:bodyPr wrap="square" rtlCol="0">
              <a:spAutoFit/>
            </a:bodyPr>
            <a:lstStyle/>
            <a:p>
              <a:r>
                <a:rPr lang="en-US" sz="2400" dirty="0">
                  <a:solidFill>
                    <a:schemeClr val="accent1">
                      <a:lumMod val="75000"/>
                    </a:schemeClr>
                  </a:solidFill>
                </a:rPr>
                <a:t>Starting flow</a:t>
              </a:r>
            </a:p>
          </p:txBody>
        </p:sp>
        <p:sp>
          <p:nvSpPr>
            <p:cNvPr id="44" name="TextBox 43"/>
            <p:cNvSpPr txBox="1"/>
            <p:nvPr/>
          </p:nvSpPr>
          <p:spPr>
            <a:xfrm>
              <a:off x="1934940" y="3300248"/>
              <a:ext cx="1614950" cy="369332"/>
            </a:xfrm>
            <a:prstGeom prst="rect">
              <a:avLst/>
            </a:prstGeom>
            <a:noFill/>
          </p:spPr>
          <p:txBody>
            <a:bodyPr wrap="square" rtlCol="0">
              <a:spAutoFit/>
            </a:bodyPr>
            <a:lstStyle/>
            <a:p>
              <a:r>
                <a:rPr lang="en-US" dirty="0"/>
                <a:t>Actuation out</a:t>
              </a:r>
            </a:p>
          </p:txBody>
        </p:sp>
        <p:sp>
          <p:nvSpPr>
            <p:cNvPr id="45" name="TextBox 44"/>
            <p:cNvSpPr txBox="1"/>
            <p:nvPr/>
          </p:nvSpPr>
          <p:spPr>
            <a:xfrm>
              <a:off x="1960988" y="5960336"/>
              <a:ext cx="1614950" cy="369332"/>
            </a:xfrm>
            <a:prstGeom prst="rect">
              <a:avLst/>
            </a:prstGeom>
            <a:noFill/>
          </p:spPr>
          <p:txBody>
            <a:bodyPr wrap="square" rtlCol="0">
              <a:spAutoFit/>
            </a:bodyPr>
            <a:lstStyle/>
            <a:p>
              <a:r>
                <a:rPr lang="en-US" dirty="0"/>
                <a:t>Actuation out</a:t>
              </a:r>
            </a:p>
          </p:txBody>
        </p:sp>
      </p:grpSp>
      <p:sp>
        <p:nvSpPr>
          <p:cNvPr id="15" name="Slide Number Placeholder 14">
            <a:extLst>
              <a:ext uri="{FF2B5EF4-FFF2-40B4-BE49-F238E27FC236}">
                <a16:creationId xmlns:a16="http://schemas.microsoft.com/office/drawing/2014/main" id="{F11C6587-4E57-4F48-A2C5-B7FA7B7DA179}"/>
              </a:ext>
            </a:extLst>
          </p:cNvPr>
          <p:cNvSpPr>
            <a:spLocks noGrp="1"/>
          </p:cNvSpPr>
          <p:nvPr>
            <p:ph type="sldNum" sz="quarter" idx="12"/>
          </p:nvPr>
        </p:nvSpPr>
        <p:spPr>
          <a:xfrm>
            <a:off x="9373133" y="6453352"/>
            <a:ext cx="2743200" cy="365125"/>
          </a:xfrm>
        </p:spPr>
        <p:txBody>
          <a:bodyPr/>
          <a:lstStyle/>
          <a:p>
            <a:fld id="{15530B12-77AA-4F8A-BB96-7B022F2BE984}" type="slidenum">
              <a:rPr lang="en-US" smtClean="0"/>
              <a:t>58</a:t>
            </a:fld>
            <a:endParaRPr lang="en-US"/>
          </a:p>
        </p:txBody>
      </p:sp>
      <p:sp>
        <p:nvSpPr>
          <p:cNvPr id="11" name="Arrow: Up 10">
            <a:extLst>
              <a:ext uri="{FF2B5EF4-FFF2-40B4-BE49-F238E27FC236}">
                <a16:creationId xmlns:a16="http://schemas.microsoft.com/office/drawing/2014/main" id="{F933600E-6565-4547-989E-3BB4CD7E4B9B}"/>
              </a:ext>
            </a:extLst>
          </p:cNvPr>
          <p:cNvSpPr/>
          <p:nvPr/>
        </p:nvSpPr>
        <p:spPr>
          <a:xfrm>
            <a:off x="5241158" y="2896134"/>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5D1E9D04-8F7B-4E9F-B325-A1967B74057B}"/>
              </a:ext>
            </a:extLst>
          </p:cNvPr>
          <p:cNvSpPr/>
          <p:nvPr/>
        </p:nvSpPr>
        <p:spPr>
          <a:xfrm>
            <a:off x="5140528" y="5715975"/>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A6AE3FA-0E13-446F-AEEF-13A7790387E3}"/>
              </a:ext>
            </a:extLst>
          </p:cNvPr>
          <p:cNvSpPr txBox="1"/>
          <p:nvPr/>
        </p:nvSpPr>
        <p:spPr>
          <a:xfrm>
            <a:off x="1607502" y="1300926"/>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31" name="TextBox 30">
            <a:extLst>
              <a:ext uri="{FF2B5EF4-FFF2-40B4-BE49-F238E27FC236}">
                <a16:creationId xmlns:a16="http://schemas.microsoft.com/office/drawing/2014/main" id="{3081A63D-36CA-4D4D-8983-56D6995FC9A4}"/>
              </a:ext>
            </a:extLst>
          </p:cNvPr>
          <p:cNvSpPr txBox="1"/>
          <p:nvPr/>
        </p:nvSpPr>
        <p:spPr>
          <a:xfrm>
            <a:off x="1782646" y="4052272"/>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Tree>
    <p:extLst>
      <p:ext uri="{BB962C8B-B14F-4D97-AF65-F5344CB8AC3E}">
        <p14:creationId xmlns:p14="http://schemas.microsoft.com/office/powerpoint/2010/main" val="418867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27" grpId="0" animBg="1"/>
      <p:bldP spid="30" grpId="0"/>
      <p:bldP spid="3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5216" y="3040"/>
            <a:ext cx="11109479" cy="523220"/>
          </a:xfrm>
          <a:prstGeom prst="rect">
            <a:avLst/>
          </a:prstGeom>
          <a:noFill/>
        </p:spPr>
        <p:txBody>
          <a:bodyPr wrap="square" rtlCol="0">
            <a:spAutoFit/>
          </a:bodyPr>
          <a:lstStyle/>
          <a:p>
            <a:pPr algn="ctr"/>
            <a:r>
              <a:rPr lang="en-US" sz="2800" dirty="0"/>
              <a:t>Step-up gust: tip actuation in</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p:txBody>
          <a:bodyPr/>
          <a:lstStyle/>
          <a:p>
            <a:fld id="{15530B12-77AA-4F8A-BB96-7B022F2BE984}" type="slidenum">
              <a:rPr lang="en-US" smtClean="0"/>
              <a:t>59</a:t>
            </a:fld>
            <a:endParaRPr lang="en-US"/>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65541" t="8048" r="16039" b="32476"/>
          <a:stretch/>
        </p:blipFill>
        <p:spPr>
          <a:xfrm>
            <a:off x="2238914" y="1766444"/>
            <a:ext cx="2170707" cy="3339549"/>
          </a:xfrm>
          <a:prstGeom prst="rect">
            <a:avLst/>
          </a:prstGeom>
        </p:spPr>
      </p:pic>
      <p:grpSp>
        <p:nvGrpSpPr>
          <p:cNvPr id="5" name="Group 4"/>
          <p:cNvGrpSpPr/>
          <p:nvPr/>
        </p:nvGrpSpPr>
        <p:grpSpPr>
          <a:xfrm>
            <a:off x="7185862" y="1207224"/>
            <a:ext cx="4187255" cy="2183288"/>
            <a:chOff x="7185862" y="1823242"/>
            <a:chExt cx="4187255" cy="2183288"/>
          </a:xfrm>
        </p:grpSpPr>
        <p:grpSp>
          <p:nvGrpSpPr>
            <p:cNvPr id="25" name="Group 24"/>
            <p:cNvGrpSpPr/>
            <p:nvPr/>
          </p:nvGrpSpPr>
          <p:grpSpPr>
            <a:xfrm>
              <a:off x="7185862" y="1823242"/>
              <a:ext cx="1279782" cy="2183288"/>
              <a:chOff x="10063821" y="2833899"/>
              <a:chExt cx="1279782" cy="2183288"/>
            </a:xfrm>
          </p:grpSpPr>
          <p:sp>
            <p:nvSpPr>
              <p:cNvPr id="26" name="Rectangle 25">
                <a:extLst>
                  <a:ext uri="{FF2B5EF4-FFF2-40B4-BE49-F238E27FC236}">
                    <a16:creationId xmlns:a16="http://schemas.microsoft.com/office/drawing/2014/main" id="{BC2E6535-75DA-7149-BD70-6E22DBFE086E}"/>
                  </a:ext>
                </a:extLst>
              </p:cNvPr>
              <p:cNvSpPr/>
              <p:nvPr/>
            </p:nvSpPr>
            <p:spPr>
              <a:xfrm rot="5400000">
                <a:off x="10790703" y="3043551"/>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7CF3244-0DFF-C449-AD1B-CF87465EFD9B}"/>
                  </a:ext>
                </a:extLst>
              </p:cNvPr>
              <p:cNvGrpSpPr/>
              <p:nvPr/>
            </p:nvGrpSpPr>
            <p:grpSpPr>
              <a:xfrm>
                <a:off x="10294399" y="3388733"/>
                <a:ext cx="1049204" cy="1628454"/>
                <a:chOff x="6209658" y="2662881"/>
                <a:chExt cx="1481309" cy="2299118"/>
              </a:xfrm>
            </p:grpSpPr>
            <p:sp>
              <p:nvSpPr>
                <p:cNvPr id="31" name="Rectangle 30">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e 31">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152EEB-582D-BE4F-A83C-2BBEB79507FC}"/>
                  </a:ext>
                </a:extLst>
              </p:cNvPr>
              <p:cNvSpPr/>
              <p:nvPr/>
            </p:nvSpPr>
            <p:spPr>
              <a:xfrm rot="5400000">
                <a:off x="11007780" y="2800661"/>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174D878-AB26-224B-A505-D7A17A5E829C}"/>
                  </a:ext>
                </a:extLst>
              </p:cNvPr>
              <p:cNvCxnSpPr>
                <a:cxnSpLocks/>
              </p:cNvCxnSpPr>
              <p:nvPr/>
            </p:nvCxnSpPr>
            <p:spPr>
              <a:xfrm flipH="1">
                <a:off x="10323833" y="4077133"/>
                <a:ext cx="420982"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0F0E91A-940D-5D47-AC76-14FB416CF5C9}"/>
                  </a:ext>
                </a:extLst>
              </p:cNvPr>
              <p:cNvSpPr/>
              <p:nvPr/>
            </p:nvSpPr>
            <p:spPr>
              <a:xfrm>
                <a:off x="10063821" y="3901851"/>
                <a:ext cx="285850" cy="338554"/>
              </a:xfrm>
              <a:prstGeom prst="rect">
                <a:avLst/>
              </a:prstGeom>
            </p:spPr>
            <p:txBody>
              <a:bodyPr wrap="square">
                <a:spAutoFit/>
              </a:bodyPr>
              <a:lstStyle/>
              <a:p>
                <a:r>
                  <a:rPr lang="en-US" sz="1600" dirty="0"/>
                  <a:t>U</a:t>
                </a:r>
                <a:endParaRPr lang="en-US" sz="1600" i="1" dirty="0"/>
              </a:p>
            </p:txBody>
          </p:sp>
        </p:grpSp>
        <p:sp>
          <p:nvSpPr>
            <p:cNvPr id="4" name="TextBox 3"/>
            <p:cNvSpPr txBox="1"/>
            <p:nvPr/>
          </p:nvSpPr>
          <p:spPr>
            <a:xfrm>
              <a:off x="9192126" y="2820201"/>
              <a:ext cx="2180991" cy="523220"/>
            </a:xfrm>
            <a:prstGeom prst="rect">
              <a:avLst/>
            </a:prstGeom>
            <a:noFill/>
          </p:spPr>
          <p:txBody>
            <a:bodyPr wrap="square" rtlCol="0">
              <a:spAutoFit/>
            </a:bodyPr>
            <a:lstStyle/>
            <a:p>
              <a:r>
                <a:rPr lang="en-US" sz="2800" dirty="0">
                  <a:solidFill>
                    <a:schemeClr val="accent1">
                      <a:lumMod val="75000"/>
                    </a:schemeClr>
                  </a:solidFill>
                </a:rPr>
                <a:t>Static sweep</a:t>
              </a:r>
            </a:p>
          </p:txBody>
        </p:sp>
      </p:grpSp>
      <p:grpSp>
        <p:nvGrpSpPr>
          <p:cNvPr id="7" name="Group 6"/>
          <p:cNvGrpSpPr/>
          <p:nvPr/>
        </p:nvGrpSpPr>
        <p:grpSpPr>
          <a:xfrm>
            <a:off x="7185995" y="4403866"/>
            <a:ext cx="4175892" cy="2171200"/>
            <a:chOff x="7185995" y="1833916"/>
            <a:chExt cx="4175892" cy="2171200"/>
          </a:xfrm>
        </p:grpSpPr>
        <p:grpSp>
          <p:nvGrpSpPr>
            <p:cNvPr id="6" name="Group 5"/>
            <p:cNvGrpSpPr/>
            <p:nvPr/>
          </p:nvGrpSpPr>
          <p:grpSpPr>
            <a:xfrm>
              <a:off x="7185995" y="1833916"/>
              <a:ext cx="1280185" cy="2171200"/>
              <a:chOff x="7185995" y="1824287"/>
              <a:chExt cx="1280185" cy="2171200"/>
            </a:xfrm>
          </p:grpSpPr>
          <p:sp>
            <p:nvSpPr>
              <p:cNvPr id="38" name="Rectangle 37">
                <a:extLst>
                  <a:ext uri="{FF2B5EF4-FFF2-40B4-BE49-F238E27FC236}">
                    <a16:creationId xmlns:a16="http://schemas.microsoft.com/office/drawing/2014/main" id="{245ED19F-DE57-E040-A378-9EB4BD7D22D7}"/>
                  </a:ext>
                </a:extLst>
              </p:cNvPr>
              <p:cNvSpPr/>
              <p:nvPr/>
            </p:nvSpPr>
            <p:spPr>
              <a:xfrm rot="5400000">
                <a:off x="7913280" y="2033939"/>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83C0565-CB97-9B43-A631-F14ABB127947}"/>
                  </a:ext>
                </a:extLst>
              </p:cNvPr>
              <p:cNvGrpSpPr/>
              <p:nvPr/>
            </p:nvGrpSpPr>
            <p:grpSpPr>
              <a:xfrm>
                <a:off x="7415927" y="2379121"/>
                <a:ext cx="1050253" cy="1616366"/>
                <a:chOff x="6208177" y="2662881"/>
                <a:chExt cx="1482790" cy="2282051"/>
              </a:xfrm>
            </p:grpSpPr>
            <p:sp>
              <p:nvSpPr>
                <p:cNvPr id="46" name="Rectangle 45">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e 51">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Arrow Connector 41">
                <a:extLst>
                  <a:ext uri="{FF2B5EF4-FFF2-40B4-BE49-F238E27FC236}">
                    <a16:creationId xmlns:a16="http://schemas.microsoft.com/office/drawing/2014/main" id="{0174D878-AB26-224B-A505-D7A17A5E829C}"/>
                  </a:ext>
                </a:extLst>
              </p:cNvPr>
              <p:cNvCxnSpPr>
                <a:cxnSpLocks/>
              </p:cNvCxnSpPr>
              <p:nvPr/>
            </p:nvCxnSpPr>
            <p:spPr>
              <a:xfrm flipH="1">
                <a:off x="7449355" y="3059463"/>
                <a:ext cx="420982"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0F0E91A-940D-5D47-AC76-14FB416CF5C9}"/>
                  </a:ext>
                </a:extLst>
              </p:cNvPr>
              <p:cNvSpPr/>
              <p:nvPr/>
            </p:nvSpPr>
            <p:spPr>
              <a:xfrm>
                <a:off x="7185995" y="2884181"/>
                <a:ext cx="285850" cy="338554"/>
              </a:xfrm>
              <a:prstGeom prst="rect">
                <a:avLst/>
              </a:prstGeom>
            </p:spPr>
            <p:txBody>
              <a:bodyPr wrap="square">
                <a:spAutoFit/>
              </a:bodyPr>
              <a:lstStyle/>
              <a:p>
                <a:r>
                  <a:rPr lang="en-US" sz="1600" dirty="0"/>
                  <a:t>U</a:t>
                </a:r>
                <a:endParaRPr lang="en-US" sz="1600" i="1" dirty="0"/>
              </a:p>
            </p:txBody>
          </p:sp>
          <p:sp>
            <p:nvSpPr>
              <p:cNvPr id="45" name="Rectangle 44">
                <a:extLst>
                  <a:ext uri="{FF2B5EF4-FFF2-40B4-BE49-F238E27FC236}">
                    <a16:creationId xmlns:a16="http://schemas.microsoft.com/office/drawing/2014/main" id="{14BD54D6-37BF-8F4F-91C1-BADC6195B91B}"/>
                  </a:ext>
                </a:extLst>
              </p:cNvPr>
              <p:cNvSpPr/>
              <p:nvPr/>
            </p:nvSpPr>
            <p:spPr>
              <a:xfrm rot="5400000">
                <a:off x="8130357" y="1787875"/>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p:cNvSpPr txBox="1"/>
            <p:nvPr/>
          </p:nvSpPr>
          <p:spPr>
            <a:xfrm>
              <a:off x="9180896" y="2818603"/>
              <a:ext cx="2180991" cy="523220"/>
            </a:xfrm>
            <a:prstGeom prst="rect">
              <a:avLst/>
            </a:prstGeom>
            <a:noFill/>
          </p:spPr>
          <p:txBody>
            <a:bodyPr wrap="square" rtlCol="0">
              <a:spAutoFit/>
            </a:bodyPr>
            <a:lstStyle/>
            <a:p>
              <a:r>
                <a:rPr lang="en-US" sz="2800" dirty="0">
                  <a:solidFill>
                    <a:schemeClr val="accent1">
                      <a:lumMod val="75000"/>
                    </a:schemeClr>
                  </a:solidFill>
                </a:rPr>
                <a:t>Rectangular</a:t>
              </a:r>
            </a:p>
          </p:txBody>
        </p:sp>
      </p:grpSp>
    </p:spTree>
    <p:extLst>
      <p:ext uri="{BB962C8B-B14F-4D97-AF65-F5344CB8AC3E}">
        <p14:creationId xmlns:p14="http://schemas.microsoft.com/office/powerpoint/2010/main" val="8968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227" y="97372"/>
            <a:ext cx="5032532" cy="707886"/>
          </a:xfrm>
          <a:prstGeom prst="rect">
            <a:avLst/>
          </a:prstGeom>
          <a:noFill/>
        </p:spPr>
        <p:txBody>
          <a:bodyPr wrap="none" rtlCol="0">
            <a:spAutoFit/>
          </a:bodyPr>
          <a:lstStyle/>
          <a:p>
            <a:pPr algn="ctr"/>
            <a:r>
              <a:rPr lang="en-US" sz="4000" dirty="0">
                <a:solidFill>
                  <a:schemeClr val="accent1">
                    <a:lumMod val="75000"/>
                  </a:schemeClr>
                </a:solidFill>
              </a:rPr>
              <a:t>Motivation &amp; Objective</a:t>
            </a:r>
          </a:p>
        </p:txBody>
      </p:sp>
      <p:sp>
        <p:nvSpPr>
          <p:cNvPr id="6" name="Slide Number Placeholder 5">
            <a:extLst>
              <a:ext uri="{FF2B5EF4-FFF2-40B4-BE49-F238E27FC236}">
                <a16:creationId xmlns:a16="http://schemas.microsoft.com/office/drawing/2014/main" id="{DB2E69A0-5EB1-4CE5-8C93-A27FCF364FE7}"/>
              </a:ext>
            </a:extLst>
          </p:cNvPr>
          <p:cNvSpPr>
            <a:spLocks noGrp="1"/>
          </p:cNvSpPr>
          <p:nvPr>
            <p:ph type="sldNum" sz="quarter" idx="12"/>
          </p:nvPr>
        </p:nvSpPr>
        <p:spPr>
          <a:xfrm>
            <a:off x="9231260" y="6438912"/>
            <a:ext cx="2743200" cy="365125"/>
          </a:xfrm>
        </p:spPr>
        <p:txBody>
          <a:bodyPr/>
          <a:lstStyle/>
          <a:p>
            <a:fld id="{15530B12-77AA-4F8A-BB96-7B022F2BE984}" type="slidenum">
              <a:rPr lang="en-US" smtClean="0"/>
              <a:t>6</a:t>
            </a:fld>
            <a:endParaRPr lang="en-US"/>
          </a:p>
        </p:txBody>
      </p:sp>
      <p:sp>
        <p:nvSpPr>
          <p:cNvPr id="13" name="TextBox 12">
            <a:extLst>
              <a:ext uri="{FF2B5EF4-FFF2-40B4-BE49-F238E27FC236}">
                <a16:creationId xmlns:a16="http://schemas.microsoft.com/office/drawing/2014/main" id="{75C30A0F-A7F1-EB4E-82DE-158CE81CE7FB}"/>
              </a:ext>
            </a:extLst>
          </p:cNvPr>
          <p:cNvSpPr txBox="1"/>
          <p:nvPr/>
        </p:nvSpPr>
        <p:spPr>
          <a:xfrm>
            <a:off x="583623" y="1511852"/>
            <a:ext cx="5932900" cy="1107996"/>
          </a:xfrm>
          <a:prstGeom prst="rect">
            <a:avLst/>
          </a:prstGeom>
          <a:noFill/>
        </p:spPr>
        <p:txBody>
          <a:bodyPr wrap="square" rtlCol="0">
            <a:spAutoFit/>
          </a:bodyPr>
          <a:lstStyle/>
          <a:p>
            <a:r>
              <a:rPr lang="en-US" sz="2200" dirty="0"/>
              <a:t>Inspiration </a:t>
            </a:r>
          </a:p>
          <a:p>
            <a:r>
              <a:rPr lang="en-US" sz="2200" dirty="0"/>
              <a:t>from </a:t>
            </a:r>
          </a:p>
          <a:p>
            <a:r>
              <a:rPr lang="en-US" sz="2200" dirty="0"/>
              <a:t>nature</a:t>
            </a:r>
          </a:p>
        </p:txBody>
      </p:sp>
      <p:pic>
        <p:nvPicPr>
          <p:cNvPr id="15" name="Picture 14">
            <a:extLst>
              <a:ext uri="{FF2B5EF4-FFF2-40B4-BE49-F238E27FC236}">
                <a16:creationId xmlns:a16="http://schemas.microsoft.com/office/drawing/2014/main" id="{DCE25CB7-3CBB-BC42-A25D-08FAF7D205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392945" y="173290"/>
            <a:ext cx="1418559" cy="3926435"/>
          </a:xfrm>
          <a:prstGeom prst="rect">
            <a:avLst/>
          </a:prstGeom>
        </p:spPr>
      </p:pic>
      <p:grpSp>
        <p:nvGrpSpPr>
          <p:cNvPr id="64" name="Group 63">
            <a:extLst>
              <a:ext uri="{FF2B5EF4-FFF2-40B4-BE49-F238E27FC236}">
                <a16:creationId xmlns:a16="http://schemas.microsoft.com/office/drawing/2014/main" id="{57412A8B-FE42-8C43-98B8-68728A9FB8DB}"/>
              </a:ext>
            </a:extLst>
          </p:cNvPr>
          <p:cNvGrpSpPr/>
          <p:nvPr/>
        </p:nvGrpSpPr>
        <p:grpSpPr>
          <a:xfrm>
            <a:off x="10584692" y="4571908"/>
            <a:ext cx="1236266" cy="1239792"/>
            <a:chOff x="9000878" y="3745064"/>
            <a:chExt cx="1236266" cy="1239792"/>
          </a:xfrm>
        </p:grpSpPr>
        <p:grpSp>
          <p:nvGrpSpPr>
            <p:cNvPr id="65" name="Group 64">
              <a:extLst>
                <a:ext uri="{FF2B5EF4-FFF2-40B4-BE49-F238E27FC236}">
                  <a16:creationId xmlns:a16="http://schemas.microsoft.com/office/drawing/2014/main" id="{2F279F00-4065-5E4D-9396-51B22EEE3367}"/>
                </a:ext>
              </a:extLst>
            </p:cNvPr>
            <p:cNvGrpSpPr/>
            <p:nvPr/>
          </p:nvGrpSpPr>
          <p:grpSpPr>
            <a:xfrm>
              <a:off x="9000878" y="3745064"/>
              <a:ext cx="1236266" cy="1239792"/>
              <a:chOff x="7137943" y="5080926"/>
              <a:chExt cx="753565" cy="776176"/>
            </a:xfrm>
          </p:grpSpPr>
          <p:sp>
            <p:nvSpPr>
              <p:cNvPr id="67" name="Rectangle 66">
                <a:extLst>
                  <a:ext uri="{FF2B5EF4-FFF2-40B4-BE49-F238E27FC236}">
                    <a16:creationId xmlns:a16="http://schemas.microsoft.com/office/drawing/2014/main" id="{A83E0D05-89D4-BE44-A526-6346C265CA8E}"/>
                  </a:ext>
                </a:extLst>
              </p:cNvPr>
              <p:cNvSpPr/>
              <p:nvPr/>
            </p:nvSpPr>
            <p:spPr>
              <a:xfrm rot="2700000">
                <a:off x="7228999" y="5450726"/>
                <a:ext cx="776176" cy="3657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EB70DE7-26E0-4446-BB12-E0ECF85E27CC}"/>
                  </a:ext>
                </a:extLst>
              </p:cNvPr>
              <p:cNvCxnSpPr>
                <a:cxnSpLocks/>
                <a:stCxn id="67" idx="3"/>
              </p:cNvCxnSpPr>
              <p:nvPr/>
            </p:nvCxnSpPr>
            <p:spPr>
              <a:xfrm flipH="1">
                <a:off x="7137943" y="5743434"/>
                <a:ext cx="7535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C756005-E83D-114D-BE00-4AA574AECDAA}"/>
                  </a:ext>
                </a:extLst>
              </p:cNvPr>
              <p:cNvSpPr/>
              <p:nvPr/>
            </p:nvSpPr>
            <p:spPr>
              <a:xfrm>
                <a:off x="7399178" y="5413447"/>
                <a:ext cx="293630" cy="369332"/>
              </a:xfrm>
              <a:prstGeom prst="rect">
                <a:avLst/>
              </a:prstGeom>
            </p:spPr>
            <p:txBody>
              <a:bodyPr wrap="square">
                <a:spAutoFit/>
              </a:bodyPr>
              <a:lstStyle/>
              <a:p>
                <a:r>
                  <a:rPr lang="en-US" dirty="0"/>
                  <a:t>α</a:t>
                </a:r>
                <a:endParaRPr lang="en-US" i="1" baseline="-25000" dirty="0"/>
              </a:p>
            </p:txBody>
          </p:sp>
        </p:grpSp>
        <p:sp>
          <p:nvSpPr>
            <p:cNvPr id="66" name="TextBox 65">
              <a:extLst>
                <a:ext uri="{FF2B5EF4-FFF2-40B4-BE49-F238E27FC236}">
                  <a16:creationId xmlns:a16="http://schemas.microsoft.com/office/drawing/2014/main" id="{31E8E6B6-9AC9-E247-8185-67287624C42B}"/>
                </a:ext>
              </a:extLst>
            </p:cNvPr>
            <p:cNvSpPr txBox="1"/>
            <p:nvPr/>
          </p:nvSpPr>
          <p:spPr>
            <a:xfrm rot="2728810">
              <a:off x="9642357" y="4067042"/>
              <a:ext cx="724942" cy="369332"/>
            </a:xfrm>
            <a:prstGeom prst="rect">
              <a:avLst/>
            </a:prstGeom>
            <a:noFill/>
          </p:spPr>
          <p:txBody>
            <a:bodyPr wrap="none" rtlCol="0">
              <a:spAutoFit/>
            </a:bodyPr>
            <a:lstStyle/>
            <a:p>
              <a:r>
                <a:rPr lang="en-US" dirty="0"/>
                <a:t>chord</a:t>
              </a:r>
            </a:p>
          </p:txBody>
        </p:sp>
      </p:grpSp>
      <p:sp>
        <p:nvSpPr>
          <p:cNvPr id="70" name="TextBox 69">
            <a:extLst>
              <a:ext uri="{FF2B5EF4-FFF2-40B4-BE49-F238E27FC236}">
                <a16:creationId xmlns:a16="http://schemas.microsoft.com/office/drawing/2014/main" id="{5530FC8C-5E6D-F942-84E8-ECDDF31E2B50}"/>
              </a:ext>
            </a:extLst>
          </p:cNvPr>
          <p:cNvSpPr txBox="1"/>
          <p:nvPr/>
        </p:nvSpPr>
        <p:spPr>
          <a:xfrm flipH="1">
            <a:off x="5953837" y="2320416"/>
            <a:ext cx="1463347" cy="307777"/>
          </a:xfrm>
          <a:prstGeom prst="rect">
            <a:avLst/>
          </a:prstGeom>
          <a:noFill/>
        </p:spPr>
        <p:txBody>
          <a:bodyPr wrap="square" rtlCol="0">
            <a:spAutoFit/>
          </a:bodyPr>
          <a:lstStyle/>
          <a:p>
            <a:r>
              <a:rPr lang="en-US" sz="1400" dirty="0"/>
              <a:t>Ward-Smith 1984</a:t>
            </a:r>
          </a:p>
        </p:txBody>
      </p:sp>
      <p:grpSp>
        <p:nvGrpSpPr>
          <p:cNvPr id="5" name="Group 4">
            <a:extLst>
              <a:ext uri="{FF2B5EF4-FFF2-40B4-BE49-F238E27FC236}">
                <a16:creationId xmlns:a16="http://schemas.microsoft.com/office/drawing/2014/main" id="{59C50E45-AF63-A042-B1BC-A357302134F0}"/>
              </a:ext>
            </a:extLst>
          </p:cNvPr>
          <p:cNvGrpSpPr/>
          <p:nvPr/>
        </p:nvGrpSpPr>
        <p:grpSpPr>
          <a:xfrm>
            <a:off x="8374249" y="2424310"/>
            <a:ext cx="3187427" cy="3417966"/>
            <a:chOff x="8553114" y="1312890"/>
            <a:chExt cx="3187427" cy="3417966"/>
          </a:xfrm>
        </p:grpSpPr>
        <p:sp>
          <p:nvSpPr>
            <p:cNvPr id="72" name="Rectangle 71">
              <a:extLst>
                <a:ext uri="{FF2B5EF4-FFF2-40B4-BE49-F238E27FC236}">
                  <a16:creationId xmlns:a16="http://schemas.microsoft.com/office/drawing/2014/main" id="{9C88C39A-CAA3-5641-851B-4941DB7EBCFF}"/>
                </a:ext>
              </a:extLst>
            </p:cNvPr>
            <p:cNvSpPr/>
            <p:nvPr/>
          </p:nvSpPr>
          <p:spPr>
            <a:xfrm>
              <a:off x="9487147" y="1659323"/>
              <a:ext cx="931872" cy="18662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ie 72">
              <a:extLst>
                <a:ext uri="{FF2B5EF4-FFF2-40B4-BE49-F238E27FC236}">
                  <a16:creationId xmlns:a16="http://schemas.microsoft.com/office/drawing/2014/main" id="{92880C80-A2AF-7349-8765-243B0A1013D9}"/>
                </a:ext>
              </a:extLst>
            </p:cNvPr>
            <p:cNvSpPr/>
            <p:nvPr/>
          </p:nvSpPr>
          <p:spPr>
            <a:xfrm rot="20965665">
              <a:off x="8640570" y="2672769"/>
              <a:ext cx="1756514" cy="1756513"/>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a:extLst>
                <a:ext uri="{FF2B5EF4-FFF2-40B4-BE49-F238E27FC236}">
                  <a16:creationId xmlns:a16="http://schemas.microsoft.com/office/drawing/2014/main" id="{C1CB5019-495B-B442-88A3-F7844868AE68}"/>
                </a:ext>
              </a:extLst>
            </p:cNvPr>
            <p:cNvSpPr/>
            <p:nvPr/>
          </p:nvSpPr>
          <p:spPr>
            <a:xfrm>
              <a:off x="9471839" y="3475108"/>
              <a:ext cx="98804" cy="9880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c 74">
              <a:extLst>
                <a:ext uri="{FF2B5EF4-FFF2-40B4-BE49-F238E27FC236}">
                  <a16:creationId xmlns:a16="http://schemas.microsoft.com/office/drawing/2014/main" id="{AB62A268-D73F-4E4E-A2C1-FE875BF284ED}"/>
                </a:ext>
              </a:extLst>
            </p:cNvPr>
            <p:cNvSpPr/>
            <p:nvPr/>
          </p:nvSpPr>
          <p:spPr>
            <a:xfrm rot="6990070">
              <a:off x="9545348" y="3357518"/>
              <a:ext cx="685893" cy="554505"/>
            </a:xfrm>
            <a:prstGeom prst="arc">
              <a:avLst>
                <a:gd name="adj1" fmla="val 13403351"/>
                <a:gd name="adj2" fmla="val 18160597"/>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E40440B5-1E6F-F34F-AFC6-84B4E1B2A8B5}"/>
                </a:ext>
              </a:extLst>
            </p:cNvPr>
            <p:cNvCxnSpPr>
              <a:cxnSpLocks/>
            </p:cNvCxnSpPr>
            <p:nvPr/>
          </p:nvCxnSpPr>
          <p:spPr>
            <a:xfrm flipH="1">
              <a:off x="8875122" y="2451206"/>
              <a:ext cx="103944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69AF673-603B-6946-89BE-19A507B2981F}"/>
                </a:ext>
              </a:extLst>
            </p:cNvPr>
            <p:cNvSpPr/>
            <p:nvPr/>
          </p:nvSpPr>
          <p:spPr>
            <a:xfrm>
              <a:off x="8865416" y="3807526"/>
              <a:ext cx="1286116" cy="923330"/>
            </a:xfrm>
            <a:prstGeom prst="rect">
              <a:avLst/>
            </a:prstGeom>
          </p:spPr>
          <p:txBody>
            <a:bodyPr wrap="square">
              <a:spAutoFit/>
            </a:bodyPr>
            <a:lstStyle/>
            <a:p>
              <a:r>
                <a:rPr lang="en-US" dirty="0"/>
                <a:t>Rotating tip panel with aft sweep</a:t>
              </a:r>
              <a:endParaRPr lang="en-US" i="1" dirty="0"/>
            </a:p>
          </p:txBody>
        </p:sp>
        <p:sp>
          <p:nvSpPr>
            <p:cNvPr id="92" name="Rectangle 91">
              <a:extLst>
                <a:ext uri="{FF2B5EF4-FFF2-40B4-BE49-F238E27FC236}">
                  <a16:creationId xmlns:a16="http://schemas.microsoft.com/office/drawing/2014/main" id="{45FC1D8B-0C7E-9F46-8F9D-2AD4D32832A8}"/>
                </a:ext>
              </a:extLst>
            </p:cNvPr>
            <p:cNvSpPr/>
            <p:nvPr/>
          </p:nvSpPr>
          <p:spPr>
            <a:xfrm>
              <a:off x="10381597" y="2300083"/>
              <a:ext cx="1358944" cy="646331"/>
            </a:xfrm>
            <a:prstGeom prst="rect">
              <a:avLst/>
            </a:prstGeom>
          </p:spPr>
          <p:txBody>
            <a:bodyPr wrap="square">
              <a:spAutoFit/>
            </a:bodyPr>
            <a:lstStyle/>
            <a:p>
              <a:r>
                <a:rPr lang="en-US" dirty="0"/>
                <a:t>Rectangular main wing</a:t>
              </a:r>
              <a:endParaRPr lang="en-US" i="1" dirty="0"/>
            </a:p>
          </p:txBody>
        </p:sp>
        <p:sp>
          <p:nvSpPr>
            <p:cNvPr id="93" name="TextBox 92">
              <a:extLst>
                <a:ext uri="{FF2B5EF4-FFF2-40B4-BE49-F238E27FC236}">
                  <a16:creationId xmlns:a16="http://schemas.microsoft.com/office/drawing/2014/main" id="{A074D94A-FEFA-3544-9F8F-9E5B6A9231A4}"/>
                </a:ext>
              </a:extLst>
            </p:cNvPr>
            <p:cNvSpPr txBox="1"/>
            <p:nvPr/>
          </p:nvSpPr>
          <p:spPr>
            <a:xfrm>
              <a:off x="9583337" y="1312890"/>
              <a:ext cx="724942" cy="369332"/>
            </a:xfrm>
            <a:prstGeom prst="rect">
              <a:avLst/>
            </a:prstGeom>
            <a:noFill/>
          </p:spPr>
          <p:txBody>
            <a:bodyPr wrap="none" rtlCol="0">
              <a:spAutoFit/>
            </a:bodyPr>
            <a:lstStyle/>
            <a:p>
              <a:r>
                <a:rPr lang="en-US" dirty="0"/>
                <a:t>chord</a:t>
              </a:r>
            </a:p>
          </p:txBody>
        </p:sp>
        <p:sp>
          <p:nvSpPr>
            <p:cNvPr id="94" name="TextBox 93">
              <a:extLst>
                <a:ext uri="{FF2B5EF4-FFF2-40B4-BE49-F238E27FC236}">
                  <a16:creationId xmlns:a16="http://schemas.microsoft.com/office/drawing/2014/main" id="{1D82E8E0-9C59-5E4F-99D9-96B1ECBCC0CC}"/>
                </a:ext>
              </a:extLst>
            </p:cNvPr>
            <p:cNvSpPr txBox="1"/>
            <p:nvPr/>
          </p:nvSpPr>
          <p:spPr>
            <a:xfrm rot="16200000">
              <a:off x="9009459" y="2581912"/>
              <a:ext cx="628698" cy="369332"/>
            </a:xfrm>
            <a:prstGeom prst="rect">
              <a:avLst/>
            </a:prstGeom>
            <a:noFill/>
          </p:spPr>
          <p:txBody>
            <a:bodyPr wrap="none" rtlCol="0">
              <a:spAutoFit/>
            </a:bodyPr>
            <a:lstStyle/>
            <a:p>
              <a:r>
                <a:rPr lang="en-US" dirty="0"/>
                <a:t>span</a:t>
              </a:r>
            </a:p>
          </p:txBody>
        </p:sp>
        <p:sp>
          <p:nvSpPr>
            <p:cNvPr id="96" name="Rectangle 95">
              <a:extLst>
                <a:ext uri="{FF2B5EF4-FFF2-40B4-BE49-F238E27FC236}">
                  <a16:creationId xmlns:a16="http://schemas.microsoft.com/office/drawing/2014/main" id="{CEF723DE-A61D-2944-A7FA-879F1C1B6A7D}"/>
                </a:ext>
              </a:extLst>
            </p:cNvPr>
            <p:cNvSpPr/>
            <p:nvPr/>
          </p:nvSpPr>
          <p:spPr>
            <a:xfrm>
              <a:off x="8553114" y="1978574"/>
              <a:ext cx="644015" cy="369332"/>
            </a:xfrm>
            <a:prstGeom prst="rect">
              <a:avLst/>
            </a:prstGeom>
          </p:spPr>
          <p:txBody>
            <a:bodyPr wrap="square">
              <a:spAutoFit/>
            </a:bodyPr>
            <a:lstStyle/>
            <a:p>
              <a:r>
                <a:rPr lang="en-US" dirty="0" err="1"/>
                <a:t>U</a:t>
              </a:r>
              <a:r>
                <a:rPr lang="en-US" baseline="-25000" dirty="0" err="1"/>
                <a:t>main</a:t>
              </a:r>
              <a:endParaRPr lang="en-US" i="1" baseline="-25000" dirty="0"/>
            </a:p>
          </p:txBody>
        </p:sp>
      </p:grpSp>
      <p:sp>
        <p:nvSpPr>
          <p:cNvPr id="29" name="TextBox 28">
            <a:extLst>
              <a:ext uri="{FF2B5EF4-FFF2-40B4-BE49-F238E27FC236}">
                <a16:creationId xmlns:a16="http://schemas.microsoft.com/office/drawing/2014/main" id="{C77F0D69-97EA-C44D-A789-725E48DF6A57}"/>
              </a:ext>
            </a:extLst>
          </p:cNvPr>
          <p:cNvSpPr txBox="1"/>
          <p:nvPr/>
        </p:nvSpPr>
        <p:spPr>
          <a:xfrm>
            <a:off x="659103" y="5299707"/>
            <a:ext cx="2264338" cy="338554"/>
          </a:xfrm>
          <a:prstGeom prst="rect">
            <a:avLst/>
          </a:prstGeom>
          <a:noFill/>
        </p:spPr>
        <p:txBody>
          <a:bodyPr wrap="none" rtlCol="0">
            <a:spAutoFit/>
          </a:bodyPr>
          <a:lstStyle/>
          <a:p>
            <a:r>
              <a:rPr lang="en-US" sz="1600" dirty="0" err="1"/>
              <a:t>Taira</a:t>
            </a:r>
            <a:r>
              <a:rPr lang="en-US" sz="1600" dirty="0"/>
              <a:t> &amp; </a:t>
            </a:r>
            <a:r>
              <a:rPr lang="en-US" sz="1600" dirty="0" err="1"/>
              <a:t>Colonius</a:t>
            </a:r>
            <a:r>
              <a:rPr lang="en-US" sz="1600" dirty="0"/>
              <a:t>, JFM ’09</a:t>
            </a:r>
          </a:p>
        </p:txBody>
      </p:sp>
      <p:sp>
        <p:nvSpPr>
          <p:cNvPr id="30" name="TextBox 29">
            <a:extLst>
              <a:ext uri="{FF2B5EF4-FFF2-40B4-BE49-F238E27FC236}">
                <a16:creationId xmlns:a16="http://schemas.microsoft.com/office/drawing/2014/main" id="{9EEFFD9B-3662-444E-A4BF-1B2E0828956F}"/>
              </a:ext>
            </a:extLst>
          </p:cNvPr>
          <p:cNvSpPr txBox="1"/>
          <p:nvPr/>
        </p:nvSpPr>
        <p:spPr>
          <a:xfrm>
            <a:off x="3258993" y="5232484"/>
            <a:ext cx="1736886" cy="338554"/>
          </a:xfrm>
          <a:prstGeom prst="rect">
            <a:avLst/>
          </a:prstGeom>
          <a:noFill/>
        </p:spPr>
        <p:txBody>
          <a:bodyPr wrap="none" rtlCol="0">
            <a:spAutoFit/>
          </a:bodyPr>
          <a:lstStyle/>
          <a:p>
            <a:r>
              <a:rPr lang="en-US" sz="1600" dirty="0" err="1"/>
              <a:t>Carr</a:t>
            </a:r>
            <a:r>
              <a:rPr lang="en-US" sz="1600" dirty="0"/>
              <a:t> </a:t>
            </a:r>
            <a:r>
              <a:rPr lang="en-US" sz="1600" i="1" dirty="0"/>
              <a:t>et al.</a:t>
            </a:r>
            <a:r>
              <a:rPr lang="en-US" sz="1600" dirty="0"/>
              <a:t>, JFM ’15</a:t>
            </a:r>
          </a:p>
        </p:txBody>
      </p:sp>
      <p:pic>
        <p:nvPicPr>
          <p:cNvPr id="31" name="Picture 30">
            <a:extLst>
              <a:ext uri="{FF2B5EF4-FFF2-40B4-BE49-F238E27FC236}">
                <a16:creationId xmlns:a16="http://schemas.microsoft.com/office/drawing/2014/main" id="{C45F7C5D-4ABE-FA4E-A81A-A969AC0B2E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97814" y="3879088"/>
            <a:ext cx="2008820" cy="1376464"/>
          </a:xfrm>
          <a:prstGeom prst="rect">
            <a:avLst/>
          </a:prstGeom>
        </p:spPr>
      </p:pic>
      <p:pic>
        <p:nvPicPr>
          <p:cNvPr id="37" name="Picture 36">
            <a:extLst>
              <a:ext uri="{FF2B5EF4-FFF2-40B4-BE49-F238E27FC236}">
                <a16:creationId xmlns:a16="http://schemas.microsoft.com/office/drawing/2014/main" id="{C1228EC6-F15D-3D49-A0E5-9B56667ECE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20000">
            <a:off x="5903731" y="4218403"/>
            <a:ext cx="2441080" cy="1546660"/>
          </a:xfrm>
          <a:prstGeom prst="rect">
            <a:avLst/>
          </a:prstGeom>
        </p:spPr>
      </p:pic>
      <p:sp>
        <p:nvSpPr>
          <p:cNvPr id="36" name="TextBox 35">
            <a:extLst>
              <a:ext uri="{FF2B5EF4-FFF2-40B4-BE49-F238E27FC236}">
                <a16:creationId xmlns:a16="http://schemas.microsoft.com/office/drawing/2014/main" id="{F2054DC8-A152-EA44-B5DA-65505683BE68}"/>
              </a:ext>
            </a:extLst>
          </p:cNvPr>
          <p:cNvSpPr txBox="1"/>
          <p:nvPr/>
        </p:nvSpPr>
        <p:spPr>
          <a:xfrm>
            <a:off x="5442186" y="4868367"/>
            <a:ext cx="1623137" cy="584775"/>
          </a:xfrm>
          <a:prstGeom prst="rect">
            <a:avLst/>
          </a:prstGeom>
          <a:noFill/>
        </p:spPr>
        <p:txBody>
          <a:bodyPr wrap="none" rtlCol="0">
            <a:spAutoFit/>
          </a:bodyPr>
          <a:lstStyle/>
          <a:p>
            <a:r>
              <a:rPr lang="en-US" sz="1600" dirty="0"/>
              <a:t>Taira &amp; </a:t>
            </a:r>
            <a:r>
              <a:rPr lang="en-US" sz="1600" dirty="0" err="1"/>
              <a:t>Colonius</a:t>
            </a:r>
            <a:r>
              <a:rPr lang="en-US" sz="1600" dirty="0"/>
              <a:t>, </a:t>
            </a:r>
          </a:p>
          <a:p>
            <a:r>
              <a:rPr lang="en-US" sz="1600" dirty="0"/>
              <a:t>JFM ’09</a:t>
            </a:r>
          </a:p>
        </p:txBody>
      </p:sp>
      <p:grpSp>
        <p:nvGrpSpPr>
          <p:cNvPr id="4" name="Group 3">
            <a:extLst>
              <a:ext uri="{FF2B5EF4-FFF2-40B4-BE49-F238E27FC236}">
                <a16:creationId xmlns:a16="http://schemas.microsoft.com/office/drawing/2014/main" id="{934C1F31-046F-3145-AB92-1193DDAF4258}"/>
              </a:ext>
            </a:extLst>
          </p:cNvPr>
          <p:cNvGrpSpPr/>
          <p:nvPr/>
        </p:nvGrpSpPr>
        <p:grpSpPr>
          <a:xfrm>
            <a:off x="654676" y="3866119"/>
            <a:ext cx="2066750" cy="1519453"/>
            <a:chOff x="613389" y="1056503"/>
            <a:chExt cx="2066750" cy="1519453"/>
          </a:xfrm>
        </p:grpSpPr>
        <p:pic>
          <p:nvPicPr>
            <p:cNvPr id="38" name="Picture 37">
              <a:extLst>
                <a:ext uri="{FF2B5EF4-FFF2-40B4-BE49-F238E27FC236}">
                  <a16:creationId xmlns:a16="http://schemas.microsoft.com/office/drawing/2014/main" id="{E294136C-FCB7-CF42-838F-A3A34A5288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389" y="1153607"/>
              <a:ext cx="2066750" cy="1336365"/>
            </a:xfrm>
            <a:prstGeom prst="rect">
              <a:avLst/>
            </a:prstGeom>
          </p:spPr>
        </p:pic>
        <p:sp>
          <p:nvSpPr>
            <p:cNvPr id="39" name="TextBox 38">
              <a:extLst>
                <a:ext uri="{FF2B5EF4-FFF2-40B4-BE49-F238E27FC236}">
                  <a16:creationId xmlns:a16="http://schemas.microsoft.com/office/drawing/2014/main" id="{F1B931DA-6622-754D-A799-1C05A189F68E}"/>
                </a:ext>
              </a:extLst>
            </p:cNvPr>
            <p:cNvSpPr txBox="1"/>
            <p:nvPr/>
          </p:nvSpPr>
          <p:spPr>
            <a:xfrm>
              <a:off x="899660" y="1637123"/>
              <a:ext cx="578668" cy="369332"/>
            </a:xfrm>
            <a:prstGeom prst="rect">
              <a:avLst/>
            </a:prstGeom>
            <a:noFill/>
          </p:spPr>
          <p:txBody>
            <a:bodyPr wrap="square" rtlCol="0">
              <a:spAutoFit/>
            </a:bodyPr>
            <a:lstStyle/>
            <a:p>
              <a:r>
                <a:rPr lang="en-US" b="1" dirty="0"/>
                <a:t>LEV</a:t>
              </a:r>
            </a:p>
          </p:txBody>
        </p:sp>
        <p:sp>
          <p:nvSpPr>
            <p:cNvPr id="40" name="TextBox 39">
              <a:extLst>
                <a:ext uri="{FF2B5EF4-FFF2-40B4-BE49-F238E27FC236}">
                  <a16:creationId xmlns:a16="http://schemas.microsoft.com/office/drawing/2014/main" id="{805AAA18-12CD-7941-915C-811CEBD6EA3D}"/>
                </a:ext>
              </a:extLst>
            </p:cNvPr>
            <p:cNvSpPr txBox="1"/>
            <p:nvPr/>
          </p:nvSpPr>
          <p:spPr>
            <a:xfrm>
              <a:off x="899660" y="1056503"/>
              <a:ext cx="464336" cy="369332"/>
            </a:xfrm>
            <a:prstGeom prst="rect">
              <a:avLst/>
            </a:prstGeom>
            <a:noFill/>
          </p:spPr>
          <p:txBody>
            <a:bodyPr wrap="square" rtlCol="0">
              <a:spAutoFit/>
            </a:bodyPr>
            <a:lstStyle/>
            <a:p>
              <a:r>
                <a:rPr lang="en-US" b="1" dirty="0">
                  <a:solidFill>
                    <a:schemeClr val="bg1"/>
                  </a:solidFill>
                </a:rPr>
                <a:t>TV</a:t>
              </a:r>
            </a:p>
          </p:txBody>
        </p:sp>
        <p:sp>
          <p:nvSpPr>
            <p:cNvPr id="41" name="TextBox 40">
              <a:extLst>
                <a:ext uri="{FF2B5EF4-FFF2-40B4-BE49-F238E27FC236}">
                  <a16:creationId xmlns:a16="http://schemas.microsoft.com/office/drawing/2014/main" id="{48CDA1D6-685B-8440-82B7-C09440217EA3}"/>
                </a:ext>
              </a:extLst>
            </p:cNvPr>
            <p:cNvSpPr txBox="1"/>
            <p:nvPr/>
          </p:nvSpPr>
          <p:spPr>
            <a:xfrm>
              <a:off x="899660" y="2206624"/>
              <a:ext cx="464336" cy="369332"/>
            </a:xfrm>
            <a:prstGeom prst="rect">
              <a:avLst/>
            </a:prstGeom>
            <a:noFill/>
          </p:spPr>
          <p:txBody>
            <a:bodyPr wrap="square" rtlCol="0">
              <a:spAutoFit/>
            </a:bodyPr>
            <a:lstStyle/>
            <a:p>
              <a:r>
                <a:rPr lang="en-US" b="1" dirty="0">
                  <a:solidFill>
                    <a:schemeClr val="bg1"/>
                  </a:solidFill>
                </a:rPr>
                <a:t>TV</a:t>
              </a:r>
            </a:p>
          </p:txBody>
        </p:sp>
      </p:grpSp>
      <p:sp>
        <p:nvSpPr>
          <p:cNvPr id="43" name="TextBox 42">
            <a:extLst>
              <a:ext uri="{FF2B5EF4-FFF2-40B4-BE49-F238E27FC236}">
                <a16:creationId xmlns:a16="http://schemas.microsoft.com/office/drawing/2014/main" id="{B0B6CF05-5289-2F4A-BEB4-A289C14DD8B2}"/>
              </a:ext>
            </a:extLst>
          </p:cNvPr>
          <p:cNvSpPr txBox="1"/>
          <p:nvPr/>
        </p:nvSpPr>
        <p:spPr>
          <a:xfrm>
            <a:off x="2312871" y="3294765"/>
            <a:ext cx="4872844" cy="461665"/>
          </a:xfrm>
          <a:prstGeom prst="rect">
            <a:avLst/>
          </a:prstGeom>
          <a:noFill/>
        </p:spPr>
        <p:txBody>
          <a:bodyPr wrap="square" rtlCol="0">
            <a:spAutoFit/>
          </a:bodyPr>
          <a:lstStyle/>
          <a:p>
            <a:r>
              <a:rPr lang="en-US" sz="2400" b="1" dirty="0"/>
              <a:t>Translation, rotation, &amp; sweep</a:t>
            </a:r>
          </a:p>
        </p:txBody>
      </p:sp>
      <p:sp>
        <p:nvSpPr>
          <p:cNvPr id="42" name="Rectangle 41">
            <a:extLst>
              <a:ext uri="{FF2B5EF4-FFF2-40B4-BE49-F238E27FC236}">
                <a16:creationId xmlns:a16="http://schemas.microsoft.com/office/drawing/2014/main" id="{EDAC6E87-BB42-4949-A0FA-84C2D418ECC8}"/>
              </a:ext>
            </a:extLst>
          </p:cNvPr>
          <p:cNvSpPr/>
          <p:nvPr/>
        </p:nvSpPr>
        <p:spPr>
          <a:xfrm>
            <a:off x="7620826" y="1155559"/>
            <a:ext cx="4455222" cy="1015663"/>
          </a:xfrm>
          <a:prstGeom prst="rect">
            <a:avLst/>
          </a:prstGeom>
        </p:spPr>
        <p:txBody>
          <a:bodyPr wrap="square">
            <a:spAutoFit/>
          </a:bodyPr>
          <a:lstStyle/>
          <a:p>
            <a:r>
              <a:rPr lang="en-US" sz="2000" i="1" dirty="0"/>
              <a:t>Gust mitigation technique: varying wingtip geometry of a translating wing— rotating panel with aft sweep</a:t>
            </a:r>
          </a:p>
        </p:txBody>
      </p:sp>
      <p:sp>
        <p:nvSpPr>
          <p:cNvPr id="44" name="TextBox 43">
            <a:extLst>
              <a:ext uri="{FF2B5EF4-FFF2-40B4-BE49-F238E27FC236}">
                <a16:creationId xmlns:a16="http://schemas.microsoft.com/office/drawing/2014/main" id="{FC0CE8E9-BBF0-4D3C-8EE9-144AB39F62F1}"/>
              </a:ext>
            </a:extLst>
          </p:cNvPr>
          <p:cNvSpPr txBox="1"/>
          <p:nvPr/>
        </p:nvSpPr>
        <p:spPr>
          <a:xfrm>
            <a:off x="347138" y="5997061"/>
            <a:ext cx="2531655" cy="646331"/>
          </a:xfrm>
          <a:prstGeom prst="rect">
            <a:avLst/>
          </a:prstGeom>
          <a:noFill/>
        </p:spPr>
        <p:txBody>
          <a:bodyPr wrap="none" rtlCol="0">
            <a:spAutoFit/>
          </a:bodyPr>
          <a:lstStyle/>
          <a:p>
            <a:pPr marL="285750" indent="-285750">
              <a:buFont typeface="Arial" panose="020B0604020202020204" pitchFamily="34" charset="0"/>
              <a:buChar char="•"/>
            </a:pPr>
            <a:r>
              <a:rPr lang="en-US" dirty="0"/>
              <a:t>Periodic LEV shedding</a:t>
            </a:r>
          </a:p>
          <a:p>
            <a:pPr marL="285750" indent="-285750">
              <a:buFont typeface="Arial" panose="020B0604020202020204" pitchFamily="34" charset="0"/>
              <a:buChar char="•"/>
            </a:pPr>
            <a:r>
              <a:rPr lang="en-US" dirty="0"/>
              <a:t>Periodic lift changes  </a:t>
            </a:r>
          </a:p>
        </p:txBody>
      </p:sp>
      <p:sp>
        <p:nvSpPr>
          <p:cNvPr id="45" name="TextBox 44">
            <a:extLst>
              <a:ext uri="{FF2B5EF4-FFF2-40B4-BE49-F238E27FC236}">
                <a16:creationId xmlns:a16="http://schemas.microsoft.com/office/drawing/2014/main" id="{FFA4EB02-9FEF-47D7-A0F4-F2CAAB2EC69D}"/>
              </a:ext>
            </a:extLst>
          </p:cNvPr>
          <p:cNvSpPr txBox="1"/>
          <p:nvPr/>
        </p:nvSpPr>
        <p:spPr>
          <a:xfrm>
            <a:off x="3159987" y="6042370"/>
            <a:ext cx="1743811" cy="646331"/>
          </a:xfrm>
          <a:prstGeom prst="rect">
            <a:avLst/>
          </a:prstGeom>
          <a:noFill/>
        </p:spPr>
        <p:txBody>
          <a:bodyPr wrap="none" rtlCol="0">
            <a:spAutoFit/>
          </a:bodyPr>
          <a:lstStyle/>
          <a:p>
            <a:pPr marL="285750" indent="-285750">
              <a:buFont typeface="Arial" panose="020B0604020202020204" pitchFamily="34" charset="0"/>
              <a:buChar char="•"/>
            </a:pPr>
            <a:r>
              <a:rPr lang="en-US" dirty="0"/>
              <a:t>Attached LEV</a:t>
            </a:r>
          </a:p>
          <a:p>
            <a:pPr marL="285750" indent="-285750">
              <a:buFont typeface="Arial" panose="020B0604020202020204" pitchFamily="34" charset="0"/>
              <a:buChar char="•"/>
            </a:pPr>
            <a:r>
              <a:rPr lang="en-US" dirty="0"/>
              <a:t>Sustained lift </a:t>
            </a:r>
          </a:p>
        </p:txBody>
      </p:sp>
      <p:pic>
        <p:nvPicPr>
          <p:cNvPr id="46" name="Graphic 45" descr="Close">
            <a:extLst>
              <a:ext uri="{FF2B5EF4-FFF2-40B4-BE49-F238E27FC236}">
                <a16:creationId xmlns:a16="http://schemas.microsoft.com/office/drawing/2014/main" id="{4EB4AE35-5BBB-4F8A-9245-F79C154D3DF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633215" y="6321450"/>
            <a:ext cx="318513" cy="318513"/>
          </a:xfrm>
          <a:prstGeom prst="rect">
            <a:avLst/>
          </a:prstGeom>
        </p:spPr>
      </p:pic>
      <p:pic>
        <p:nvPicPr>
          <p:cNvPr id="47" name="Graphic 46" descr="Checkmark">
            <a:extLst>
              <a:ext uri="{FF2B5EF4-FFF2-40B4-BE49-F238E27FC236}">
                <a16:creationId xmlns:a16="http://schemas.microsoft.com/office/drawing/2014/main" id="{2FBC1F05-F949-48C3-B224-BA30419A6C4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791709" y="6344269"/>
            <a:ext cx="304640" cy="304640"/>
          </a:xfrm>
          <a:prstGeom prst="rect">
            <a:avLst/>
          </a:prstGeom>
        </p:spPr>
      </p:pic>
      <p:sp>
        <p:nvSpPr>
          <p:cNvPr id="48" name="TextBox 47">
            <a:extLst>
              <a:ext uri="{FF2B5EF4-FFF2-40B4-BE49-F238E27FC236}">
                <a16:creationId xmlns:a16="http://schemas.microsoft.com/office/drawing/2014/main" id="{8821D78E-C0AD-42D3-9BF5-67D5ADC28EDD}"/>
              </a:ext>
            </a:extLst>
          </p:cNvPr>
          <p:cNvSpPr txBox="1"/>
          <p:nvPr/>
        </p:nvSpPr>
        <p:spPr>
          <a:xfrm>
            <a:off x="6215739" y="6042370"/>
            <a:ext cx="1743811" cy="646331"/>
          </a:xfrm>
          <a:prstGeom prst="rect">
            <a:avLst/>
          </a:prstGeom>
          <a:noFill/>
        </p:spPr>
        <p:txBody>
          <a:bodyPr wrap="none" rtlCol="0">
            <a:spAutoFit/>
          </a:bodyPr>
          <a:lstStyle/>
          <a:p>
            <a:pPr marL="285750" indent="-285750">
              <a:buFont typeface="Arial" panose="020B0604020202020204" pitchFamily="34" charset="0"/>
              <a:buChar char="•"/>
            </a:pPr>
            <a:r>
              <a:rPr lang="en-US" dirty="0"/>
              <a:t>Attached LEV</a:t>
            </a:r>
          </a:p>
          <a:p>
            <a:pPr marL="285750" indent="-285750">
              <a:buFont typeface="Arial" panose="020B0604020202020204" pitchFamily="34" charset="0"/>
              <a:buChar char="•"/>
            </a:pPr>
            <a:r>
              <a:rPr lang="en-US" dirty="0"/>
              <a:t>Sustained lift </a:t>
            </a:r>
          </a:p>
        </p:txBody>
      </p:sp>
      <p:pic>
        <p:nvPicPr>
          <p:cNvPr id="49" name="Graphic 48" descr="Checkmark">
            <a:extLst>
              <a:ext uri="{FF2B5EF4-FFF2-40B4-BE49-F238E27FC236}">
                <a16:creationId xmlns:a16="http://schemas.microsoft.com/office/drawing/2014/main" id="{3E001F50-9629-497C-94AC-CD724C8EE4A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07230" y="6320227"/>
            <a:ext cx="304640" cy="304640"/>
          </a:xfrm>
          <a:prstGeom prst="rect">
            <a:avLst/>
          </a:prstGeom>
        </p:spPr>
      </p:pic>
    </p:spTree>
    <p:extLst>
      <p:ext uri="{BB962C8B-B14F-4D97-AF65-F5344CB8AC3E}">
        <p14:creationId xmlns:p14="http://schemas.microsoft.com/office/powerpoint/2010/main" val="558339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37625" y="635276"/>
            <a:ext cx="11849676" cy="6126480"/>
            <a:chOff x="493760" y="731520"/>
            <a:chExt cx="11849676" cy="6126480"/>
          </a:xfrm>
        </p:grpSpPr>
        <p:pic>
          <p:nvPicPr>
            <p:cNvPr id="41" name="Picture 4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0405" y="731520"/>
              <a:ext cx="4104130" cy="3291840"/>
            </a:xfrm>
            <a:prstGeom prst="rect">
              <a:avLst/>
            </a:prstGeom>
          </p:spPr>
        </p:pic>
        <p:pic>
          <p:nvPicPr>
            <p:cNvPr id="42" name="Picture 4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34183" y="731520"/>
              <a:ext cx="3864625" cy="3291840"/>
            </a:xfrm>
            <a:prstGeom prst="rect">
              <a:avLst/>
            </a:prstGeom>
          </p:spPr>
        </p:pic>
        <p:pic>
          <p:nvPicPr>
            <p:cNvPr id="44" name="Picture 4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3760" y="3566155"/>
              <a:ext cx="4117368" cy="3291840"/>
            </a:xfrm>
            <a:prstGeom prst="rect">
              <a:avLst/>
            </a:prstGeom>
          </p:spPr>
        </p:pic>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24561" y="3566160"/>
              <a:ext cx="3872189" cy="3291840"/>
            </a:xfrm>
            <a:prstGeom prst="rect">
              <a:avLst/>
            </a:prstGeom>
          </p:spPr>
        </p:pic>
        <p:pic>
          <p:nvPicPr>
            <p:cNvPr id="30" name="Picture 2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473310" y="731520"/>
              <a:ext cx="3870126" cy="3291840"/>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475380" y="3566160"/>
              <a:ext cx="3864846" cy="3291840"/>
            </a:xfrm>
            <a:prstGeom prst="rect">
              <a:avLst/>
            </a:prstGeom>
          </p:spPr>
        </p:pic>
      </p:grpSp>
      <p:grpSp>
        <p:nvGrpSpPr>
          <p:cNvPr id="71" name="Group 70"/>
          <p:cNvGrpSpPr/>
          <p:nvPr/>
        </p:nvGrpSpPr>
        <p:grpSpPr>
          <a:xfrm>
            <a:off x="115395" y="635276"/>
            <a:ext cx="11878018" cy="6130404"/>
            <a:chOff x="115395" y="635276"/>
            <a:chExt cx="11878018" cy="6130404"/>
          </a:xfrm>
        </p:grpSpPr>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54" name="Picture 5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5395" y="3469911"/>
              <a:ext cx="4389120" cy="3291840"/>
            </a:xfrm>
            <a:prstGeom prst="rect">
              <a:avLst/>
            </a:prstGeom>
          </p:spPr>
        </p:pic>
        <p:grpSp>
          <p:nvGrpSpPr>
            <p:cNvPr id="69" name="Group 68"/>
            <p:cNvGrpSpPr/>
            <p:nvPr/>
          </p:nvGrpSpPr>
          <p:grpSpPr>
            <a:xfrm>
              <a:off x="4332469" y="635276"/>
              <a:ext cx="3902954" cy="3306608"/>
              <a:chOff x="4332469" y="635276"/>
              <a:chExt cx="3902954" cy="3306608"/>
            </a:xfrm>
          </p:grpSpPr>
          <p:pic>
            <p:nvPicPr>
              <p:cNvPr id="53" name="Picture 5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332469" y="635276"/>
                <a:ext cx="3902954" cy="3291840"/>
              </a:xfrm>
              <a:prstGeom prst="rect">
                <a:avLst/>
              </a:prstGeom>
            </p:spPr>
          </p:pic>
          <p:sp>
            <p:nvSpPr>
              <p:cNvPr id="68" name="Rectangle 67"/>
              <p:cNvSpPr/>
              <p:nvPr/>
            </p:nvSpPr>
            <p:spPr>
              <a:xfrm>
                <a:off x="4367099" y="341751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377882" y="3473840"/>
              <a:ext cx="3864788" cy="3291840"/>
            </a:xfrm>
            <a:prstGeom prst="rect">
              <a:avLst/>
            </a:prstGeom>
          </p:spPr>
        </p:pic>
        <p:grpSp>
          <p:nvGrpSpPr>
            <p:cNvPr id="70" name="Group 69"/>
            <p:cNvGrpSpPr/>
            <p:nvPr/>
          </p:nvGrpSpPr>
          <p:grpSpPr>
            <a:xfrm>
              <a:off x="7969891" y="635276"/>
              <a:ext cx="4015608" cy="3291840"/>
              <a:chOff x="7941016" y="635276"/>
              <a:chExt cx="4015608" cy="3291840"/>
            </a:xfrm>
          </p:grpSpPr>
          <p:pic>
            <p:nvPicPr>
              <p:cNvPr id="57" name="Picture 5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8081218" y="635276"/>
                <a:ext cx="3875406" cy="3291840"/>
              </a:xfrm>
              <a:prstGeom prst="rect">
                <a:avLst/>
              </a:prstGeom>
            </p:spPr>
          </p:pic>
          <p:sp>
            <p:nvSpPr>
              <p:cNvPr id="67" name="Rectangle 66"/>
              <p:cNvSpPr/>
              <p:nvPr/>
            </p:nvSpPr>
            <p:spPr>
              <a:xfrm>
                <a:off x="7941016" y="340225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118007" y="3473833"/>
              <a:ext cx="3875406" cy="3291840"/>
            </a:xfrm>
            <a:prstGeom prst="rect">
              <a:avLst/>
            </a:prstGeom>
          </p:spPr>
        </p:pic>
      </p:grpSp>
      <p:grpSp>
        <p:nvGrpSpPr>
          <p:cNvPr id="72" name="Group 71"/>
          <p:cNvGrpSpPr/>
          <p:nvPr/>
        </p:nvGrpSpPr>
        <p:grpSpPr>
          <a:xfrm>
            <a:off x="4362261" y="635179"/>
            <a:ext cx="7634665" cy="6130404"/>
            <a:chOff x="4362261" y="635179"/>
            <a:chExt cx="7634665" cy="6130404"/>
          </a:xfrm>
        </p:grpSpPr>
        <p:pic>
          <p:nvPicPr>
            <p:cNvPr id="59" name="Picture 58"/>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62261" y="636570"/>
              <a:ext cx="3870240" cy="2780398"/>
            </a:xfrm>
            <a:prstGeom prst="rect">
              <a:avLst/>
            </a:prstGeom>
          </p:spPr>
        </p:pic>
        <p:pic>
          <p:nvPicPr>
            <p:cNvPr id="60" name="Picture 59"/>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371450" y="3475042"/>
              <a:ext cx="3868713" cy="3290541"/>
            </a:xfrm>
            <a:prstGeom prst="rect">
              <a:avLst/>
            </a:prstGeom>
          </p:spPr>
        </p:pic>
        <p:pic>
          <p:nvPicPr>
            <p:cNvPr id="61" name="Picture 60"/>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8126800" y="635179"/>
              <a:ext cx="3870126" cy="2772067"/>
            </a:xfrm>
            <a:prstGeom prst="rect">
              <a:avLst/>
            </a:prstGeom>
          </p:spPr>
        </p:pic>
        <p:pic>
          <p:nvPicPr>
            <p:cNvPr id="62" name="Picture 6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126797" y="3471930"/>
              <a:ext cx="3864846" cy="3291840"/>
            </a:xfrm>
            <a:prstGeom prst="rect">
              <a:avLst/>
            </a:prstGeom>
          </p:spPr>
        </p:pic>
      </p:grpSp>
      <p:sp>
        <p:nvSpPr>
          <p:cNvPr id="8" name="TextBox 7"/>
          <p:cNvSpPr txBox="1"/>
          <p:nvPr/>
        </p:nvSpPr>
        <p:spPr>
          <a:xfrm>
            <a:off x="624973" y="37650"/>
            <a:ext cx="11109479" cy="523220"/>
          </a:xfrm>
          <a:prstGeom prst="rect">
            <a:avLst/>
          </a:prstGeom>
          <a:noFill/>
        </p:spPr>
        <p:txBody>
          <a:bodyPr wrap="square" rtlCol="0">
            <a:spAutoFit/>
          </a:bodyPr>
          <a:lstStyle/>
          <a:p>
            <a:pPr algn="ctr"/>
            <a:r>
              <a:rPr lang="en-US" sz="2800" dirty="0"/>
              <a:t>Step-up gust: tip actuation in</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a:xfrm>
            <a:off x="9419120" y="6481475"/>
            <a:ext cx="2743200" cy="365125"/>
          </a:xfrm>
        </p:spPr>
        <p:txBody>
          <a:bodyPr/>
          <a:lstStyle/>
          <a:p>
            <a:fld id="{15530B12-77AA-4F8A-BB96-7B022F2BE984}" type="slidenum">
              <a:rPr lang="en-US" smtClean="0"/>
              <a:t>60</a:t>
            </a:fld>
            <a:endParaRPr lang="en-US" dirty="0"/>
          </a:p>
        </p:txBody>
      </p:sp>
      <p:grpSp>
        <p:nvGrpSpPr>
          <p:cNvPr id="39" name="Group 38"/>
          <p:cNvGrpSpPr/>
          <p:nvPr/>
        </p:nvGrpSpPr>
        <p:grpSpPr>
          <a:xfrm>
            <a:off x="755347" y="869703"/>
            <a:ext cx="9624901" cy="3261575"/>
            <a:chOff x="841976" y="879328"/>
            <a:chExt cx="9624901" cy="3261575"/>
          </a:xfrm>
        </p:grpSpPr>
        <p:sp>
          <p:nvSpPr>
            <p:cNvPr id="47" name="TextBox 46">
              <a:extLst>
                <a:ext uri="{FF2B5EF4-FFF2-40B4-BE49-F238E27FC236}">
                  <a16:creationId xmlns:a16="http://schemas.microsoft.com/office/drawing/2014/main" id="{0C54F71A-9CA4-0F48-8A86-6252633062EF}"/>
                </a:ext>
              </a:extLst>
            </p:cNvPr>
            <p:cNvSpPr txBox="1"/>
            <p:nvPr/>
          </p:nvSpPr>
          <p:spPr>
            <a:xfrm>
              <a:off x="1939138" y="3012260"/>
              <a:ext cx="1034167" cy="400110"/>
            </a:xfrm>
            <a:prstGeom prst="rect">
              <a:avLst/>
            </a:prstGeom>
            <a:noFill/>
          </p:spPr>
          <p:txBody>
            <a:bodyPr wrap="square" rtlCol="0">
              <a:spAutoFit/>
            </a:bodyPr>
            <a:lstStyle/>
            <a:p>
              <a:pPr algn="ctr"/>
              <a:r>
                <a:rPr lang="en-US" sz="2000" dirty="0">
                  <a:solidFill>
                    <a:schemeClr val="accent2">
                      <a:lumMod val="75000"/>
                    </a:schemeClr>
                  </a:solidFill>
                </a:rPr>
                <a:t>1c ramp</a:t>
              </a:r>
            </a:p>
          </p:txBody>
        </p:sp>
        <p:sp>
          <p:nvSpPr>
            <p:cNvPr id="48" name="TextBox 47">
              <a:extLst>
                <a:ext uri="{FF2B5EF4-FFF2-40B4-BE49-F238E27FC236}">
                  <a16:creationId xmlns:a16="http://schemas.microsoft.com/office/drawing/2014/main" id="{222D13F2-9FC9-874A-9677-D4CAF35D6641}"/>
                </a:ext>
              </a:extLst>
            </p:cNvPr>
            <p:cNvSpPr txBox="1"/>
            <p:nvPr/>
          </p:nvSpPr>
          <p:spPr>
            <a:xfrm>
              <a:off x="5631850" y="3013092"/>
              <a:ext cx="1063824" cy="400110"/>
            </a:xfrm>
            <a:prstGeom prst="rect">
              <a:avLst/>
            </a:prstGeom>
            <a:noFill/>
          </p:spPr>
          <p:txBody>
            <a:bodyPr wrap="square" rtlCol="0">
              <a:spAutoFit/>
            </a:bodyPr>
            <a:lstStyle/>
            <a:p>
              <a:pPr algn="ctr"/>
              <a:r>
                <a:rPr lang="en-US" sz="2000" dirty="0">
                  <a:solidFill>
                    <a:schemeClr val="accent2">
                      <a:lumMod val="75000"/>
                    </a:schemeClr>
                  </a:solidFill>
                </a:rPr>
                <a:t>3c ramp</a:t>
              </a:r>
            </a:p>
          </p:txBody>
        </p:sp>
        <p:sp>
          <p:nvSpPr>
            <p:cNvPr id="49" name="TextBox 48">
              <a:extLst>
                <a:ext uri="{FF2B5EF4-FFF2-40B4-BE49-F238E27FC236}">
                  <a16:creationId xmlns:a16="http://schemas.microsoft.com/office/drawing/2014/main" id="{6FC23EEF-9330-FB4A-A6DE-7CEEF2FF3BB4}"/>
                </a:ext>
              </a:extLst>
            </p:cNvPr>
            <p:cNvSpPr txBox="1"/>
            <p:nvPr/>
          </p:nvSpPr>
          <p:spPr>
            <a:xfrm>
              <a:off x="9338108" y="3016440"/>
              <a:ext cx="1128769" cy="400110"/>
            </a:xfrm>
            <a:prstGeom prst="rect">
              <a:avLst/>
            </a:prstGeom>
            <a:noFill/>
          </p:spPr>
          <p:txBody>
            <a:bodyPr wrap="square" rtlCol="0">
              <a:spAutoFit/>
            </a:bodyPr>
            <a:lstStyle/>
            <a:p>
              <a:pPr algn="ctr"/>
              <a:r>
                <a:rPr lang="en-US" sz="2000" dirty="0">
                  <a:solidFill>
                    <a:schemeClr val="accent2">
                      <a:lumMod val="75000"/>
                    </a:schemeClr>
                  </a:solidFill>
                </a:rPr>
                <a:t>6c ramp</a:t>
              </a:r>
            </a:p>
          </p:txBody>
        </p:sp>
        <p:sp>
          <p:nvSpPr>
            <p:cNvPr id="50" name="TextBox 49">
              <a:extLst>
                <a:ext uri="{FF2B5EF4-FFF2-40B4-BE49-F238E27FC236}">
                  <a16:creationId xmlns:a16="http://schemas.microsoft.com/office/drawing/2014/main" id="{441080F0-B9E8-3144-96D7-AFE470B0E9B6}"/>
                </a:ext>
              </a:extLst>
            </p:cNvPr>
            <p:cNvSpPr txBox="1"/>
            <p:nvPr/>
          </p:nvSpPr>
          <p:spPr>
            <a:xfrm>
              <a:off x="841976" y="879328"/>
              <a:ext cx="764931" cy="384721"/>
            </a:xfrm>
            <a:prstGeom prst="rect">
              <a:avLst/>
            </a:prstGeom>
            <a:noFill/>
          </p:spPr>
          <p:txBody>
            <a:bodyPr wrap="square" rtlCol="0">
              <a:spAutoFit/>
            </a:bodyPr>
            <a:lstStyle/>
            <a:p>
              <a:pPr algn="ctr"/>
              <a:r>
                <a:rPr lang="en-US" sz="1900" b="1" dirty="0">
                  <a:solidFill>
                    <a:schemeClr val="accent1">
                      <a:lumMod val="75000"/>
                    </a:schemeClr>
                  </a:solidFill>
                </a:rPr>
                <a:t>AR=4</a:t>
              </a:r>
            </a:p>
          </p:txBody>
        </p:sp>
        <p:sp>
          <p:nvSpPr>
            <p:cNvPr id="51" name="TextBox 50">
              <a:extLst>
                <a:ext uri="{FF2B5EF4-FFF2-40B4-BE49-F238E27FC236}">
                  <a16:creationId xmlns:a16="http://schemas.microsoft.com/office/drawing/2014/main" id="{97394209-70A2-F847-9573-3D9079B47BAF}"/>
                </a:ext>
              </a:extLst>
            </p:cNvPr>
            <p:cNvSpPr txBox="1"/>
            <p:nvPr/>
          </p:nvSpPr>
          <p:spPr>
            <a:xfrm>
              <a:off x="852544" y="3756182"/>
              <a:ext cx="764931" cy="384721"/>
            </a:xfrm>
            <a:prstGeom prst="rect">
              <a:avLst/>
            </a:prstGeom>
            <a:noFill/>
          </p:spPr>
          <p:txBody>
            <a:bodyPr wrap="square" rtlCol="0">
              <a:spAutoFit/>
            </a:bodyPr>
            <a:lstStyle/>
            <a:p>
              <a:pPr algn="ctr"/>
              <a:r>
                <a:rPr lang="en-US" sz="1900" b="1" dirty="0">
                  <a:solidFill>
                    <a:schemeClr val="accent1">
                      <a:lumMod val="75000"/>
                    </a:schemeClr>
                  </a:solidFill>
                </a:rPr>
                <a:t>AR=2</a:t>
              </a:r>
            </a:p>
          </p:txBody>
        </p:sp>
      </p:grpSp>
    </p:spTree>
    <p:extLst>
      <p:ext uri="{BB962C8B-B14F-4D97-AF65-F5344CB8AC3E}">
        <p14:creationId xmlns:p14="http://schemas.microsoft.com/office/powerpoint/2010/main" val="25559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3713" y="370114"/>
            <a:ext cx="4609622" cy="3457217"/>
          </a:xfrm>
          <a:prstGeom prst="rect">
            <a:avLst/>
          </a:prstGeom>
        </p:spPr>
      </p:pic>
      <p:sp>
        <p:nvSpPr>
          <p:cNvPr id="38" name="TextBox 37"/>
          <p:cNvSpPr txBox="1"/>
          <p:nvPr/>
        </p:nvSpPr>
        <p:spPr>
          <a:xfrm>
            <a:off x="479315" y="934897"/>
            <a:ext cx="1491755" cy="830997"/>
          </a:xfrm>
          <a:prstGeom prst="rect">
            <a:avLst/>
          </a:prstGeom>
          <a:noFill/>
        </p:spPr>
        <p:txBody>
          <a:bodyPr wrap="none" rtlCol="0">
            <a:spAutoFit/>
          </a:bodyPr>
          <a:lstStyle/>
          <a:p>
            <a:r>
              <a:rPr lang="en-US" sz="2400" dirty="0">
                <a:solidFill>
                  <a:schemeClr val="accent1"/>
                </a:solidFill>
              </a:rPr>
              <a:t>Total </a:t>
            </a:r>
          </a:p>
          <a:p>
            <a:r>
              <a:rPr lang="en-US" sz="2400" dirty="0">
                <a:solidFill>
                  <a:schemeClr val="accent1"/>
                </a:solidFill>
              </a:rPr>
              <a:t>circulation</a:t>
            </a:r>
          </a:p>
        </p:txBody>
      </p:sp>
      <mc:AlternateContent xmlns:mc="http://schemas.openxmlformats.org/markup-compatibility/2006" xmlns:a14="http://schemas.microsoft.com/office/drawing/2010/main">
        <mc:Choice Requires="a14">
          <p:sp>
            <p:nvSpPr>
              <p:cNvPr id="39" name="TextBox 38"/>
              <p:cNvSpPr txBox="1"/>
              <p:nvPr/>
            </p:nvSpPr>
            <p:spPr>
              <a:xfrm>
                <a:off x="511391" y="1714499"/>
                <a:ext cx="1817549" cy="909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Γ</m:t>
                      </m:r>
                      <m:r>
                        <a:rPr lang="en-US" i="0" dirty="0">
                          <a:latin typeface="Cambria Math" panose="02040503050406030204" pitchFamily="18" charset="0"/>
                        </a:rPr>
                        <m:t>=</m:t>
                      </m:r>
                      <m:nary>
                        <m:naryPr>
                          <m:chr m:val="∬"/>
                          <m:limLoc m:val="undOvr"/>
                          <m:supHide m:val="on"/>
                          <m:ctrlPr>
                            <a:rPr lang="en-US" i="1" dirty="0">
                              <a:latin typeface="Cambria Math" panose="02040503050406030204" pitchFamily="18" charset="0"/>
                            </a:rPr>
                          </m:ctrlPr>
                        </m:naryPr>
                        <m:sub>
                          <m:eqArr>
                            <m:eqArrPr>
                              <m:ctrlPr>
                                <a:rPr lang="en-US" i="1" dirty="0">
                                  <a:latin typeface="Cambria Math" panose="02040503050406030204" pitchFamily="18" charset="0"/>
                                </a:rPr>
                              </m:ctrlPr>
                            </m:eqArrPr>
                            <m:e>
                              <m:r>
                                <a:rPr lang="en-US" i="1" dirty="0">
                                  <a:latin typeface="Cambria Math" panose="02040503050406030204" pitchFamily="18" charset="0"/>
                                </a:rPr>
                                <m:t>𝑏𝑜𝑥</m:t>
                              </m:r>
                            </m:e>
                            <m:e>
                              <m:sSub>
                                <m:sSubPr>
                                  <m:ctrlPr>
                                    <a:rPr lang="en-US" i="1" dirty="0">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𝑧</m:t>
                                  </m:r>
                                </m:sub>
                              </m:sSub>
                              <m:r>
                                <a:rPr lang="en-US" b="0" i="1" dirty="0" smtClean="0">
                                  <a:latin typeface="Cambria Math" panose="02040503050406030204" pitchFamily="18" charset="0"/>
                                </a:rPr>
                                <m:t>&gt;0</m:t>
                              </m:r>
                            </m:e>
                          </m:eqArr>
                        </m:sub>
                        <m:sup/>
                        <m:e>
                          <m:sSub>
                            <m:sSubPr>
                              <m:ctrlPr>
                                <a:rPr lang="en-US" i="1" dirty="0" smtClean="0">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𝑧</m:t>
                              </m:r>
                            </m:sub>
                          </m:sSub>
                          <m:r>
                            <a:rPr lang="en-US" i="0" dirty="0">
                              <a:latin typeface="Cambria Math" panose="02040503050406030204" pitchFamily="18" charset="0"/>
                            </a:rPr>
                            <m:t>ⅆ</m:t>
                          </m:r>
                          <m:r>
                            <a:rPr lang="en-US" i="1" dirty="0">
                              <a:latin typeface="Cambria Math" panose="02040503050406030204" pitchFamily="18" charset="0"/>
                            </a:rPr>
                            <m:t>𝑥</m:t>
                          </m:r>
                          <m:r>
                            <a:rPr lang="en-US" i="0" dirty="0">
                              <a:latin typeface="Cambria Math" panose="02040503050406030204" pitchFamily="18" charset="0"/>
                            </a:rPr>
                            <m:t>ⅆ</m:t>
                          </m:r>
                          <m:r>
                            <a:rPr lang="en-US" i="1" dirty="0">
                              <a:latin typeface="Cambria Math" panose="02040503050406030204" pitchFamily="18" charset="0"/>
                            </a:rPr>
                            <m:t>𝑦</m:t>
                          </m:r>
                        </m:e>
                      </m:nary>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511391" y="1714499"/>
                <a:ext cx="1817549" cy="909993"/>
              </a:xfrm>
              <a:prstGeom prst="rect">
                <a:avLst/>
              </a:prstGeom>
              <a:blipFill>
                <a:blip r:embed="rId4"/>
                <a:stretch>
                  <a:fillRect/>
                </a:stretch>
              </a:blipFill>
            </p:spPr>
            <p:txBody>
              <a:bodyPr/>
              <a:lstStyle/>
              <a:p>
                <a:r>
                  <a:rPr lang="en-US">
                    <a:noFill/>
                  </a:rPr>
                  <a:t> </a:t>
                </a:r>
              </a:p>
            </p:txBody>
          </p:sp>
        </mc:Fallback>
      </mc:AlternateContent>
      <p:grpSp>
        <p:nvGrpSpPr>
          <p:cNvPr id="65" name="Group 64"/>
          <p:cNvGrpSpPr/>
          <p:nvPr/>
        </p:nvGrpSpPr>
        <p:grpSpPr>
          <a:xfrm>
            <a:off x="9095250" y="932132"/>
            <a:ext cx="2365556" cy="2370023"/>
            <a:chOff x="8721177" y="674439"/>
            <a:chExt cx="2365556" cy="2370023"/>
          </a:xfrm>
        </p:grpSpPr>
        <p:grpSp>
          <p:nvGrpSpPr>
            <p:cNvPr id="55" name="Group 54"/>
            <p:cNvGrpSpPr/>
            <p:nvPr/>
          </p:nvGrpSpPr>
          <p:grpSpPr>
            <a:xfrm>
              <a:off x="8721177" y="674439"/>
              <a:ext cx="1432560" cy="2370023"/>
              <a:chOff x="7355840" y="223883"/>
              <a:chExt cx="1432560" cy="2370023"/>
            </a:xfrm>
          </p:grpSpPr>
          <p:grpSp>
            <p:nvGrpSpPr>
              <p:cNvPr id="54" name="Group 53"/>
              <p:cNvGrpSpPr/>
              <p:nvPr/>
            </p:nvGrpSpPr>
            <p:grpSpPr>
              <a:xfrm>
                <a:off x="7767019" y="223883"/>
                <a:ext cx="687790" cy="2370023"/>
                <a:chOff x="7792678" y="527886"/>
                <a:chExt cx="558792" cy="1681833"/>
              </a:xfrm>
            </p:grpSpPr>
            <p:sp>
              <p:nvSpPr>
                <p:cNvPr id="43" name="Rectangle 42">
                  <a:extLst>
                    <a:ext uri="{FF2B5EF4-FFF2-40B4-BE49-F238E27FC236}">
                      <a16:creationId xmlns:a16="http://schemas.microsoft.com/office/drawing/2014/main" id="{245ED19F-DE57-E040-A378-9EB4BD7D22D7}"/>
                    </a:ext>
                  </a:extLst>
                </p:cNvPr>
                <p:cNvSpPr/>
                <p:nvPr/>
              </p:nvSpPr>
              <p:spPr>
                <a:xfrm rot="5400000">
                  <a:off x="7798570" y="737538"/>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0FF305-339C-5140-8BB1-BD2655031407}"/>
                    </a:ext>
                  </a:extLst>
                </p:cNvPr>
                <p:cNvSpPr/>
                <p:nvPr/>
              </p:nvSpPr>
              <p:spPr>
                <a:xfrm>
                  <a:off x="7801708" y="1082720"/>
                  <a:ext cx="549762" cy="11010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BF2D6F-9385-B547-887E-63558157D7A6}"/>
                    </a:ext>
                  </a:extLst>
                </p:cNvPr>
                <p:cNvSpPr/>
                <p:nvPr/>
              </p:nvSpPr>
              <p:spPr>
                <a:xfrm>
                  <a:off x="7792678" y="2151429"/>
                  <a:ext cx="58290" cy="582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BD54D6-37BF-8F4F-91C1-BADC6195B91B}"/>
                    </a:ext>
                  </a:extLst>
                </p:cNvPr>
                <p:cNvSpPr/>
                <p:nvPr/>
              </p:nvSpPr>
              <p:spPr>
                <a:xfrm rot="5400000">
                  <a:off x="8015647" y="491474"/>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Connector 51"/>
              <p:cNvCxnSpPr/>
              <p:nvPr/>
            </p:nvCxnSpPr>
            <p:spPr>
              <a:xfrm flipV="1">
                <a:off x="7355840" y="1280160"/>
                <a:ext cx="1432560" cy="20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Isosceles Triangle 52"/>
              <p:cNvSpPr/>
              <p:nvPr/>
            </p:nvSpPr>
            <p:spPr>
              <a:xfrm rot="10800000">
                <a:off x="7364778" y="1082720"/>
                <a:ext cx="255834" cy="17650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Connector 56"/>
            <p:cNvCxnSpPr/>
            <p:nvPr/>
          </p:nvCxnSpPr>
          <p:spPr>
            <a:xfrm>
              <a:off x="8818323" y="2962320"/>
              <a:ext cx="133541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0058400" y="1753644"/>
              <a:ext cx="0" cy="11899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831261" y="2169092"/>
              <a:ext cx="1255472" cy="369332"/>
            </a:xfrm>
            <a:prstGeom prst="rect">
              <a:avLst/>
            </a:prstGeom>
            <a:solidFill>
              <a:schemeClr val="bg1"/>
            </a:solidFill>
          </p:spPr>
          <p:txBody>
            <a:bodyPr wrap="none" rtlCol="0">
              <a:spAutoFit/>
            </a:bodyPr>
            <a:lstStyle/>
            <a:p>
              <a:r>
                <a:rPr lang="en-US" dirty="0"/>
                <a:t>98.4% span</a:t>
              </a:r>
            </a:p>
          </p:txBody>
        </p:sp>
      </p:grpSp>
      <p:sp>
        <p:nvSpPr>
          <p:cNvPr id="2" name="Slide Number Placeholder 1"/>
          <p:cNvSpPr>
            <a:spLocks noGrp="1"/>
          </p:cNvSpPr>
          <p:nvPr>
            <p:ph type="sldNum" sz="quarter" idx="12"/>
          </p:nvPr>
        </p:nvSpPr>
        <p:spPr>
          <a:xfrm>
            <a:off x="9159231" y="6356350"/>
            <a:ext cx="2743200" cy="365125"/>
          </a:xfrm>
        </p:spPr>
        <p:txBody>
          <a:bodyPr/>
          <a:lstStyle/>
          <a:p>
            <a:fld id="{15530B12-77AA-4F8A-BB96-7B022F2BE984}" type="slidenum">
              <a:rPr lang="en-US" smtClean="0"/>
              <a:t>61</a:t>
            </a:fld>
            <a:endParaRPr lang="en-US"/>
          </a:p>
        </p:txBody>
      </p:sp>
      <p:grpSp>
        <p:nvGrpSpPr>
          <p:cNvPr id="37" name="Group 36"/>
          <p:cNvGrpSpPr/>
          <p:nvPr/>
        </p:nvGrpSpPr>
        <p:grpSpPr>
          <a:xfrm>
            <a:off x="710025" y="3615597"/>
            <a:ext cx="7768794" cy="3212828"/>
            <a:chOff x="710025" y="3484965"/>
            <a:chExt cx="7768794" cy="3212828"/>
          </a:xfrm>
        </p:grpSpPr>
        <p:grpSp>
          <p:nvGrpSpPr>
            <p:cNvPr id="35" name="Group 34"/>
            <p:cNvGrpSpPr/>
            <p:nvPr/>
          </p:nvGrpSpPr>
          <p:grpSpPr>
            <a:xfrm>
              <a:off x="5088830" y="3484965"/>
              <a:ext cx="3389989" cy="2431404"/>
              <a:chOff x="4446244" y="3578362"/>
              <a:chExt cx="3389989" cy="2431404"/>
            </a:xfrm>
          </p:grpSpPr>
          <p:pic>
            <p:nvPicPr>
              <p:cNvPr id="34" name="Picture 3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46244" y="3776001"/>
                <a:ext cx="2699961" cy="223376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b="-24131"/>
              <a:stretch/>
            </p:blipFill>
            <p:spPr>
              <a:xfrm>
                <a:off x="5652092" y="5724098"/>
                <a:ext cx="630383" cy="257478"/>
              </a:xfrm>
              <a:prstGeom prst="rect">
                <a:avLst/>
              </a:prstGeom>
            </p:spPr>
          </p:pic>
          <p:pic>
            <p:nvPicPr>
              <p:cNvPr id="24" name="Picture 2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54591" y="3578362"/>
                <a:ext cx="581642" cy="2403214"/>
              </a:xfrm>
              <a:prstGeom prst="rect">
                <a:avLst/>
              </a:prstGeom>
            </p:spPr>
          </p:pic>
        </p:grpSp>
        <p:sp>
          <p:nvSpPr>
            <p:cNvPr id="29" name="TextBox 28"/>
            <p:cNvSpPr txBox="1"/>
            <p:nvPr/>
          </p:nvSpPr>
          <p:spPr>
            <a:xfrm>
              <a:off x="3745703" y="3974283"/>
              <a:ext cx="1228192" cy="369332"/>
            </a:xfrm>
            <a:prstGeom prst="rect">
              <a:avLst/>
            </a:prstGeom>
            <a:noFill/>
            <a:ln w="19050">
              <a:solidFill>
                <a:schemeClr val="tx1"/>
              </a:solidFill>
            </a:ln>
          </p:spPr>
          <p:txBody>
            <a:bodyPr wrap="square" rtlCol="0">
              <a:spAutoFit/>
            </a:bodyPr>
            <a:lstStyle/>
            <a:p>
              <a:r>
                <a:rPr lang="en-US" dirty="0"/>
                <a:t>S/c = 21.34</a:t>
              </a:r>
            </a:p>
          </p:txBody>
        </p:sp>
        <mc:AlternateContent xmlns:mc="http://schemas.openxmlformats.org/markup-compatibility/2006" xmlns:a14="http://schemas.microsoft.com/office/drawing/2010/main">
          <mc:Choice Requires="a14">
            <p:sp>
              <p:nvSpPr>
                <p:cNvPr id="30" name="TextBox 29"/>
                <p:cNvSpPr txBox="1"/>
                <p:nvPr/>
              </p:nvSpPr>
              <p:spPr>
                <a:xfrm>
                  <a:off x="1141810" y="5850947"/>
                  <a:ext cx="3925248" cy="83099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600" dirty="0"/>
                    <a:t>Merged 5 runs </a:t>
                  </a:r>
                </a:p>
                <a:p>
                  <a:pPr marL="285750" indent="-285750">
                    <a:buFont typeface="Arial" panose="020B0604020202020204" pitchFamily="34" charset="0"/>
                    <a:buChar char="•"/>
                  </a:pPr>
                  <a:r>
                    <a:rPr lang="en-US" sz="1600" dirty="0"/>
                    <a:t>Velocity smoothing </a:t>
                  </a:r>
                </a:p>
                <a:p>
                  <a:pPr marL="285750" indent="-285750">
                    <a:buFont typeface="Arial" panose="020B0604020202020204" pitchFamily="34" charset="0"/>
                    <a:buChar char="•"/>
                  </a:pPr>
                  <a:r>
                    <a:rPr lang="en-US" sz="1600" dirty="0"/>
                    <a:t>Using vorticity threshold </a:t>
                  </a:r>
                  <a14:m>
                    <m:oMath xmlns:m="http://schemas.openxmlformats.org/officeDocument/2006/math">
                      <m:r>
                        <m:rPr>
                          <m:sty m:val="p"/>
                        </m:rPr>
                        <a:rPr lang="el-GR" sz="1600" i="1" smtClean="0">
                          <a:latin typeface="Cambria Math" panose="02040503050406030204" pitchFamily="18" charset="0"/>
                        </a:rPr>
                        <m:t>τ</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𝜎</m:t>
                      </m:r>
                    </m:oMath>
                  </a14:m>
                  <a:endParaRPr lang="en-US" sz="1600" dirty="0"/>
                </a:p>
              </p:txBody>
            </p:sp>
          </mc:Choice>
          <mc:Fallback xmlns="">
            <p:sp>
              <p:nvSpPr>
                <p:cNvPr id="30" name="TextBox 29"/>
                <p:cNvSpPr txBox="1">
                  <a:spLocks noRot="1" noChangeAspect="1" noMove="1" noResize="1" noEditPoints="1" noAdjustHandles="1" noChangeArrowheads="1" noChangeShapeType="1" noTextEdit="1"/>
                </p:cNvSpPr>
                <p:nvPr/>
              </p:nvSpPr>
              <p:spPr>
                <a:xfrm>
                  <a:off x="1141810" y="5850947"/>
                  <a:ext cx="3925248" cy="830997"/>
                </a:xfrm>
                <a:prstGeom prst="rect">
                  <a:avLst/>
                </a:prstGeom>
                <a:blipFill>
                  <a:blip r:embed="rId8"/>
                  <a:stretch>
                    <a:fillRect l="-621" t="-2190" b="-8029"/>
                  </a:stretch>
                </a:blipFill>
                <a:ln w="19050">
                  <a:noFill/>
                </a:ln>
              </p:spPr>
              <p:txBody>
                <a:bodyPr/>
                <a:lstStyle/>
                <a:p>
                  <a:r>
                    <a:rPr lang="en-US">
                      <a:noFill/>
                    </a:rPr>
                    <a:t> </a:t>
                  </a:r>
                </a:p>
              </p:txBody>
            </p:sp>
          </mc:Fallback>
        </mc:AlternateContent>
        <p:pic>
          <p:nvPicPr>
            <p:cNvPr id="31" name="Picture 3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10025" y="3640763"/>
              <a:ext cx="2800472" cy="2215145"/>
            </a:xfrm>
            <a:prstGeom prst="rect">
              <a:avLst/>
            </a:prstGeom>
          </p:spPr>
        </p:pic>
        <p:sp>
          <p:nvSpPr>
            <p:cNvPr id="36" name="Rectangle 35"/>
            <p:cNvSpPr/>
            <p:nvPr/>
          </p:nvSpPr>
          <p:spPr>
            <a:xfrm>
              <a:off x="5430819" y="5866796"/>
              <a:ext cx="2761949" cy="830997"/>
            </a:xfrm>
            <a:prstGeom prst="rect">
              <a:avLst/>
            </a:prstGeom>
          </p:spPr>
          <p:txBody>
            <a:bodyPr wrap="square">
              <a:spAutoFit/>
            </a:bodyPr>
            <a:lstStyle/>
            <a:p>
              <a:pPr marL="285750" indent="-285750">
                <a:buFont typeface="Arial" panose="020B0604020202020204" pitchFamily="34" charset="0"/>
                <a:buChar char="•"/>
              </a:pPr>
              <a:r>
                <a:rPr lang="en-US" sz="1600" dirty="0"/>
                <a:t>Phase-averaged 5 runs </a:t>
              </a:r>
            </a:p>
            <a:p>
              <a:pPr marL="285750" indent="-285750">
                <a:buFont typeface="Arial" panose="020B0604020202020204" pitchFamily="34" charset="0"/>
                <a:buChar char="•"/>
              </a:pPr>
              <a:r>
                <a:rPr lang="en-US" sz="1600" dirty="0"/>
                <a:t>No velocity smoothing </a:t>
              </a:r>
            </a:p>
            <a:p>
              <a:pPr marL="285750" indent="-285750">
                <a:buFont typeface="Arial" panose="020B0604020202020204" pitchFamily="34" charset="0"/>
                <a:buChar char="•"/>
              </a:pPr>
              <a:r>
                <a:rPr lang="en-US" sz="1600" dirty="0"/>
                <a:t>Zero vorticity threshold</a:t>
              </a:r>
            </a:p>
          </p:txBody>
        </p:sp>
        <p:pic>
          <p:nvPicPr>
            <p:cNvPr id="32" name="Picture 31"/>
            <p:cNvPicPr>
              <a:picLocks noChangeAspect="1"/>
            </p:cNvPicPr>
            <p:nvPr/>
          </p:nvPicPr>
          <p:blipFill rotWithShape="1">
            <a:blip r:embed="rId10" cstate="screen">
              <a:extLst>
                <a:ext uri="{28A0092B-C50C-407E-A947-70E740481C1C}">
                  <a14:useLocalDpi xmlns:a14="http://schemas.microsoft.com/office/drawing/2010/main"/>
                </a:ext>
              </a:extLst>
            </a:blip>
            <a:srcRect b="-24131"/>
            <a:stretch/>
          </p:blipFill>
          <p:spPr>
            <a:xfrm>
              <a:off x="1971070" y="5598430"/>
              <a:ext cx="657131" cy="257478"/>
            </a:xfrm>
            <a:prstGeom prst="rect">
              <a:avLst/>
            </a:prstGeom>
          </p:spPr>
        </p:pic>
      </p:grpSp>
      <p:sp>
        <p:nvSpPr>
          <p:cNvPr id="33" name="TextBox 32"/>
          <p:cNvSpPr txBox="1"/>
          <p:nvPr/>
        </p:nvSpPr>
        <p:spPr>
          <a:xfrm>
            <a:off x="585216" y="19666"/>
            <a:ext cx="11109479" cy="523220"/>
          </a:xfrm>
          <a:prstGeom prst="rect">
            <a:avLst/>
          </a:prstGeom>
          <a:noFill/>
        </p:spPr>
        <p:txBody>
          <a:bodyPr wrap="square" rtlCol="0">
            <a:spAutoFit/>
          </a:bodyPr>
          <a:lstStyle/>
          <a:p>
            <a:pPr algn="ctr"/>
            <a:r>
              <a:rPr lang="en-US" sz="2800" dirty="0"/>
              <a:t>Vorticity threshold</a:t>
            </a:r>
          </a:p>
        </p:txBody>
      </p:sp>
    </p:spTree>
    <p:extLst>
      <p:ext uri="{BB962C8B-B14F-4D97-AF65-F5344CB8AC3E}">
        <p14:creationId xmlns:p14="http://schemas.microsoft.com/office/powerpoint/2010/main" val="276307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509523" y="204086"/>
            <a:ext cx="3925157" cy="3663016"/>
            <a:chOff x="1509523" y="204086"/>
            <a:chExt cx="3925157" cy="3663016"/>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09523" y="238822"/>
              <a:ext cx="3925157" cy="3628280"/>
            </a:xfrm>
            <a:prstGeom prst="rect">
              <a:avLst/>
            </a:prstGeom>
          </p:spPr>
        </p:pic>
        <p:sp>
          <p:nvSpPr>
            <p:cNvPr id="68" name="Rectangle 67"/>
            <p:cNvSpPr/>
            <p:nvPr/>
          </p:nvSpPr>
          <p:spPr>
            <a:xfrm>
              <a:off x="3557482" y="204086"/>
              <a:ext cx="1475317" cy="334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7478910" y="371101"/>
            <a:ext cx="3689339" cy="3914324"/>
            <a:chOff x="7478910" y="371101"/>
            <a:chExt cx="3689339" cy="3914324"/>
          </a:xfrm>
        </p:grpSpPr>
        <p:grpSp>
          <p:nvGrpSpPr>
            <p:cNvPr id="69" name="Group 68"/>
            <p:cNvGrpSpPr/>
            <p:nvPr/>
          </p:nvGrpSpPr>
          <p:grpSpPr>
            <a:xfrm>
              <a:off x="7478910" y="371101"/>
              <a:ext cx="3689339" cy="3914324"/>
              <a:chOff x="3352800" y="792480"/>
              <a:chExt cx="5455920" cy="5636520"/>
            </a:xfrm>
          </p:grpSpPr>
          <p:pic>
            <p:nvPicPr>
              <p:cNvPr id="70" name="Picture 69"/>
              <p:cNvPicPr>
                <a:picLocks noChangeAspect="1"/>
              </p:cNvPicPr>
              <p:nvPr/>
            </p:nvPicPr>
            <p:blipFill rotWithShape="1">
              <a:blip r:embed="rId4" cstate="screen">
                <a:extLst>
                  <a:ext uri="{28A0092B-C50C-407E-A947-70E740481C1C}">
                    <a14:useLocalDpi xmlns:a14="http://schemas.microsoft.com/office/drawing/2010/main"/>
                  </a:ext>
                </a:extLst>
              </a:blip>
              <a:srcRect l="15710" t="6058" r="16091"/>
              <a:stretch/>
            </p:blipFill>
            <p:spPr>
              <a:xfrm>
                <a:off x="3352800" y="792480"/>
                <a:ext cx="5455920" cy="5636520"/>
              </a:xfrm>
              <a:prstGeom prst="rect">
                <a:avLst/>
              </a:prstGeom>
            </p:spPr>
          </p:pic>
          <p:sp>
            <p:nvSpPr>
              <p:cNvPr id="71" name="Rectangle 70"/>
              <p:cNvSpPr/>
              <p:nvPr/>
            </p:nvSpPr>
            <p:spPr>
              <a:xfrm>
                <a:off x="6878320" y="1981200"/>
                <a:ext cx="782320"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ectangle 85"/>
            <p:cNvSpPr/>
            <p:nvPr/>
          </p:nvSpPr>
          <p:spPr>
            <a:xfrm>
              <a:off x="9037243" y="1078758"/>
              <a:ext cx="945909" cy="3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478910" y="437602"/>
            <a:ext cx="3689339" cy="3914324"/>
            <a:chOff x="3352800" y="792480"/>
            <a:chExt cx="5455920" cy="5636520"/>
          </a:xfrm>
        </p:grpSpPr>
        <p:pic>
          <p:nvPicPr>
            <p:cNvPr id="84" name="Picture 83"/>
            <p:cNvPicPr>
              <a:picLocks noChangeAspect="1"/>
            </p:cNvPicPr>
            <p:nvPr/>
          </p:nvPicPr>
          <p:blipFill rotWithShape="1">
            <a:blip r:embed="rId4" cstate="screen">
              <a:extLst>
                <a:ext uri="{28A0092B-C50C-407E-A947-70E740481C1C}">
                  <a14:useLocalDpi xmlns:a14="http://schemas.microsoft.com/office/drawing/2010/main"/>
                </a:ext>
              </a:extLst>
            </a:blip>
            <a:srcRect l="15710" t="6058" r="16091"/>
            <a:stretch/>
          </p:blipFill>
          <p:spPr>
            <a:xfrm>
              <a:off x="3352800" y="792480"/>
              <a:ext cx="5455920" cy="5636520"/>
            </a:xfrm>
            <a:prstGeom prst="rect">
              <a:avLst/>
            </a:prstGeom>
          </p:spPr>
        </p:pic>
        <p:sp>
          <p:nvSpPr>
            <p:cNvPr id="85" name="Rectangle 84"/>
            <p:cNvSpPr/>
            <p:nvPr/>
          </p:nvSpPr>
          <p:spPr>
            <a:xfrm>
              <a:off x="6878320" y="1981200"/>
              <a:ext cx="782320"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8060593" y="1455546"/>
            <a:ext cx="3779210" cy="1328397"/>
            <a:chOff x="8060593" y="1497111"/>
            <a:chExt cx="3779210" cy="1328397"/>
          </a:xfrm>
        </p:grpSpPr>
        <p:sp>
          <p:nvSpPr>
            <p:cNvPr id="74" name="TextBox 73"/>
            <p:cNvSpPr txBox="1"/>
            <p:nvPr/>
          </p:nvSpPr>
          <p:spPr>
            <a:xfrm>
              <a:off x="10564837" y="1556079"/>
              <a:ext cx="1274966" cy="646331"/>
            </a:xfrm>
            <a:prstGeom prst="rect">
              <a:avLst/>
            </a:prstGeom>
            <a:solidFill>
              <a:schemeClr val="bg1"/>
            </a:solidFill>
          </p:spPr>
          <p:txBody>
            <a:bodyPr wrap="square" rtlCol="0">
              <a:spAutoFit/>
            </a:bodyPr>
            <a:lstStyle/>
            <a:p>
              <a:r>
                <a:rPr lang="en-US" dirty="0"/>
                <a:t>Horseshoe vortex</a:t>
              </a:r>
            </a:p>
          </p:txBody>
        </p:sp>
        <p:sp>
          <p:nvSpPr>
            <p:cNvPr id="75" name="TextBox 74"/>
            <p:cNvSpPr txBox="1"/>
            <p:nvPr/>
          </p:nvSpPr>
          <p:spPr>
            <a:xfrm>
              <a:off x="8683750" y="1497111"/>
              <a:ext cx="637813" cy="338734"/>
            </a:xfrm>
            <a:prstGeom prst="rect">
              <a:avLst/>
            </a:prstGeom>
            <a:noFill/>
          </p:spPr>
          <p:txBody>
            <a:bodyPr wrap="square" rtlCol="0">
              <a:spAutoFit/>
            </a:bodyPr>
            <a:lstStyle/>
            <a:p>
              <a:r>
                <a:rPr lang="en-US" dirty="0"/>
                <a:t>wing</a:t>
              </a:r>
            </a:p>
          </p:txBody>
        </p:sp>
        <p:sp>
          <p:nvSpPr>
            <p:cNvPr id="76" name="TextBox 75"/>
            <p:cNvSpPr txBox="1"/>
            <p:nvPr/>
          </p:nvSpPr>
          <p:spPr>
            <a:xfrm>
              <a:off x="9783839" y="1585651"/>
              <a:ext cx="637813" cy="338734"/>
            </a:xfrm>
            <a:prstGeom prst="rect">
              <a:avLst/>
            </a:prstGeom>
            <a:noFill/>
          </p:spPr>
          <p:txBody>
            <a:bodyPr wrap="square" rtlCol="0">
              <a:spAutoFit/>
            </a:bodyPr>
            <a:lstStyle/>
            <a:p>
              <a:r>
                <a:rPr lang="en-US" dirty="0"/>
                <a:t>TEV</a:t>
              </a:r>
            </a:p>
          </p:txBody>
        </p:sp>
        <p:sp>
          <p:nvSpPr>
            <p:cNvPr id="77" name="TextBox 76"/>
            <p:cNvSpPr txBox="1"/>
            <p:nvPr/>
          </p:nvSpPr>
          <p:spPr>
            <a:xfrm>
              <a:off x="8399430" y="2016598"/>
              <a:ext cx="637813" cy="338734"/>
            </a:xfrm>
            <a:prstGeom prst="rect">
              <a:avLst/>
            </a:prstGeom>
            <a:noFill/>
          </p:spPr>
          <p:txBody>
            <a:bodyPr wrap="square" rtlCol="0">
              <a:spAutoFit/>
            </a:bodyPr>
            <a:lstStyle/>
            <a:p>
              <a:r>
                <a:rPr lang="en-US" dirty="0"/>
                <a:t>TV</a:t>
              </a:r>
            </a:p>
          </p:txBody>
        </p:sp>
        <p:sp>
          <p:nvSpPr>
            <p:cNvPr id="78" name="TextBox 77"/>
            <p:cNvSpPr txBox="1"/>
            <p:nvPr/>
          </p:nvSpPr>
          <p:spPr>
            <a:xfrm>
              <a:off x="8060593" y="2486774"/>
              <a:ext cx="637813" cy="338734"/>
            </a:xfrm>
            <a:prstGeom prst="rect">
              <a:avLst/>
            </a:prstGeom>
            <a:noFill/>
          </p:spPr>
          <p:txBody>
            <a:bodyPr wrap="square" rtlCol="0">
              <a:spAutoFit/>
            </a:bodyPr>
            <a:lstStyle/>
            <a:p>
              <a:r>
                <a:rPr lang="en-US" dirty="0"/>
                <a:t>LEV</a:t>
              </a:r>
            </a:p>
          </p:txBody>
        </p:sp>
        <p:cxnSp>
          <p:nvCxnSpPr>
            <p:cNvPr id="79" name="Straight Arrow Connector 78"/>
            <p:cNvCxnSpPr/>
            <p:nvPr/>
          </p:nvCxnSpPr>
          <p:spPr>
            <a:xfrm>
              <a:off x="8538952" y="2669525"/>
              <a:ext cx="3587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9062452" y="1835847"/>
              <a:ext cx="249146" cy="281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732905" y="2237571"/>
              <a:ext cx="164817" cy="69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9983152" y="1859155"/>
              <a:ext cx="129556" cy="183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188630" y="2066380"/>
              <a:ext cx="405953" cy="658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a:xfrm>
            <a:off x="9092729" y="6547543"/>
            <a:ext cx="2743200" cy="365125"/>
          </a:xfrm>
        </p:spPr>
        <p:txBody>
          <a:bodyPr/>
          <a:lstStyle/>
          <a:p>
            <a:fld id="{15530B12-77AA-4F8A-BB96-7B022F2BE984}" type="slidenum">
              <a:rPr lang="en-US" smtClean="0"/>
              <a:t>62</a:t>
            </a:fld>
            <a:endParaRPr lang="en-US"/>
          </a:p>
        </p:txBody>
      </p:sp>
      <p:sp>
        <p:nvSpPr>
          <p:cNvPr id="29" name="TextBox 28"/>
          <p:cNvSpPr txBox="1"/>
          <p:nvPr/>
        </p:nvSpPr>
        <p:spPr>
          <a:xfrm>
            <a:off x="3918516" y="4846830"/>
            <a:ext cx="1228192" cy="369332"/>
          </a:xfrm>
          <a:prstGeom prst="rect">
            <a:avLst/>
          </a:prstGeom>
          <a:noFill/>
          <a:ln w="19050">
            <a:solidFill>
              <a:schemeClr val="tx1"/>
            </a:solidFill>
          </a:ln>
        </p:spPr>
        <p:txBody>
          <a:bodyPr wrap="square" rtlCol="0">
            <a:spAutoFit/>
          </a:bodyPr>
          <a:lstStyle/>
          <a:p>
            <a:r>
              <a:rPr lang="en-US" dirty="0">
                <a:solidFill>
                  <a:schemeClr val="accent1"/>
                </a:solidFill>
              </a:rPr>
              <a:t>S/c = 21.34</a:t>
            </a:r>
          </a:p>
        </p:txBody>
      </p:sp>
      <p:grpSp>
        <p:nvGrpSpPr>
          <p:cNvPr id="6" name="Group 5"/>
          <p:cNvGrpSpPr/>
          <p:nvPr/>
        </p:nvGrpSpPr>
        <p:grpSpPr>
          <a:xfrm>
            <a:off x="556625" y="3901641"/>
            <a:ext cx="8409863" cy="2800736"/>
            <a:chOff x="556625" y="3901641"/>
            <a:chExt cx="8409863" cy="2800736"/>
          </a:xfrm>
        </p:grpSpPr>
        <p:grpSp>
          <p:nvGrpSpPr>
            <p:cNvPr id="35" name="Group 34"/>
            <p:cNvGrpSpPr/>
            <p:nvPr/>
          </p:nvGrpSpPr>
          <p:grpSpPr>
            <a:xfrm>
              <a:off x="5554727" y="3901641"/>
              <a:ext cx="3411761" cy="2431404"/>
              <a:chOff x="4424472" y="3578362"/>
              <a:chExt cx="3411761" cy="2431404"/>
            </a:xfrm>
          </p:grpSpPr>
          <p:pic>
            <p:nvPicPr>
              <p:cNvPr id="34" name="Picture 3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24472" y="3776001"/>
                <a:ext cx="2699961" cy="223376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b="-24131"/>
              <a:stretch/>
            </p:blipFill>
            <p:spPr>
              <a:xfrm>
                <a:off x="5652092" y="5724098"/>
                <a:ext cx="630383" cy="257478"/>
              </a:xfrm>
              <a:prstGeom prst="rect">
                <a:avLst/>
              </a:prstGeom>
            </p:spPr>
          </p:pic>
          <p:pic>
            <p:nvPicPr>
              <p:cNvPr id="24" name="Picture 2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54591" y="3578362"/>
                <a:ext cx="581642" cy="2403214"/>
              </a:xfrm>
              <a:prstGeom prst="rect">
                <a:avLst/>
              </a:prstGeom>
            </p:spPr>
          </p:pic>
        </p:grpSp>
        <mc:AlternateContent xmlns:mc="http://schemas.openxmlformats.org/markup-compatibility/2006" xmlns:a14="http://schemas.microsoft.com/office/drawing/2010/main">
          <mc:Choice Requires="a14">
            <p:sp>
              <p:nvSpPr>
                <p:cNvPr id="30" name="TextBox 29"/>
                <p:cNvSpPr txBox="1"/>
                <p:nvPr/>
              </p:nvSpPr>
              <p:spPr>
                <a:xfrm>
                  <a:off x="556625" y="6317573"/>
                  <a:ext cx="3925248"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t>Using vorticity threshold </a:t>
                  </a:r>
                  <a14:m>
                    <m:oMath xmlns:m="http://schemas.openxmlformats.org/officeDocument/2006/math">
                      <m:r>
                        <m:rPr>
                          <m:sty m:val="p"/>
                        </m:rPr>
                        <a:rPr lang="el-GR" i="1" smtClean="0">
                          <a:latin typeface="Cambria Math" panose="02040503050406030204" pitchFamily="18" charset="0"/>
                        </a:rPr>
                        <m:t>τ</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oMath>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6625" y="6317573"/>
                  <a:ext cx="3925248" cy="369332"/>
                </a:xfrm>
                <a:prstGeom prst="rect">
                  <a:avLst/>
                </a:prstGeom>
                <a:blipFill>
                  <a:blip r:embed="rId8"/>
                  <a:stretch>
                    <a:fillRect l="-932" t="-8197" b="-24590"/>
                  </a:stretch>
                </a:blipFill>
                <a:ln w="19050">
                  <a:noFill/>
                </a:ln>
              </p:spPr>
              <p:txBody>
                <a:bodyPr/>
                <a:lstStyle/>
                <a:p>
                  <a:r>
                    <a:rPr lang="en-US">
                      <a:noFill/>
                    </a:rPr>
                    <a:t> </a:t>
                  </a:r>
                </a:p>
              </p:txBody>
            </p:sp>
          </mc:Fallback>
        </mc:AlternateContent>
        <p:sp>
          <p:nvSpPr>
            <p:cNvPr id="36" name="Rectangle 35"/>
            <p:cNvSpPr/>
            <p:nvPr/>
          </p:nvSpPr>
          <p:spPr>
            <a:xfrm>
              <a:off x="5554727" y="6333045"/>
              <a:ext cx="2761949" cy="369332"/>
            </a:xfrm>
            <a:prstGeom prst="rect">
              <a:avLst/>
            </a:prstGeom>
          </p:spPr>
          <p:txBody>
            <a:bodyPr wrap="square">
              <a:spAutoFit/>
            </a:bodyPr>
            <a:lstStyle/>
            <a:p>
              <a:pPr marL="285750" indent="-285750">
                <a:buFont typeface="Arial" panose="020B0604020202020204" pitchFamily="34" charset="0"/>
                <a:buChar char="•"/>
              </a:pPr>
              <a:r>
                <a:rPr lang="en-US" dirty="0"/>
                <a:t>Zero vorticity threshold</a:t>
              </a:r>
            </a:p>
          </p:txBody>
        </p:sp>
        <p:grpSp>
          <p:nvGrpSpPr>
            <p:cNvPr id="21" name="Group 20"/>
            <p:cNvGrpSpPr/>
            <p:nvPr/>
          </p:nvGrpSpPr>
          <p:grpSpPr>
            <a:xfrm>
              <a:off x="710025" y="4073025"/>
              <a:ext cx="2800472" cy="2215145"/>
              <a:chOff x="710025" y="3640763"/>
              <a:chExt cx="2800472" cy="2215145"/>
            </a:xfrm>
          </p:grpSpPr>
          <p:pic>
            <p:nvPicPr>
              <p:cNvPr id="31" name="Picture 3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10025" y="3640763"/>
                <a:ext cx="2800472" cy="2215145"/>
              </a:xfrm>
              <a:prstGeom prst="rect">
                <a:avLst/>
              </a:prstGeom>
            </p:spPr>
          </p:pic>
          <p:pic>
            <p:nvPicPr>
              <p:cNvPr id="32" name="Picture 31"/>
              <p:cNvPicPr>
                <a:picLocks noChangeAspect="1"/>
              </p:cNvPicPr>
              <p:nvPr/>
            </p:nvPicPr>
            <p:blipFill rotWithShape="1">
              <a:blip r:embed="rId10" cstate="screen">
                <a:extLst>
                  <a:ext uri="{28A0092B-C50C-407E-A947-70E740481C1C}">
                    <a14:useLocalDpi xmlns:a14="http://schemas.microsoft.com/office/drawing/2010/main"/>
                  </a:ext>
                </a:extLst>
              </a:blip>
              <a:srcRect b="-24131"/>
              <a:stretch/>
            </p:blipFill>
            <p:spPr>
              <a:xfrm>
                <a:off x="1971070" y="5598430"/>
                <a:ext cx="657131" cy="257478"/>
              </a:xfrm>
              <a:prstGeom prst="rect">
                <a:avLst/>
              </a:prstGeom>
            </p:spPr>
          </p:pic>
        </p:grpSp>
      </p:grpSp>
      <p:sp>
        <p:nvSpPr>
          <p:cNvPr id="20" name="Rectangle 19"/>
          <p:cNvSpPr/>
          <p:nvPr/>
        </p:nvSpPr>
        <p:spPr>
          <a:xfrm>
            <a:off x="272042" y="2825508"/>
            <a:ext cx="2247207" cy="646331"/>
          </a:xfrm>
          <a:prstGeom prst="rect">
            <a:avLst/>
          </a:prstGeom>
        </p:spPr>
        <p:txBody>
          <a:bodyPr wrap="square">
            <a:spAutoFit/>
          </a:bodyPr>
          <a:lstStyle/>
          <a:p>
            <a:pPr marL="285750" indent="-285750">
              <a:buFont typeface="Arial" panose="020B0604020202020204" pitchFamily="34" charset="0"/>
              <a:buChar char="•"/>
            </a:pPr>
            <a:r>
              <a:rPr lang="en-US" dirty="0"/>
              <a:t>Merged 5 runs </a:t>
            </a:r>
          </a:p>
          <a:p>
            <a:pPr marL="285750" indent="-285750">
              <a:buFont typeface="Arial" panose="020B0604020202020204" pitchFamily="34" charset="0"/>
              <a:buChar char="•"/>
            </a:pPr>
            <a:r>
              <a:rPr lang="en-US" dirty="0"/>
              <a:t>Velocity smoothing </a:t>
            </a:r>
          </a:p>
        </p:txBody>
      </p:sp>
      <p:sp>
        <p:nvSpPr>
          <p:cNvPr id="22" name="Rectangle 21"/>
          <p:cNvSpPr/>
          <p:nvPr/>
        </p:nvSpPr>
        <p:spPr>
          <a:xfrm>
            <a:off x="5397711" y="2941359"/>
            <a:ext cx="2579716" cy="646331"/>
          </a:xfrm>
          <a:prstGeom prst="rect">
            <a:avLst/>
          </a:prstGeom>
        </p:spPr>
        <p:txBody>
          <a:bodyPr wrap="square">
            <a:spAutoFit/>
          </a:bodyPr>
          <a:lstStyle/>
          <a:p>
            <a:pPr marL="285750" indent="-285750">
              <a:buFont typeface="Arial" panose="020B0604020202020204" pitchFamily="34" charset="0"/>
              <a:buChar char="•"/>
            </a:pPr>
            <a:r>
              <a:rPr lang="en-US" dirty="0"/>
              <a:t>Phase-averaged 5 runs </a:t>
            </a:r>
          </a:p>
          <a:p>
            <a:pPr marL="285750" indent="-285750">
              <a:buFont typeface="Arial" panose="020B0604020202020204" pitchFamily="34" charset="0"/>
              <a:buChar char="•"/>
            </a:pPr>
            <a:r>
              <a:rPr lang="en-US" dirty="0"/>
              <a:t>No velocity smoothing </a:t>
            </a:r>
          </a:p>
        </p:txBody>
      </p:sp>
      <p:sp>
        <p:nvSpPr>
          <p:cNvPr id="18" name="Rectangle 17"/>
          <p:cNvSpPr/>
          <p:nvPr/>
        </p:nvSpPr>
        <p:spPr>
          <a:xfrm>
            <a:off x="9037243" y="1112009"/>
            <a:ext cx="945909" cy="3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9286263" y="4455579"/>
            <a:ext cx="2905737" cy="1151834"/>
            <a:chOff x="3002687" y="777365"/>
            <a:chExt cx="2905737" cy="1151834"/>
          </a:xfrm>
        </p:grpSpPr>
        <mc:AlternateContent xmlns:mc="http://schemas.openxmlformats.org/markup-compatibility/2006" xmlns:a14="http://schemas.microsoft.com/office/drawing/2010/main">
          <mc:Choice Requires="a14">
            <p:sp>
              <p:nvSpPr>
                <p:cNvPr id="88" name="TextBox 87"/>
                <p:cNvSpPr txBox="1"/>
                <p:nvPr/>
              </p:nvSpPr>
              <p:spPr>
                <a:xfrm>
                  <a:off x="3002687" y="777365"/>
                  <a:ext cx="2380977"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e>
                            </m:d>
                          </m:e>
                        </m:d>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3002687" y="777365"/>
                  <a:ext cx="2380977" cy="518604"/>
                </a:xfrm>
                <a:prstGeom prst="rect">
                  <a:avLst/>
                </a:prstGeom>
                <a:blipFill>
                  <a:blip r:embed="rId11"/>
                  <a:stretch>
                    <a:fillRect/>
                  </a:stretch>
                </a:blipFill>
              </p:spPr>
              <p:txBody>
                <a:bodyPr/>
                <a:lstStyle/>
                <a:p>
                  <a:r>
                    <a:rPr lang="en-US">
                      <a:noFill/>
                    </a:rPr>
                    <a:t> </a:t>
                  </a:r>
                </a:p>
              </p:txBody>
            </p:sp>
          </mc:Fallback>
        </mc:AlternateContent>
        <p:sp>
          <p:nvSpPr>
            <p:cNvPr id="89" name="TextBox 88"/>
            <p:cNvSpPr txBox="1"/>
            <p:nvPr/>
          </p:nvSpPr>
          <p:spPr>
            <a:xfrm flipH="1">
              <a:off x="3558913" y="1282868"/>
              <a:ext cx="1062322" cy="646331"/>
            </a:xfrm>
            <a:prstGeom prst="rect">
              <a:avLst/>
            </a:prstGeom>
            <a:noFill/>
          </p:spPr>
          <p:txBody>
            <a:bodyPr wrap="square" rtlCol="0">
              <a:spAutoFit/>
            </a:bodyPr>
            <a:lstStyle/>
            <a:p>
              <a:r>
                <a:rPr lang="en-US" dirty="0">
                  <a:solidFill>
                    <a:schemeClr val="accent1"/>
                  </a:solidFill>
                </a:rPr>
                <a:t>Vorticity tensor</a:t>
              </a:r>
            </a:p>
          </p:txBody>
        </p:sp>
        <p:sp>
          <p:nvSpPr>
            <p:cNvPr id="90" name="TextBox 89"/>
            <p:cNvSpPr txBox="1"/>
            <p:nvPr/>
          </p:nvSpPr>
          <p:spPr>
            <a:xfrm flipH="1">
              <a:off x="4592738" y="1276054"/>
              <a:ext cx="1315686" cy="646331"/>
            </a:xfrm>
            <a:prstGeom prst="rect">
              <a:avLst/>
            </a:prstGeom>
            <a:noFill/>
          </p:spPr>
          <p:txBody>
            <a:bodyPr wrap="square" rtlCol="0">
              <a:spAutoFit/>
            </a:bodyPr>
            <a:lstStyle/>
            <a:p>
              <a:r>
                <a:rPr lang="en-US" dirty="0">
                  <a:solidFill>
                    <a:schemeClr val="accent1"/>
                  </a:solidFill>
                </a:rPr>
                <a:t>Strain-rate tensor</a:t>
              </a:r>
            </a:p>
          </p:txBody>
        </p:sp>
      </p:grpSp>
      <p:sp>
        <p:nvSpPr>
          <p:cNvPr id="28" name="TextBox 27"/>
          <p:cNvSpPr txBox="1"/>
          <p:nvPr/>
        </p:nvSpPr>
        <p:spPr>
          <a:xfrm>
            <a:off x="1057395" y="978167"/>
            <a:ext cx="1158592" cy="646331"/>
          </a:xfrm>
          <a:prstGeom prst="rect">
            <a:avLst/>
          </a:prstGeom>
          <a:noFill/>
        </p:spPr>
        <p:txBody>
          <a:bodyPr wrap="square" rtlCol="0">
            <a:spAutoFit/>
          </a:bodyPr>
          <a:lstStyle/>
          <a:p>
            <a:r>
              <a:rPr lang="en-US" dirty="0">
                <a:solidFill>
                  <a:schemeClr val="accent1"/>
                </a:solidFill>
              </a:rPr>
              <a:t>Q* = 4</a:t>
            </a:r>
          </a:p>
          <a:p>
            <a:r>
              <a:rPr lang="en-US" dirty="0" err="1">
                <a:solidFill>
                  <a:schemeClr val="accent1"/>
                </a:solidFill>
              </a:rPr>
              <a:t>isosurface</a:t>
            </a:r>
            <a:endParaRPr lang="en-US" dirty="0">
              <a:solidFill>
                <a:schemeClr val="accent1"/>
              </a:solidFill>
            </a:endParaRPr>
          </a:p>
        </p:txBody>
      </p:sp>
      <p:sp>
        <p:nvSpPr>
          <p:cNvPr id="92" name="TextBox 91"/>
          <p:cNvSpPr txBox="1"/>
          <p:nvPr/>
        </p:nvSpPr>
        <p:spPr>
          <a:xfrm>
            <a:off x="10233792" y="583536"/>
            <a:ext cx="1158592" cy="646331"/>
          </a:xfrm>
          <a:prstGeom prst="rect">
            <a:avLst/>
          </a:prstGeom>
          <a:noFill/>
        </p:spPr>
        <p:txBody>
          <a:bodyPr wrap="square" rtlCol="0">
            <a:spAutoFit/>
          </a:bodyPr>
          <a:lstStyle/>
          <a:p>
            <a:r>
              <a:rPr lang="en-US" dirty="0">
                <a:solidFill>
                  <a:schemeClr val="accent1"/>
                </a:solidFill>
              </a:rPr>
              <a:t>Q* = 4</a:t>
            </a:r>
          </a:p>
          <a:p>
            <a:r>
              <a:rPr lang="en-US" dirty="0" err="1">
                <a:solidFill>
                  <a:schemeClr val="accent1"/>
                </a:solidFill>
              </a:rPr>
              <a:t>isosurface</a:t>
            </a:r>
            <a:endParaRPr lang="en-US" dirty="0">
              <a:solidFill>
                <a:schemeClr val="accent1"/>
              </a:solidFill>
            </a:endParaRPr>
          </a:p>
        </p:txBody>
      </p:sp>
      <p:sp>
        <p:nvSpPr>
          <p:cNvPr id="93" name="TextBox 92"/>
          <p:cNvSpPr txBox="1"/>
          <p:nvPr/>
        </p:nvSpPr>
        <p:spPr>
          <a:xfrm>
            <a:off x="1349967" y="21967"/>
            <a:ext cx="11109479" cy="523220"/>
          </a:xfrm>
          <a:prstGeom prst="rect">
            <a:avLst/>
          </a:prstGeom>
          <a:noFill/>
        </p:spPr>
        <p:txBody>
          <a:bodyPr wrap="square" rtlCol="0">
            <a:spAutoFit/>
          </a:bodyPr>
          <a:lstStyle/>
          <a:p>
            <a:pPr algn="ctr"/>
            <a:r>
              <a:rPr lang="en-US" sz="2800" dirty="0"/>
              <a:t>Merging                    vs                   Phase-averaging</a:t>
            </a:r>
          </a:p>
        </p:txBody>
      </p:sp>
      <p:sp>
        <p:nvSpPr>
          <p:cNvPr id="4" name="Down Arrow 3"/>
          <p:cNvSpPr/>
          <p:nvPr/>
        </p:nvSpPr>
        <p:spPr>
          <a:xfrm rot="7291482">
            <a:off x="2672652" y="1679290"/>
            <a:ext cx="225725" cy="3658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4245" y="855700"/>
            <a:ext cx="1047604" cy="923330"/>
          </a:xfrm>
          <a:prstGeom prst="rect">
            <a:avLst/>
          </a:prstGeom>
          <a:solidFill>
            <a:schemeClr val="bg1"/>
          </a:solidFill>
        </p:spPr>
        <p:txBody>
          <a:bodyPr wrap="square" rtlCol="0">
            <a:spAutoFit/>
          </a:bodyPr>
          <a:lstStyle/>
          <a:p>
            <a:r>
              <a:rPr lang="en-US" dirty="0"/>
              <a:t>Wing travel direction</a:t>
            </a:r>
          </a:p>
        </p:txBody>
      </p:sp>
      <p:sp>
        <p:nvSpPr>
          <p:cNvPr id="49" name="Down Arrow 3">
            <a:extLst>
              <a:ext uri="{FF2B5EF4-FFF2-40B4-BE49-F238E27FC236}">
                <a16:creationId xmlns:a16="http://schemas.microsoft.com/office/drawing/2014/main" id="{A7CC4738-2D1F-4BEE-B38B-BEB409D2A47D}"/>
              </a:ext>
            </a:extLst>
          </p:cNvPr>
          <p:cNvSpPr/>
          <p:nvPr/>
        </p:nvSpPr>
        <p:spPr>
          <a:xfrm rot="7139634">
            <a:off x="8567164" y="1574755"/>
            <a:ext cx="217277" cy="6192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Arrow Connector 40"/>
          <p:cNvCxnSpPr/>
          <p:nvPr/>
        </p:nvCxnSpPr>
        <p:spPr>
          <a:xfrm>
            <a:off x="9176657" y="1524000"/>
            <a:ext cx="21772" cy="1502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9101050" y="6492875"/>
            <a:ext cx="2743200" cy="365125"/>
          </a:xfrm>
        </p:spPr>
        <p:txBody>
          <a:bodyPr/>
          <a:lstStyle/>
          <a:p>
            <a:fld id="{15530B12-77AA-4F8A-BB96-7B022F2BE984}" type="slidenum">
              <a:rPr lang="en-US" smtClean="0"/>
              <a:t>63</a:t>
            </a:fld>
            <a:endParaRPr lang="en-US"/>
          </a:p>
        </p:txBody>
      </p:sp>
      <p:grpSp>
        <p:nvGrpSpPr>
          <p:cNvPr id="19" name="Group 18"/>
          <p:cNvGrpSpPr/>
          <p:nvPr/>
        </p:nvGrpSpPr>
        <p:grpSpPr>
          <a:xfrm>
            <a:off x="755212" y="1059476"/>
            <a:ext cx="7832090" cy="5661988"/>
            <a:chOff x="755212" y="1059476"/>
            <a:chExt cx="7832090" cy="5661988"/>
          </a:xfrm>
        </p:grpSpPr>
        <p:pic>
          <p:nvPicPr>
            <p:cNvPr id="11" name="Picture 10" descr="Chart, histogram&#10;&#10;Description automatically generated">
              <a:extLst>
                <a:ext uri="{FF2B5EF4-FFF2-40B4-BE49-F238E27FC236}">
                  <a16:creationId xmlns:a16="http://schemas.microsoft.com/office/drawing/2014/main" id="{2EF527FC-E168-480F-8B97-C6B280415E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6272" y="1059476"/>
              <a:ext cx="3706091" cy="2723977"/>
            </a:xfrm>
            <a:prstGeom prst="rect">
              <a:avLst/>
            </a:prstGeom>
          </p:spPr>
        </p:pic>
        <p:pic>
          <p:nvPicPr>
            <p:cNvPr id="12" name="Picture 11" descr="Chart&#10;&#10;Description automatically generated">
              <a:extLst>
                <a:ext uri="{FF2B5EF4-FFF2-40B4-BE49-F238E27FC236}">
                  <a16:creationId xmlns:a16="http://schemas.microsoft.com/office/drawing/2014/main" id="{3ADFB7F3-B38C-4C48-B6C5-BDF0537282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212" y="1059476"/>
              <a:ext cx="3671616" cy="2698638"/>
            </a:xfrm>
            <a:prstGeom prst="rect">
              <a:avLst/>
            </a:prstGeom>
          </p:spPr>
        </p:pic>
        <p:pic>
          <p:nvPicPr>
            <p:cNvPr id="13" name="Picture 12" descr="Chart, histogram&#10;&#10;Description automatically generated">
              <a:extLst>
                <a:ext uri="{FF2B5EF4-FFF2-40B4-BE49-F238E27FC236}">
                  <a16:creationId xmlns:a16="http://schemas.microsoft.com/office/drawing/2014/main" id="{B691FAE5-0D68-4820-B27A-4755BB158A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5212" y="4006598"/>
              <a:ext cx="3693694" cy="2714866"/>
            </a:xfrm>
            <a:prstGeom prst="rect">
              <a:avLst/>
            </a:prstGeom>
          </p:spPr>
        </p:pic>
        <p:pic>
          <p:nvPicPr>
            <p:cNvPr id="14" name="Picture 13" descr="Chart, line chart&#10;&#10;Description automatically generated">
              <a:extLst>
                <a:ext uri="{FF2B5EF4-FFF2-40B4-BE49-F238E27FC236}">
                  <a16:creationId xmlns:a16="http://schemas.microsoft.com/office/drawing/2014/main" id="{B5F293A3-DCF5-41C8-9A8C-55D55213832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82854" y="3990578"/>
              <a:ext cx="3704448" cy="2722770"/>
            </a:xfrm>
            <a:prstGeom prst="rect">
              <a:avLst/>
            </a:prstGeom>
          </p:spPr>
        </p:pic>
      </p:grpSp>
      <p:grpSp>
        <p:nvGrpSpPr>
          <p:cNvPr id="15" name="Group 14"/>
          <p:cNvGrpSpPr/>
          <p:nvPr/>
        </p:nvGrpSpPr>
        <p:grpSpPr>
          <a:xfrm>
            <a:off x="8742464" y="3995670"/>
            <a:ext cx="3134881" cy="2419830"/>
            <a:chOff x="115395" y="640906"/>
            <a:chExt cx="4389120" cy="3291840"/>
          </a:xfrm>
        </p:grpSpPr>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169622" y="947651"/>
              <a:ext cx="1878677" cy="997527"/>
            </a:xfrm>
            <a:prstGeom prst="rect">
              <a:avLst/>
            </a:prstGeom>
          </p:spPr>
        </p:pic>
      </p:grpSp>
      <p:sp>
        <p:nvSpPr>
          <p:cNvPr id="18" name="Rectangle 17">
            <a:extLst>
              <a:ext uri="{FF2B5EF4-FFF2-40B4-BE49-F238E27FC236}">
                <a16:creationId xmlns:a16="http://schemas.microsoft.com/office/drawing/2014/main" id="{C20BEB66-6004-41D5-9817-5039F042B335}"/>
              </a:ext>
            </a:extLst>
          </p:cNvPr>
          <p:cNvSpPr/>
          <p:nvPr/>
        </p:nvSpPr>
        <p:spPr>
          <a:xfrm>
            <a:off x="1601582" y="182062"/>
            <a:ext cx="6210996" cy="646331"/>
          </a:xfrm>
          <a:prstGeom prst="rect">
            <a:avLst/>
          </a:prstGeom>
          <a:solidFill>
            <a:schemeClr val="bg1"/>
          </a:solidFill>
        </p:spPr>
        <p:txBody>
          <a:bodyPr wrap="none">
            <a:spAutoFit/>
          </a:bodyPr>
          <a:lstStyle/>
          <a:p>
            <a:pPr lvl="0"/>
            <a:r>
              <a:rPr lang="en-US" sz="3600" dirty="0">
                <a:solidFill>
                  <a:srgbClr val="5B9BD5">
                    <a:lumMod val="75000"/>
                  </a:srgbClr>
                </a:solidFill>
              </a:rPr>
              <a:t>Total circulation for step-up gust</a:t>
            </a:r>
          </a:p>
        </p:txBody>
      </p:sp>
      <p:grpSp>
        <p:nvGrpSpPr>
          <p:cNvPr id="3" name="Group 2"/>
          <p:cNvGrpSpPr/>
          <p:nvPr/>
        </p:nvGrpSpPr>
        <p:grpSpPr>
          <a:xfrm>
            <a:off x="8742464" y="337458"/>
            <a:ext cx="1541161" cy="3580838"/>
            <a:chOff x="8742464" y="337458"/>
            <a:chExt cx="1541161" cy="3580838"/>
          </a:xfrm>
        </p:grpSpPr>
        <p:sp>
          <p:nvSpPr>
            <p:cNvPr id="23" name="Rectangle 22">
              <a:extLst>
                <a:ext uri="{FF2B5EF4-FFF2-40B4-BE49-F238E27FC236}">
                  <a16:creationId xmlns:a16="http://schemas.microsoft.com/office/drawing/2014/main" id="{BC2E6535-75DA-7149-BD70-6E22DBFE086E}"/>
                </a:ext>
              </a:extLst>
            </p:cNvPr>
            <p:cNvSpPr/>
            <p:nvPr/>
          </p:nvSpPr>
          <p:spPr>
            <a:xfrm rot="5400000">
              <a:off x="9424700" y="692190"/>
              <a:ext cx="896128" cy="186663"/>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7CF3244-0DFF-C449-AD1B-CF87465EFD9B}"/>
                </a:ext>
              </a:extLst>
            </p:cNvPr>
            <p:cNvGrpSpPr/>
            <p:nvPr/>
          </p:nvGrpSpPr>
          <p:grpSpPr>
            <a:xfrm>
              <a:off x="8742464" y="1247448"/>
              <a:ext cx="1541161" cy="2670848"/>
              <a:chOff x="6209658" y="2662881"/>
              <a:chExt cx="1481309" cy="2299118"/>
            </a:xfrm>
          </p:grpSpPr>
          <p:sp>
            <p:nvSpPr>
              <p:cNvPr id="28" name="Rectangle 27">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e 2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0152EEB-582D-BE4F-A83C-2BBEB79507FC}"/>
                </a:ext>
              </a:extLst>
            </p:cNvPr>
            <p:cNvSpPr/>
            <p:nvPr/>
          </p:nvSpPr>
          <p:spPr>
            <a:xfrm rot="5400000">
              <a:off x="9780731" y="298935"/>
              <a:ext cx="184065" cy="274361"/>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p:cNvCxnSpPr/>
          <p:nvPr/>
        </p:nvCxnSpPr>
        <p:spPr>
          <a:xfrm flipV="1">
            <a:off x="9296400" y="2318657"/>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296400" y="2577811"/>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300046" y="2836965"/>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296400" y="3166510"/>
            <a:ext cx="1251857" cy="10886"/>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592332" y="2050244"/>
            <a:ext cx="772211" cy="369332"/>
          </a:xfrm>
          <a:prstGeom prst="rect">
            <a:avLst/>
          </a:prstGeom>
          <a:noFill/>
        </p:spPr>
        <p:txBody>
          <a:bodyPr wrap="square" rtlCol="0">
            <a:spAutoFit/>
          </a:bodyPr>
          <a:lstStyle/>
          <a:p>
            <a:r>
              <a:rPr lang="en-US" dirty="0">
                <a:solidFill>
                  <a:schemeClr val="accent1"/>
                </a:solidFill>
              </a:rPr>
              <a:t>0.65b</a:t>
            </a:r>
          </a:p>
        </p:txBody>
      </p:sp>
      <p:sp>
        <p:nvSpPr>
          <p:cNvPr id="34" name="TextBox 33"/>
          <p:cNvSpPr txBox="1"/>
          <p:nvPr/>
        </p:nvSpPr>
        <p:spPr>
          <a:xfrm>
            <a:off x="10593128" y="2360639"/>
            <a:ext cx="772211" cy="369332"/>
          </a:xfrm>
          <a:prstGeom prst="rect">
            <a:avLst/>
          </a:prstGeom>
          <a:noFill/>
        </p:spPr>
        <p:txBody>
          <a:bodyPr wrap="square" rtlCol="0">
            <a:spAutoFit/>
          </a:bodyPr>
          <a:lstStyle/>
          <a:p>
            <a:r>
              <a:rPr lang="en-US" dirty="0">
                <a:solidFill>
                  <a:schemeClr val="accent1"/>
                </a:solidFill>
              </a:rPr>
              <a:t>0.75b</a:t>
            </a:r>
          </a:p>
        </p:txBody>
      </p:sp>
      <p:sp>
        <p:nvSpPr>
          <p:cNvPr id="35" name="TextBox 34"/>
          <p:cNvSpPr txBox="1"/>
          <p:nvPr/>
        </p:nvSpPr>
        <p:spPr>
          <a:xfrm>
            <a:off x="10604455" y="2652299"/>
            <a:ext cx="772211" cy="369332"/>
          </a:xfrm>
          <a:prstGeom prst="rect">
            <a:avLst/>
          </a:prstGeom>
          <a:noFill/>
        </p:spPr>
        <p:txBody>
          <a:bodyPr wrap="square" rtlCol="0">
            <a:spAutoFit/>
          </a:bodyPr>
          <a:lstStyle/>
          <a:p>
            <a:r>
              <a:rPr lang="en-US" dirty="0">
                <a:solidFill>
                  <a:schemeClr val="accent1"/>
                </a:solidFill>
              </a:rPr>
              <a:t>0.90b</a:t>
            </a:r>
          </a:p>
        </p:txBody>
      </p:sp>
      <p:sp>
        <p:nvSpPr>
          <p:cNvPr id="36" name="TextBox 35"/>
          <p:cNvSpPr txBox="1"/>
          <p:nvPr/>
        </p:nvSpPr>
        <p:spPr>
          <a:xfrm>
            <a:off x="10598871" y="2967328"/>
            <a:ext cx="772211" cy="369332"/>
          </a:xfrm>
          <a:prstGeom prst="rect">
            <a:avLst/>
          </a:prstGeom>
          <a:noFill/>
        </p:spPr>
        <p:txBody>
          <a:bodyPr wrap="square" rtlCol="0">
            <a:spAutoFit/>
          </a:bodyPr>
          <a:lstStyle/>
          <a:p>
            <a:r>
              <a:rPr lang="en-US" dirty="0">
                <a:solidFill>
                  <a:schemeClr val="accent1"/>
                </a:solidFill>
              </a:rPr>
              <a:t>1.05b</a:t>
            </a:r>
          </a:p>
        </p:txBody>
      </p:sp>
      <p:sp>
        <p:nvSpPr>
          <p:cNvPr id="7" name="TextBox 6"/>
          <p:cNvSpPr txBox="1"/>
          <p:nvPr/>
        </p:nvSpPr>
        <p:spPr>
          <a:xfrm>
            <a:off x="10550839" y="3331907"/>
            <a:ext cx="1183570" cy="369332"/>
          </a:xfrm>
          <a:prstGeom prst="rect">
            <a:avLst/>
          </a:prstGeom>
          <a:noFill/>
        </p:spPr>
        <p:txBody>
          <a:bodyPr wrap="square" rtlCol="0">
            <a:spAutoFit/>
          </a:bodyPr>
          <a:lstStyle/>
          <a:p>
            <a:r>
              <a:rPr lang="en-US" dirty="0"/>
              <a:t>b = span</a:t>
            </a:r>
          </a:p>
        </p:txBody>
      </p:sp>
      <p:cxnSp>
        <p:nvCxnSpPr>
          <p:cNvPr id="37" name="Straight Connector 36"/>
          <p:cNvCxnSpPr/>
          <p:nvPr/>
        </p:nvCxnSpPr>
        <p:spPr>
          <a:xfrm flipV="1">
            <a:off x="8991807" y="1499406"/>
            <a:ext cx="1817707" cy="176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995508" y="3039289"/>
            <a:ext cx="428524" cy="20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031902" y="2074486"/>
            <a:ext cx="355569" cy="369332"/>
          </a:xfrm>
          <a:prstGeom prst="rect">
            <a:avLst/>
          </a:prstGeom>
          <a:solidFill>
            <a:schemeClr val="bg1"/>
          </a:solidFill>
        </p:spPr>
        <p:txBody>
          <a:bodyPr wrap="square" rtlCol="0">
            <a:spAutoFit/>
          </a:bodyPr>
          <a:lstStyle/>
          <a:p>
            <a:r>
              <a:rPr lang="en-US" dirty="0"/>
              <a:t>b</a:t>
            </a:r>
          </a:p>
        </p:txBody>
      </p:sp>
      <p:sp>
        <p:nvSpPr>
          <p:cNvPr id="42" name="TextBox 41"/>
          <p:cNvSpPr txBox="1"/>
          <p:nvPr/>
        </p:nvSpPr>
        <p:spPr>
          <a:xfrm>
            <a:off x="10156574" y="839429"/>
            <a:ext cx="1656804" cy="369332"/>
          </a:xfrm>
          <a:prstGeom prst="rect">
            <a:avLst/>
          </a:prstGeom>
          <a:noFill/>
        </p:spPr>
        <p:txBody>
          <a:bodyPr wrap="square" rtlCol="0">
            <a:spAutoFit/>
          </a:bodyPr>
          <a:lstStyle/>
          <a:p>
            <a:r>
              <a:rPr lang="en-US" dirty="0"/>
              <a:t>(Not to scale)</a:t>
            </a:r>
          </a:p>
        </p:txBody>
      </p:sp>
      <p:sp>
        <p:nvSpPr>
          <p:cNvPr id="4" name="TextBox 3">
            <a:extLst>
              <a:ext uri="{FF2B5EF4-FFF2-40B4-BE49-F238E27FC236}">
                <a16:creationId xmlns:a16="http://schemas.microsoft.com/office/drawing/2014/main" id="{EEE29186-521D-4792-9C35-5B0D7591D107}"/>
              </a:ext>
            </a:extLst>
          </p:cNvPr>
          <p:cNvSpPr txBox="1"/>
          <p:nvPr/>
        </p:nvSpPr>
        <p:spPr>
          <a:xfrm>
            <a:off x="2421082" y="2729971"/>
            <a:ext cx="1101436" cy="369332"/>
          </a:xfrm>
          <a:prstGeom prst="rect">
            <a:avLst/>
          </a:prstGeom>
          <a:noFill/>
        </p:spPr>
        <p:txBody>
          <a:bodyPr wrap="square" rtlCol="0">
            <a:spAutoFit/>
          </a:bodyPr>
          <a:lstStyle/>
          <a:p>
            <a:r>
              <a:rPr lang="en-US" dirty="0">
                <a:solidFill>
                  <a:schemeClr val="accent1"/>
                </a:solidFill>
              </a:rPr>
              <a:t>65% span</a:t>
            </a:r>
          </a:p>
        </p:txBody>
      </p:sp>
      <p:sp>
        <p:nvSpPr>
          <p:cNvPr id="40" name="TextBox 39">
            <a:extLst>
              <a:ext uri="{FF2B5EF4-FFF2-40B4-BE49-F238E27FC236}">
                <a16:creationId xmlns:a16="http://schemas.microsoft.com/office/drawing/2014/main" id="{5B0B5DF0-6986-4B78-8CEE-34FC03E054DC}"/>
              </a:ext>
            </a:extLst>
          </p:cNvPr>
          <p:cNvSpPr txBox="1"/>
          <p:nvPr/>
        </p:nvSpPr>
        <p:spPr>
          <a:xfrm>
            <a:off x="6393873" y="4855140"/>
            <a:ext cx="1233054" cy="369332"/>
          </a:xfrm>
          <a:prstGeom prst="rect">
            <a:avLst/>
          </a:prstGeom>
          <a:noFill/>
        </p:spPr>
        <p:txBody>
          <a:bodyPr wrap="square" rtlCol="0">
            <a:spAutoFit/>
          </a:bodyPr>
          <a:lstStyle/>
          <a:p>
            <a:r>
              <a:rPr lang="en-US" dirty="0">
                <a:solidFill>
                  <a:schemeClr val="accent1"/>
                </a:solidFill>
              </a:rPr>
              <a:t>105% span</a:t>
            </a:r>
          </a:p>
        </p:txBody>
      </p:sp>
      <p:sp>
        <p:nvSpPr>
          <p:cNvPr id="43" name="TextBox 42">
            <a:extLst>
              <a:ext uri="{FF2B5EF4-FFF2-40B4-BE49-F238E27FC236}">
                <a16:creationId xmlns:a16="http://schemas.microsoft.com/office/drawing/2014/main" id="{49B6E88E-2D7C-4AC9-8056-CDEC5C412C57}"/>
              </a:ext>
            </a:extLst>
          </p:cNvPr>
          <p:cNvSpPr txBox="1"/>
          <p:nvPr/>
        </p:nvSpPr>
        <p:spPr>
          <a:xfrm>
            <a:off x="6393873" y="2782662"/>
            <a:ext cx="1101436" cy="369332"/>
          </a:xfrm>
          <a:prstGeom prst="rect">
            <a:avLst/>
          </a:prstGeom>
          <a:noFill/>
        </p:spPr>
        <p:txBody>
          <a:bodyPr wrap="square" rtlCol="0">
            <a:spAutoFit/>
          </a:bodyPr>
          <a:lstStyle/>
          <a:p>
            <a:r>
              <a:rPr lang="en-US" dirty="0">
                <a:solidFill>
                  <a:schemeClr val="accent1"/>
                </a:solidFill>
              </a:rPr>
              <a:t>90% span</a:t>
            </a:r>
          </a:p>
        </p:txBody>
      </p:sp>
      <p:sp>
        <p:nvSpPr>
          <p:cNvPr id="44" name="TextBox 43">
            <a:extLst>
              <a:ext uri="{FF2B5EF4-FFF2-40B4-BE49-F238E27FC236}">
                <a16:creationId xmlns:a16="http://schemas.microsoft.com/office/drawing/2014/main" id="{99662E59-EE03-419C-9915-DAF89D0E46F2}"/>
              </a:ext>
            </a:extLst>
          </p:cNvPr>
          <p:cNvSpPr txBox="1"/>
          <p:nvPr/>
        </p:nvSpPr>
        <p:spPr>
          <a:xfrm>
            <a:off x="2317172" y="5613858"/>
            <a:ext cx="1101436" cy="369332"/>
          </a:xfrm>
          <a:prstGeom prst="rect">
            <a:avLst/>
          </a:prstGeom>
          <a:noFill/>
        </p:spPr>
        <p:txBody>
          <a:bodyPr wrap="square" rtlCol="0">
            <a:spAutoFit/>
          </a:bodyPr>
          <a:lstStyle/>
          <a:p>
            <a:r>
              <a:rPr lang="en-US" dirty="0">
                <a:solidFill>
                  <a:schemeClr val="accent1"/>
                </a:solidFill>
              </a:rPr>
              <a:t>75% span</a:t>
            </a:r>
          </a:p>
        </p:txBody>
      </p:sp>
    </p:spTree>
    <p:extLst>
      <p:ext uri="{BB962C8B-B14F-4D97-AF65-F5344CB8AC3E}">
        <p14:creationId xmlns:p14="http://schemas.microsoft.com/office/powerpoint/2010/main" val="3306774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B952C5-CD9B-4250-BF40-DB0E64B68D74}"/>
              </a:ext>
            </a:extLst>
          </p:cNvPr>
          <p:cNvSpPr>
            <a:spLocks noGrp="1"/>
          </p:cNvSpPr>
          <p:nvPr>
            <p:ph type="sldNum" sz="quarter" idx="12"/>
          </p:nvPr>
        </p:nvSpPr>
        <p:spPr/>
        <p:txBody>
          <a:bodyPr/>
          <a:lstStyle/>
          <a:p>
            <a:fld id="{15530B12-77AA-4F8A-BB96-7B022F2BE984}" type="slidenum">
              <a:rPr lang="en-US" smtClean="0"/>
              <a:t>64</a:t>
            </a:fld>
            <a:endParaRPr lang="en-US"/>
          </a:p>
        </p:txBody>
      </p:sp>
      <p:pic>
        <p:nvPicPr>
          <p:cNvPr id="4" name="Picture 3" descr="Chart, histogram&#10;&#10;Description automatically generated">
            <a:extLst>
              <a:ext uri="{FF2B5EF4-FFF2-40B4-BE49-F238E27FC236}">
                <a16:creationId xmlns:a16="http://schemas.microsoft.com/office/drawing/2014/main" id="{3A19A481-C886-42B6-9FA0-AD02592F46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782" y="1384642"/>
            <a:ext cx="6735660" cy="4971708"/>
          </a:xfrm>
          <a:prstGeom prst="rect">
            <a:avLst/>
          </a:prstGeom>
        </p:spPr>
      </p:pic>
      <p:sp>
        <p:nvSpPr>
          <p:cNvPr id="5" name="Rectangle 4">
            <a:extLst>
              <a:ext uri="{FF2B5EF4-FFF2-40B4-BE49-F238E27FC236}">
                <a16:creationId xmlns:a16="http://schemas.microsoft.com/office/drawing/2014/main" id="{C20BEB66-6004-41D5-9817-5039F042B335}"/>
              </a:ext>
            </a:extLst>
          </p:cNvPr>
          <p:cNvSpPr/>
          <p:nvPr/>
        </p:nvSpPr>
        <p:spPr>
          <a:xfrm>
            <a:off x="1193809" y="305629"/>
            <a:ext cx="9506641" cy="646331"/>
          </a:xfrm>
          <a:prstGeom prst="rect">
            <a:avLst/>
          </a:prstGeom>
          <a:solidFill>
            <a:schemeClr val="bg1"/>
          </a:solidFill>
        </p:spPr>
        <p:txBody>
          <a:bodyPr wrap="none">
            <a:spAutoFit/>
          </a:bodyPr>
          <a:lstStyle/>
          <a:p>
            <a:pPr lvl="0"/>
            <a:r>
              <a:rPr lang="en-US" sz="3600" dirty="0">
                <a:solidFill>
                  <a:srgbClr val="5B9BD5">
                    <a:lumMod val="75000"/>
                  </a:srgbClr>
                </a:solidFill>
              </a:rPr>
              <a:t>Total circulation for step-up gust actuation-in case</a:t>
            </a:r>
          </a:p>
        </p:txBody>
      </p:sp>
      <p:grpSp>
        <p:nvGrpSpPr>
          <p:cNvPr id="50" name="Group 49"/>
          <p:cNvGrpSpPr/>
          <p:nvPr/>
        </p:nvGrpSpPr>
        <p:grpSpPr>
          <a:xfrm>
            <a:off x="8325880" y="1795558"/>
            <a:ext cx="2985386" cy="3580838"/>
            <a:chOff x="8325880" y="1795558"/>
            <a:chExt cx="2985386" cy="3580838"/>
          </a:xfrm>
        </p:grpSpPr>
        <p:cxnSp>
          <p:nvCxnSpPr>
            <p:cNvPr id="26" name="Straight Arrow Connector 25"/>
            <p:cNvCxnSpPr/>
            <p:nvPr/>
          </p:nvCxnSpPr>
          <p:spPr>
            <a:xfrm>
              <a:off x="9102515" y="2982100"/>
              <a:ext cx="21772" cy="1502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668322" y="1795558"/>
              <a:ext cx="1541161" cy="3580838"/>
              <a:chOff x="8742464" y="337458"/>
              <a:chExt cx="1541161" cy="3580838"/>
            </a:xfrm>
          </p:grpSpPr>
          <p:sp>
            <p:nvSpPr>
              <p:cNvPr id="28" name="Rectangle 27">
                <a:extLst>
                  <a:ext uri="{FF2B5EF4-FFF2-40B4-BE49-F238E27FC236}">
                    <a16:creationId xmlns:a16="http://schemas.microsoft.com/office/drawing/2014/main" id="{BC2E6535-75DA-7149-BD70-6E22DBFE086E}"/>
                  </a:ext>
                </a:extLst>
              </p:cNvPr>
              <p:cNvSpPr/>
              <p:nvPr/>
            </p:nvSpPr>
            <p:spPr>
              <a:xfrm rot="5400000">
                <a:off x="9424700" y="692190"/>
                <a:ext cx="896128" cy="186663"/>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7CF3244-0DFF-C449-AD1B-CF87465EFD9B}"/>
                  </a:ext>
                </a:extLst>
              </p:cNvPr>
              <p:cNvGrpSpPr/>
              <p:nvPr/>
            </p:nvGrpSpPr>
            <p:grpSpPr>
              <a:xfrm>
                <a:off x="8742464" y="1247448"/>
                <a:ext cx="1541161" cy="2670848"/>
                <a:chOff x="6209658" y="2662881"/>
                <a:chExt cx="1481309" cy="2299118"/>
              </a:xfrm>
            </p:grpSpPr>
            <p:sp>
              <p:nvSpPr>
                <p:cNvPr id="31" name="Rectangle 30">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e 31">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A0152EEB-582D-BE4F-A83C-2BBEB79507FC}"/>
                  </a:ext>
                </a:extLst>
              </p:cNvPr>
              <p:cNvSpPr/>
              <p:nvPr/>
            </p:nvSpPr>
            <p:spPr>
              <a:xfrm rot="5400000">
                <a:off x="9780731" y="298935"/>
                <a:ext cx="184065" cy="274361"/>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p:cNvCxnSpPr/>
            <p:nvPr/>
          </p:nvCxnSpPr>
          <p:spPr>
            <a:xfrm flipV="1">
              <a:off x="9222258" y="4035911"/>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225904" y="4295065"/>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9222258" y="4562825"/>
              <a:ext cx="1251857" cy="10886"/>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518190" y="3508344"/>
              <a:ext cx="772211" cy="369332"/>
            </a:xfrm>
            <a:prstGeom prst="rect">
              <a:avLst/>
            </a:prstGeom>
            <a:noFill/>
          </p:spPr>
          <p:txBody>
            <a:bodyPr wrap="square" rtlCol="0">
              <a:spAutoFit/>
            </a:bodyPr>
            <a:lstStyle/>
            <a:p>
              <a:r>
                <a:rPr lang="en-US" dirty="0">
                  <a:solidFill>
                    <a:schemeClr val="accent1"/>
                  </a:solidFill>
                </a:rPr>
                <a:t>0.65b</a:t>
              </a:r>
            </a:p>
          </p:txBody>
        </p:sp>
        <p:sp>
          <p:nvSpPr>
            <p:cNvPr id="39" name="TextBox 38"/>
            <p:cNvSpPr txBox="1"/>
            <p:nvPr/>
          </p:nvSpPr>
          <p:spPr>
            <a:xfrm>
              <a:off x="10518986" y="3818739"/>
              <a:ext cx="772211" cy="369332"/>
            </a:xfrm>
            <a:prstGeom prst="rect">
              <a:avLst/>
            </a:prstGeom>
            <a:noFill/>
          </p:spPr>
          <p:txBody>
            <a:bodyPr wrap="square" rtlCol="0">
              <a:spAutoFit/>
            </a:bodyPr>
            <a:lstStyle/>
            <a:p>
              <a:r>
                <a:rPr lang="en-US" dirty="0">
                  <a:solidFill>
                    <a:schemeClr val="accent1"/>
                  </a:solidFill>
                </a:rPr>
                <a:t>0.75b</a:t>
              </a:r>
            </a:p>
          </p:txBody>
        </p:sp>
        <p:sp>
          <p:nvSpPr>
            <p:cNvPr id="40" name="TextBox 39"/>
            <p:cNvSpPr txBox="1"/>
            <p:nvPr/>
          </p:nvSpPr>
          <p:spPr>
            <a:xfrm>
              <a:off x="10530313" y="4110399"/>
              <a:ext cx="772211" cy="369332"/>
            </a:xfrm>
            <a:prstGeom prst="rect">
              <a:avLst/>
            </a:prstGeom>
            <a:noFill/>
          </p:spPr>
          <p:txBody>
            <a:bodyPr wrap="square" rtlCol="0">
              <a:spAutoFit/>
            </a:bodyPr>
            <a:lstStyle/>
            <a:p>
              <a:r>
                <a:rPr lang="en-US" dirty="0">
                  <a:solidFill>
                    <a:schemeClr val="accent1"/>
                  </a:solidFill>
                </a:rPr>
                <a:t>0.90b</a:t>
              </a:r>
            </a:p>
          </p:txBody>
        </p:sp>
        <p:sp>
          <p:nvSpPr>
            <p:cNvPr id="41" name="TextBox 40"/>
            <p:cNvSpPr txBox="1"/>
            <p:nvPr/>
          </p:nvSpPr>
          <p:spPr>
            <a:xfrm>
              <a:off x="10524729" y="4351286"/>
              <a:ext cx="772211" cy="369332"/>
            </a:xfrm>
            <a:prstGeom prst="rect">
              <a:avLst/>
            </a:prstGeom>
            <a:noFill/>
          </p:spPr>
          <p:txBody>
            <a:bodyPr wrap="square" rtlCol="0">
              <a:spAutoFit/>
            </a:bodyPr>
            <a:lstStyle/>
            <a:p>
              <a:r>
                <a:rPr lang="en-US" dirty="0">
                  <a:solidFill>
                    <a:schemeClr val="accent1"/>
                  </a:solidFill>
                </a:rPr>
                <a:t>1.05b</a:t>
              </a:r>
            </a:p>
          </p:txBody>
        </p:sp>
        <p:sp>
          <p:nvSpPr>
            <p:cNvPr id="42" name="TextBox 41"/>
            <p:cNvSpPr txBox="1"/>
            <p:nvPr/>
          </p:nvSpPr>
          <p:spPr>
            <a:xfrm>
              <a:off x="8325880" y="2479233"/>
              <a:ext cx="1183570" cy="369332"/>
            </a:xfrm>
            <a:prstGeom prst="rect">
              <a:avLst/>
            </a:prstGeom>
            <a:noFill/>
          </p:spPr>
          <p:txBody>
            <a:bodyPr wrap="square" rtlCol="0">
              <a:spAutoFit/>
            </a:bodyPr>
            <a:lstStyle/>
            <a:p>
              <a:r>
                <a:rPr lang="en-US" dirty="0"/>
                <a:t>b = span</a:t>
              </a:r>
            </a:p>
          </p:txBody>
        </p:sp>
        <p:cxnSp>
          <p:nvCxnSpPr>
            <p:cNvPr id="43" name="Straight Connector 42"/>
            <p:cNvCxnSpPr/>
            <p:nvPr/>
          </p:nvCxnSpPr>
          <p:spPr>
            <a:xfrm flipV="1">
              <a:off x="8917665" y="2957506"/>
              <a:ext cx="1817707" cy="176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921366" y="4497389"/>
              <a:ext cx="428524" cy="20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957760" y="3532586"/>
              <a:ext cx="355569" cy="369332"/>
            </a:xfrm>
            <a:prstGeom prst="rect">
              <a:avLst/>
            </a:prstGeom>
            <a:solidFill>
              <a:schemeClr val="bg1"/>
            </a:solidFill>
          </p:spPr>
          <p:txBody>
            <a:bodyPr wrap="square" rtlCol="0">
              <a:spAutoFit/>
            </a:bodyPr>
            <a:lstStyle/>
            <a:p>
              <a:r>
                <a:rPr lang="en-US" dirty="0"/>
                <a:t>b</a:t>
              </a:r>
            </a:p>
          </p:txBody>
        </p:sp>
        <p:cxnSp>
          <p:nvCxnSpPr>
            <p:cNvPr id="46" name="Straight Connector 45"/>
            <p:cNvCxnSpPr/>
            <p:nvPr/>
          </p:nvCxnSpPr>
          <p:spPr>
            <a:xfrm flipV="1">
              <a:off x="9222258" y="4791455"/>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9222258" y="5039592"/>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222258" y="3776757"/>
              <a:ext cx="1251857" cy="108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524729" y="4628529"/>
              <a:ext cx="772211" cy="369332"/>
            </a:xfrm>
            <a:prstGeom prst="rect">
              <a:avLst/>
            </a:prstGeom>
            <a:noFill/>
          </p:spPr>
          <p:txBody>
            <a:bodyPr wrap="square" rtlCol="0">
              <a:spAutoFit/>
            </a:bodyPr>
            <a:lstStyle/>
            <a:p>
              <a:r>
                <a:rPr lang="en-US" dirty="0">
                  <a:solidFill>
                    <a:schemeClr val="accent1"/>
                  </a:solidFill>
                </a:rPr>
                <a:t>1.15b</a:t>
              </a:r>
            </a:p>
          </p:txBody>
        </p:sp>
        <p:sp>
          <p:nvSpPr>
            <p:cNvPr id="49" name="TextBox 48"/>
            <p:cNvSpPr txBox="1"/>
            <p:nvPr/>
          </p:nvSpPr>
          <p:spPr>
            <a:xfrm>
              <a:off x="10539055" y="4915371"/>
              <a:ext cx="772211" cy="369332"/>
            </a:xfrm>
            <a:prstGeom prst="rect">
              <a:avLst/>
            </a:prstGeom>
            <a:noFill/>
          </p:spPr>
          <p:txBody>
            <a:bodyPr wrap="square" rtlCol="0">
              <a:spAutoFit/>
            </a:bodyPr>
            <a:lstStyle/>
            <a:p>
              <a:r>
                <a:rPr lang="en-US" dirty="0">
                  <a:solidFill>
                    <a:schemeClr val="accent1"/>
                  </a:solidFill>
                </a:rPr>
                <a:t>1.30b</a:t>
              </a:r>
            </a:p>
          </p:txBody>
        </p:sp>
      </p:grpSp>
      <p:sp>
        <p:nvSpPr>
          <p:cNvPr id="3" name="TextBox 2"/>
          <p:cNvSpPr txBox="1"/>
          <p:nvPr/>
        </p:nvSpPr>
        <p:spPr>
          <a:xfrm>
            <a:off x="9078568" y="5745892"/>
            <a:ext cx="1656804" cy="369332"/>
          </a:xfrm>
          <a:prstGeom prst="rect">
            <a:avLst/>
          </a:prstGeom>
          <a:noFill/>
        </p:spPr>
        <p:txBody>
          <a:bodyPr wrap="square" rtlCol="0">
            <a:spAutoFit/>
          </a:bodyPr>
          <a:lstStyle/>
          <a:p>
            <a:r>
              <a:rPr lang="en-US" dirty="0"/>
              <a:t>(Not to scale)</a:t>
            </a:r>
          </a:p>
        </p:txBody>
      </p:sp>
    </p:spTree>
    <p:extLst>
      <p:ext uri="{BB962C8B-B14F-4D97-AF65-F5344CB8AC3E}">
        <p14:creationId xmlns:p14="http://schemas.microsoft.com/office/powerpoint/2010/main" val="3159762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5216" y="127729"/>
            <a:ext cx="11109479" cy="523220"/>
          </a:xfrm>
          <a:prstGeom prst="rect">
            <a:avLst/>
          </a:prstGeom>
          <a:noFill/>
        </p:spPr>
        <p:txBody>
          <a:bodyPr wrap="square" rtlCol="0">
            <a:spAutoFit/>
          </a:bodyPr>
          <a:lstStyle/>
          <a:p>
            <a:pPr algn="ctr"/>
            <a:r>
              <a:rPr lang="en-US" sz="2800" dirty="0"/>
              <a:t>Step-down gust: tip actuation out</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p:txBody>
          <a:bodyPr/>
          <a:lstStyle/>
          <a:p>
            <a:fld id="{15530B12-77AA-4F8A-BB96-7B022F2BE984}" type="slidenum">
              <a:rPr lang="en-US" smtClean="0"/>
              <a:t>65</a:t>
            </a:fld>
            <a:endParaRPr lang="en-US"/>
          </a:p>
        </p:txBody>
      </p:sp>
      <p:pic>
        <p:nvPicPr>
          <p:cNvPr id="33" name="Picture 32"/>
          <p:cNvPicPr>
            <a:picLocks noChangeAspect="1"/>
          </p:cNvPicPr>
          <p:nvPr/>
        </p:nvPicPr>
        <p:blipFill rotWithShape="1">
          <a:blip r:embed="rId3" cstate="screen">
            <a:extLst>
              <a:ext uri="{28A0092B-C50C-407E-A947-70E740481C1C}">
                <a14:useLocalDpi xmlns:a14="http://schemas.microsoft.com/office/drawing/2010/main"/>
              </a:ext>
            </a:extLst>
          </a:blip>
          <a:srcRect l="83691" t="8331" r="-2111" b="32193"/>
          <a:stretch/>
        </p:blipFill>
        <p:spPr>
          <a:xfrm>
            <a:off x="1873160" y="1833875"/>
            <a:ext cx="2170707" cy="3339549"/>
          </a:xfrm>
          <a:prstGeom prst="rect">
            <a:avLst/>
          </a:prstGeom>
        </p:spPr>
      </p:pic>
      <p:grpSp>
        <p:nvGrpSpPr>
          <p:cNvPr id="9" name="Group 8"/>
          <p:cNvGrpSpPr/>
          <p:nvPr/>
        </p:nvGrpSpPr>
        <p:grpSpPr>
          <a:xfrm>
            <a:off x="7120570" y="4092674"/>
            <a:ext cx="4187255" cy="2183288"/>
            <a:chOff x="7185862" y="4229563"/>
            <a:chExt cx="4187255" cy="2183288"/>
          </a:xfrm>
        </p:grpSpPr>
        <p:sp>
          <p:nvSpPr>
            <p:cNvPr id="4" name="TextBox 3"/>
            <p:cNvSpPr txBox="1"/>
            <p:nvPr/>
          </p:nvSpPr>
          <p:spPr>
            <a:xfrm>
              <a:off x="9192126" y="5226521"/>
              <a:ext cx="2180991" cy="523220"/>
            </a:xfrm>
            <a:prstGeom prst="rect">
              <a:avLst/>
            </a:prstGeom>
            <a:noFill/>
          </p:spPr>
          <p:txBody>
            <a:bodyPr wrap="square" rtlCol="0">
              <a:spAutoFit/>
            </a:bodyPr>
            <a:lstStyle/>
            <a:p>
              <a:r>
                <a:rPr lang="en-US" sz="2800" dirty="0">
                  <a:solidFill>
                    <a:schemeClr val="accent1">
                      <a:lumMod val="75000"/>
                    </a:schemeClr>
                  </a:solidFill>
                </a:rPr>
                <a:t>Static sweep</a:t>
              </a:r>
            </a:p>
          </p:txBody>
        </p:sp>
        <p:grpSp>
          <p:nvGrpSpPr>
            <p:cNvPr id="3" name="Group 2"/>
            <p:cNvGrpSpPr/>
            <p:nvPr/>
          </p:nvGrpSpPr>
          <p:grpSpPr>
            <a:xfrm>
              <a:off x="7185862" y="4229563"/>
              <a:ext cx="1279782" cy="2183288"/>
              <a:chOff x="7185862" y="4229563"/>
              <a:chExt cx="1279782" cy="2183288"/>
            </a:xfrm>
          </p:grpSpPr>
          <p:sp>
            <p:nvSpPr>
              <p:cNvPr id="35" name="Rectangle 34">
                <a:extLst>
                  <a:ext uri="{FF2B5EF4-FFF2-40B4-BE49-F238E27FC236}">
                    <a16:creationId xmlns:a16="http://schemas.microsoft.com/office/drawing/2014/main" id="{BC2E6535-75DA-7149-BD70-6E22DBFE086E}"/>
                  </a:ext>
                </a:extLst>
              </p:cNvPr>
              <p:cNvSpPr/>
              <p:nvPr/>
            </p:nvSpPr>
            <p:spPr>
              <a:xfrm rot="5400000">
                <a:off x="7912744" y="4439215"/>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7CF3244-0DFF-C449-AD1B-CF87465EFD9B}"/>
                  </a:ext>
                </a:extLst>
              </p:cNvPr>
              <p:cNvGrpSpPr/>
              <p:nvPr/>
            </p:nvGrpSpPr>
            <p:grpSpPr>
              <a:xfrm>
                <a:off x="7416440" y="4784397"/>
                <a:ext cx="1049204" cy="1628454"/>
                <a:chOff x="6209658" y="2662881"/>
                <a:chExt cx="1481309" cy="2299118"/>
              </a:xfrm>
            </p:grpSpPr>
            <p:sp>
              <p:nvSpPr>
                <p:cNvPr id="37" name="Rectangle 36">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e 3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A0152EEB-582D-BE4F-A83C-2BBEB79507FC}"/>
                  </a:ext>
                </a:extLst>
              </p:cNvPr>
              <p:cNvSpPr/>
              <p:nvPr/>
            </p:nvSpPr>
            <p:spPr>
              <a:xfrm rot="5400000">
                <a:off x="8129821" y="4196325"/>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174D878-AB26-224B-A505-D7A17A5E829C}"/>
                  </a:ext>
                </a:extLst>
              </p:cNvPr>
              <p:cNvCxnSpPr>
                <a:cxnSpLocks/>
              </p:cNvCxnSpPr>
              <p:nvPr/>
            </p:nvCxnSpPr>
            <p:spPr>
              <a:xfrm flipH="1">
                <a:off x="7445874" y="5472797"/>
                <a:ext cx="420982" cy="0"/>
              </a:xfrm>
              <a:prstGeom prst="straightConnector1">
                <a:avLst/>
              </a:prstGeom>
              <a:ln w="25400">
                <a:solidFill>
                  <a:srgbClr val="0070C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0F0E91A-940D-5D47-AC76-14FB416CF5C9}"/>
                  </a:ext>
                </a:extLst>
              </p:cNvPr>
              <p:cNvSpPr/>
              <p:nvPr/>
            </p:nvSpPr>
            <p:spPr>
              <a:xfrm>
                <a:off x="7185862" y="5297515"/>
                <a:ext cx="285850" cy="338554"/>
              </a:xfrm>
              <a:prstGeom prst="rect">
                <a:avLst/>
              </a:prstGeom>
            </p:spPr>
            <p:txBody>
              <a:bodyPr wrap="square">
                <a:spAutoFit/>
              </a:bodyPr>
              <a:lstStyle/>
              <a:p>
                <a:r>
                  <a:rPr lang="en-US" sz="1600" dirty="0"/>
                  <a:t>U</a:t>
                </a:r>
                <a:endParaRPr lang="en-US" sz="1600" i="1" dirty="0"/>
              </a:p>
            </p:txBody>
          </p:sp>
        </p:grpSp>
      </p:grpSp>
      <p:grpSp>
        <p:nvGrpSpPr>
          <p:cNvPr id="11" name="Group 10"/>
          <p:cNvGrpSpPr/>
          <p:nvPr/>
        </p:nvGrpSpPr>
        <p:grpSpPr>
          <a:xfrm>
            <a:off x="7104180" y="1628247"/>
            <a:ext cx="4175892" cy="2171200"/>
            <a:chOff x="7184404" y="1394004"/>
            <a:chExt cx="4175892" cy="2171200"/>
          </a:xfrm>
        </p:grpSpPr>
        <p:sp>
          <p:nvSpPr>
            <p:cNvPr id="54" name="TextBox 53"/>
            <p:cNvSpPr txBox="1"/>
            <p:nvPr/>
          </p:nvSpPr>
          <p:spPr>
            <a:xfrm>
              <a:off x="9179305" y="2378690"/>
              <a:ext cx="2180991" cy="523220"/>
            </a:xfrm>
            <a:prstGeom prst="rect">
              <a:avLst/>
            </a:prstGeom>
            <a:noFill/>
          </p:spPr>
          <p:txBody>
            <a:bodyPr wrap="square" rtlCol="0">
              <a:spAutoFit/>
            </a:bodyPr>
            <a:lstStyle/>
            <a:p>
              <a:r>
                <a:rPr lang="en-US" sz="2800" dirty="0">
                  <a:solidFill>
                    <a:schemeClr val="accent1">
                      <a:lumMod val="75000"/>
                    </a:schemeClr>
                  </a:solidFill>
                </a:rPr>
                <a:t>Rectangular</a:t>
              </a:r>
            </a:p>
          </p:txBody>
        </p:sp>
        <p:grpSp>
          <p:nvGrpSpPr>
            <p:cNvPr id="10" name="Group 9"/>
            <p:cNvGrpSpPr/>
            <p:nvPr/>
          </p:nvGrpSpPr>
          <p:grpSpPr>
            <a:xfrm>
              <a:off x="7184404" y="1394004"/>
              <a:ext cx="1280185" cy="2171200"/>
              <a:chOff x="7184404" y="1394004"/>
              <a:chExt cx="1280185" cy="2171200"/>
            </a:xfrm>
          </p:grpSpPr>
          <p:sp>
            <p:nvSpPr>
              <p:cNvPr id="49" name="Rectangle 48">
                <a:extLst>
                  <a:ext uri="{FF2B5EF4-FFF2-40B4-BE49-F238E27FC236}">
                    <a16:creationId xmlns:a16="http://schemas.microsoft.com/office/drawing/2014/main" id="{245ED19F-DE57-E040-A378-9EB4BD7D22D7}"/>
                  </a:ext>
                </a:extLst>
              </p:cNvPr>
              <p:cNvSpPr/>
              <p:nvPr/>
            </p:nvSpPr>
            <p:spPr>
              <a:xfrm rot="5400000">
                <a:off x="7911689" y="1603656"/>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83C0565-CB97-9B43-A631-F14ABB127947}"/>
                  </a:ext>
                </a:extLst>
              </p:cNvPr>
              <p:cNvGrpSpPr/>
              <p:nvPr/>
            </p:nvGrpSpPr>
            <p:grpSpPr>
              <a:xfrm>
                <a:off x="7414336" y="1948838"/>
                <a:ext cx="1050253" cy="1616366"/>
                <a:chOff x="6208177" y="2662881"/>
                <a:chExt cx="1482790" cy="2282051"/>
              </a:xfrm>
            </p:grpSpPr>
            <p:sp>
              <p:nvSpPr>
                <p:cNvPr id="51" name="Rectangle 50">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e 54">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Arrow Connector 56">
                <a:extLst>
                  <a:ext uri="{FF2B5EF4-FFF2-40B4-BE49-F238E27FC236}">
                    <a16:creationId xmlns:a16="http://schemas.microsoft.com/office/drawing/2014/main" id="{0174D878-AB26-224B-A505-D7A17A5E829C}"/>
                  </a:ext>
                </a:extLst>
              </p:cNvPr>
              <p:cNvCxnSpPr>
                <a:cxnSpLocks/>
              </p:cNvCxnSpPr>
              <p:nvPr/>
            </p:nvCxnSpPr>
            <p:spPr>
              <a:xfrm flipH="1">
                <a:off x="7447764" y="2629180"/>
                <a:ext cx="420982" cy="0"/>
              </a:xfrm>
              <a:prstGeom prst="straightConnector1">
                <a:avLst/>
              </a:prstGeom>
              <a:ln w="25400">
                <a:solidFill>
                  <a:srgbClr val="0070C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0F0E91A-940D-5D47-AC76-14FB416CF5C9}"/>
                  </a:ext>
                </a:extLst>
              </p:cNvPr>
              <p:cNvSpPr/>
              <p:nvPr/>
            </p:nvSpPr>
            <p:spPr>
              <a:xfrm>
                <a:off x="7184404" y="2453898"/>
                <a:ext cx="285850" cy="338554"/>
              </a:xfrm>
              <a:prstGeom prst="rect">
                <a:avLst/>
              </a:prstGeom>
            </p:spPr>
            <p:txBody>
              <a:bodyPr wrap="square">
                <a:spAutoFit/>
              </a:bodyPr>
              <a:lstStyle/>
              <a:p>
                <a:r>
                  <a:rPr lang="en-US" sz="1600" dirty="0"/>
                  <a:t>U</a:t>
                </a:r>
                <a:endParaRPr lang="en-US" sz="1600" i="1" dirty="0"/>
              </a:p>
            </p:txBody>
          </p:sp>
          <p:sp>
            <p:nvSpPr>
              <p:cNvPr id="59" name="Rectangle 58">
                <a:extLst>
                  <a:ext uri="{FF2B5EF4-FFF2-40B4-BE49-F238E27FC236}">
                    <a16:creationId xmlns:a16="http://schemas.microsoft.com/office/drawing/2014/main" id="{14BD54D6-37BF-8F4F-91C1-BADC6195B91B}"/>
                  </a:ext>
                </a:extLst>
              </p:cNvPr>
              <p:cNvSpPr/>
              <p:nvPr/>
            </p:nvSpPr>
            <p:spPr>
              <a:xfrm rot="5400000">
                <a:off x="8128766" y="1357592"/>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7671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4318" y="115561"/>
            <a:ext cx="8001165" cy="707886"/>
          </a:xfrm>
          <a:prstGeom prst="rect">
            <a:avLst/>
          </a:prstGeom>
          <a:noFill/>
        </p:spPr>
        <p:txBody>
          <a:bodyPr wrap="none" rtlCol="0">
            <a:spAutoFit/>
          </a:bodyPr>
          <a:lstStyle/>
          <a:p>
            <a:r>
              <a:rPr lang="en-US" sz="4000" dirty="0">
                <a:solidFill>
                  <a:schemeClr val="accent1">
                    <a:lumMod val="75000"/>
                  </a:schemeClr>
                </a:solidFill>
              </a:rPr>
              <a:t>Key points of the rotating wing model</a:t>
            </a:r>
          </a:p>
        </p:txBody>
      </p:sp>
      <p:sp>
        <p:nvSpPr>
          <p:cNvPr id="3" name="TextBox 2"/>
          <p:cNvSpPr txBox="1"/>
          <p:nvPr/>
        </p:nvSpPr>
        <p:spPr>
          <a:xfrm>
            <a:off x="1350438" y="2100765"/>
            <a:ext cx="4666662"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Contributing factors to the model error: </a:t>
            </a:r>
          </a:p>
        </p:txBody>
      </p:sp>
      <p:sp>
        <p:nvSpPr>
          <p:cNvPr id="6" name="TextBox 5"/>
          <p:cNvSpPr txBox="1"/>
          <p:nvPr/>
        </p:nvSpPr>
        <p:spPr>
          <a:xfrm>
            <a:off x="1350438" y="1158792"/>
            <a:ext cx="922296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model is based on the assumption that rotating wing-flow creates a vortex loop comprised of LEV, TV, TEV and RV. A momentum balance gives the loop circulation.</a:t>
            </a:r>
          </a:p>
        </p:txBody>
      </p:sp>
      <p:sp>
        <p:nvSpPr>
          <p:cNvPr id="7" name="TextBox 6"/>
          <p:cNvSpPr txBox="1"/>
          <p:nvPr/>
        </p:nvSpPr>
        <p:spPr>
          <a:xfrm>
            <a:off x="1350438" y="5732071"/>
            <a:ext cx="945419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This simplified loop-based approach may be useful for modeling other wing flows that produce coherent vortex loops.</a:t>
            </a:r>
          </a:p>
        </p:txBody>
      </p:sp>
      <p:sp>
        <p:nvSpPr>
          <p:cNvPr id="8" name="TextBox 7"/>
          <p:cNvSpPr txBox="1"/>
          <p:nvPr/>
        </p:nvSpPr>
        <p:spPr>
          <a:xfrm flipH="1">
            <a:off x="2856064" y="2718387"/>
            <a:ext cx="9222967" cy="1323439"/>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Over-/under- prediction of loop circulation </a:t>
            </a:r>
            <a:r>
              <a:rPr lang="en-US" sz="1600" dirty="0"/>
              <a:t>(Sullivan et al., JFM 2008)</a:t>
            </a:r>
            <a:r>
              <a:rPr lang="en-US" sz="2000" dirty="0"/>
              <a:t> </a:t>
            </a:r>
          </a:p>
          <a:p>
            <a:pPr marL="285750" indent="-285750">
              <a:buFont typeface="Courier New" panose="02070309020205020404" pitchFamily="49" charset="0"/>
              <a:buChar char="o"/>
            </a:pPr>
            <a:r>
              <a:rPr lang="en-US" sz="2000" dirty="0"/>
              <a:t>Near-wake angle-of-attack scaling</a:t>
            </a:r>
          </a:p>
          <a:p>
            <a:pPr marL="285750" indent="-285750">
              <a:buFont typeface="Courier New" panose="02070309020205020404" pitchFamily="49" charset="0"/>
              <a:buChar char="o"/>
            </a:pPr>
            <a:r>
              <a:rPr lang="en-US" sz="2000" dirty="0"/>
              <a:t>Downwash calculation</a:t>
            </a:r>
          </a:p>
          <a:p>
            <a:pPr marL="285750" indent="-285750">
              <a:buFont typeface="Courier New" panose="02070309020205020404" pitchFamily="49" charset="0"/>
              <a:buChar char="o"/>
            </a:pPr>
            <a:r>
              <a:rPr lang="en-US" sz="2000" dirty="0"/>
              <a:t>Filtering of the experimental data and set-up constraints</a:t>
            </a:r>
          </a:p>
        </p:txBody>
      </p:sp>
      <p:sp>
        <p:nvSpPr>
          <p:cNvPr id="4" name="Slide Number Placeholder 3">
            <a:extLst>
              <a:ext uri="{FF2B5EF4-FFF2-40B4-BE49-F238E27FC236}">
                <a16:creationId xmlns:a16="http://schemas.microsoft.com/office/drawing/2014/main" id="{F192D1C4-BC96-4C13-BA18-D11D0C6B8AA2}"/>
              </a:ext>
            </a:extLst>
          </p:cNvPr>
          <p:cNvSpPr>
            <a:spLocks noGrp="1"/>
          </p:cNvSpPr>
          <p:nvPr>
            <p:ph type="sldNum" sz="quarter" idx="12"/>
          </p:nvPr>
        </p:nvSpPr>
        <p:spPr/>
        <p:txBody>
          <a:bodyPr/>
          <a:lstStyle/>
          <a:p>
            <a:fld id="{15530B12-77AA-4F8A-BB96-7B022F2BE984}" type="slidenum">
              <a:rPr lang="en-US" smtClean="0"/>
              <a:t>66</a:t>
            </a:fld>
            <a:endParaRPr lang="en-US"/>
          </a:p>
        </p:txBody>
      </p:sp>
      <p:sp>
        <p:nvSpPr>
          <p:cNvPr id="10" name="TextBox 9">
            <a:extLst>
              <a:ext uri="{FF2B5EF4-FFF2-40B4-BE49-F238E27FC236}">
                <a16:creationId xmlns:a16="http://schemas.microsoft.com/office/drawing/2014/main" id="{C7322BA0-1B65-477E-855B-30BBF5AE6422}"/>
              </a:ext>
            </a:extLst>
          </p:cNvPr>
          <p:cNvSpPr txBox="1"/>
          <p:nvPr/>
        </p:nvSpPr>
        <p:spPr>
          <a:xfrm>
            <a:off x="1350438" y="4286783"/>
            <a:ext cx="4148572"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Lift estimation with good accuracy. </a:t>
            </a:r>
          </a:p>
        </p:txBody>
      </p:sp>
      <p:sp>
        <p:nvSpPr>
          <p:cNvPr id="5" name="Rectangle 4">
            <a:extLst>
              <a:ext uri="{FF2B5EF4-FFF2-40B4-BE49-F238E27FC236}">
                <a16:creationId xmlns:a16="http://schemas.microsoft.com/office/drawing/2014/main" id="{66B613BB-80C1-4CAD-A779-C7F9A40C1465}"/>
              </a:ext>
            </a:extLst>
          </p:cNvPr>
          <p:cNvSpPr/>
          <p:nvPr/>
        </p:nvSpPr>
        <p:spPr>
          <a:xfrm>
            <a:off x="1350438" y="5016866"/>
            <a:ext cx="5873467" cy="400110"/>
          </a:xfrm>
          <a:prstGeom prst="rect">
            <a:avLst/>
          </a:prstGeom>
        </p:spPr>
        <p:txBody>
          <a:bodyPr wrap="none">
            <a:spAutoFit/>
          </a:bodyPr>
          <a:lstStyle/>
          <a:p>
            <a:pPr marL="285750" indent="-285750">
              <a:buFont typeface="Arial" panose="020B0604020202020204" pitchFamily="34" charset="0"/>
              <a:buChar char="•"/>
            </a:pPr>
            <a:r>
              <a:rPr lang="en-US" sz="2000" dirty="0"/>
              <a:t>Model’s only inputs: wing kinematics and geometry.</a:t>
            </a:r>
          </a:p>
        </p:txBody>
      </p:sp>
    </p:spTree>
    <p:extLst>
      <p:ext uri="{BB962C8B-B14F-4D97-AF65-F5344CB8AC3E}">
        <p14:creationId xmlns:p14="http://schemas.microsoft.com/office/powerpoint/2010/main" val="12201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10"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67</a:t>
            </a:fld>
            <a:endParaRPr lang="en-US"/>
          </a:p>
        </p:txBody>
      </p:sp>
      <p:grpSp>
        <p:nvGrpSpPr>
          <p:cNvPr id="26" name="Group 25"/>
          <p:cNvGrpSpPr/>
          <p:nvPr/>
        </p:nvGrpSpPr>
        <p:grpSpPr>
          <a:xfrm>
            <a:off x="3352800" y="792480"/>
            <a:ext cx="6040120" cy="5636520"/>
            <a:chOff x="3352800" y="792480"/>
            <a:chExt cx="6040120" cy="5636520"/>
          </a:xfrm>
        </p:grpSpPr>
        <p:grpSp>
          <p:nvGrpSpPr>
            <p:cNvPr id="11" name="Group 10"/>
            <p:cNvGrpSpPr/>
            <p:nvPr/>
          </p:nvGrpSpPr>
          <p:grpSpPr>
            <a:xfrm>
              <a:off x="3352800" y="792480"/>
              <a:ext cx="5455920" cy="5636520"/>
              <a:chOff x="3352800" y="792480"/>
              <a:chExt cx="5455920" cy="563652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5710" t="6058" r="16091"/>
              <a:stretch/>
            </p:blipFill>
            <p:spPr>
              <a:xfrm>
                <a:off x="3352800" y="792480"/>
                <a:ext cx="5455920" cy="5636520"/>
              </a:xfrm>
              <a:prstGeom prst="rect">
                <a:avLst/>
              </a:prstGeom>
            </p:spPr>
          </p:pic>
          <p:sp>
            <p:nvSpPr>
              <p:cNvPr id="10" name="Rectangle 9"/>
              <p:cNvSpPr/>
              <p:nvPr/>
            </p:nvSpPr>
            <p:spPr>
              <a:xfrm>
                <a:off x="6878320" y="1981200"/>
                <a:ext cx="782320"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7807960" y="2604919"/>
              <a:ext cx="1584960" cy="646331"/>
            </a:xfrm>
            <a:prstGeom prst="rect">
              <a:avLst/>
            </a:prstGeom>
            <a:solidFill>
              <a:schemeClr val="bg1"/>
            </a:solidFill>
          </p:spPr>
          <p:txBody>
            <a:bodyPr wrap="square" rtlCol="0">
              <a:spAutoFit/>
            </a:bodyPr>
            <a:lstStyle/>
            <a:p>
              <a:r>
                <a:rPr lang="en-US" dirty="0"/>
                <a:t>Horseshow vortex</a:t>
              </a:r>
            </a:p>
          </p:txBody>
        </p:sp>
        <p:sp>
          <p:nvSpPr>
            <p:cNvPr id="5" name="TextBox 4"/>
            <p:cNvSpPr txBox="1"/>
            <p:nvPr/>
          </p:nvSpPr>
          <p:spPr>
            <a:xfrm>
              <a:off x="5516880" y="2472831"/>
              <a:ext cx="650240" cy="369332"/>
            </a:xfrm>
            <a:prstGeom prst="rect">
              <a:avLst/>
            </a:prstGeom>
            <a:noFill/>
          </p:spPr>
          <p:txBody>
            <a:bodyPr wrap="square" rtlCol="0">
              <a:spAutoFit/>
            </a:bodyPr>
            <a:lstStyle/>
            <a:p>
              <a:r>
                <a:rPr lang="en-US" dirty="0"/>
                <a:t>wing</a:t>
              </a:r>
            </a:p>
          </p:txBody>
        </p:sp>
        <p:sp>
          <p:nvSpPr>
            <p:cNvPr id="6" name="TextBox 5"/>
            <p:cNvSpPr txBox="1"/>
            <p:nvPr/>
          </p:nvSpPr>
          <p:spPr>
            <a:xfrm>
              <a:off x="6837680" y="2580640"/>
              <a:ext cx="650240" cy="369332"/>
            </a:xfrm>
            <a:prstGeom prst="rect">
              <a:avLst/>
            </a:prstGeom>
            <a:noFill/>
          </p:spPr>
          <p:txBody>
            <a:bodyPr wrap="square" rtlCol="0">
              <a:spAutoFit/>
            </a:bodyPr>
            <a:lstStyle/>
            <a:p>
              <a:r>
                <a:rPr lang="en-US" dirty="0"/>
                <a:t>TEV</a:t>
              </a:r>
            </a:p>
          </p:txBody>
        </p:sp>
        <p:sp>
          <p:nvSpPr>
            <p:cNvPr id="7" name="TextBox 6"/>
            <p:cNvSpPr txBox="1"/>
            <p:nvPr/>
          </p:nvSpPr>
          <p:spPr>
            <a:xfrm>
              <a:off x="4866640" y="2997904"/>
              <a:ext cx="650240" cy="369332"/>
            </a:xfrm>
            <a:prstGeom prst="rect">
              <a:avLst/>
            </a:prstGeom>
            <a:noFill/>
          </p:spPr>
          <p:txBody>
            <a:bodyPr wrap="square" rtlCol="0">
              <a:spAutoFit/>
            </a:bodyPr>
            <a:lstStyle/>
            <a:p>
              <a:r>
                <a:rPr lang="en-US" dirty="0"/>
                <a:t>TV</a:t>
              </a:r>
            </a:p>
          </p:txBody>
        </p:sp>
        <p:sp>
          <p:nvSpPr>
            <p:cNvPr id="8" name="TextBox 7"/>
            <p:cNvSpPr txBox="1"/>
            <p:nvPr/>
          </p:nvSpPr>
          <p:spPr>
            <a:xfrm>
              <a:off x="4582160" y="3610740"/>
              <a:ext cx="650240" cy="369332"/>
            </a:xfrm>
            <a:prstGeom prst="rect">
              <a:avLst/>
            </a:prstGeom>
            <a:noFill/>
          </p:spPr>
          <p:txBody>
            <a:bodyPr wrap="square" rtlCol="0">
              <a:spAutoFit/>
            </a:bodyPr>
            <a:lstStyle/>
            <a:p>
              <a:r>
                <a:rPr lang="en-US" dirty="0"/>
                <a:t>LEV</a:t>
              </a:r>
            </a:p>
          </p:txBody>
        </p:sp>
        <p:cxnSp>
          <p:nvCxnSpPr>
            <p:cNvPr id="13" name="Straight Arrow Connector 12"/>
            <p:cNvCxnSpPr/>
            <p:nvPr/>
          </p:nvCxnSpPr>
          <p:spPr>
            <a:xfrm>
              <a:off x="5069840" y="3810000"/>
              <a:ext cx="3657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902960" y="2842163"/>
              <a:ext cx="254000" cy="307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171440" y="3298429"/>
              <a:ext cx="304800" cy="1239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40880" y="2878852"/>
              <a:ext cx="132080" cy="1996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424420" y="3170952"/>
              <a:ext cx="601980" cy="80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7243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7AFD5-C100-4458-8E8A-9FCE434A362A}"/>
              </a:ext>
            </a:extLst>
          </p:cNvPr>
          <p:cNvSpPr>
            <a:spLocks noGrp="1"/>
          </p:cNvSpPr>
          <p:nvPr>
            <p:ph type="sldNum" sz="quarter" idx="12"/>
          </p:nvPr>
        </p:nvSpPr>
        <p:spPr/>
        <p:txBody>
          <a:bodyPr/>
          <a:lstStyle/>
          <a:p>
            <a:fld id="{15530B12-77AA-4F8A-BB96-7B022F2BE984}" type="slidenum">
              <a:rPr lang="en-US" smtClean="0"/>
              <a:t>68</a:t>
            </a:fld>
            <a:endParaRPr lang="en-US"/>
          </a:p>
        </p:txBody>
      </p:sp>
      <p:pic>
        <p:nvPicPr>
          <p:cNvPr id="4" name="Picture 3" descr="Diagram&#10;&#10;Description automatically generated">
            <a:extLst>
              <a:ext uri="{FF2B5EF4-FFF2-40B4-BE49-F238E27FC236}">
                <a16:creationId xmlns:a16="http://schemas.microsoft.com/office/drawing/2014/main" id="{5A4FCB3A-59B6-4A38-B63D-6832CEB3E0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49651" y="0"/>
            <a:ext cx="6292698" cy="6858000"/>
          </a:xfrm>
          <a:prstGeom prst="rect">
            <a:avLst/>
          </a:prstGeom>
        </p:spPr>
      </p:pic>
    </p:spTree>
    <p:extLst>
      <p:ext uri="{BB962C8B-B14F-4D97-AF65-F5344CB8AC3E}">
        <p14:creationId xmlns:p14="http://schemas.microsoft.com/office/powerpoint/2010/main" val="1926425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4655495" y="85677"/>
            <a:ext cx="5371915" cy="707886"/>
          </a:xfrm>
          <a:prstGeom prst="rect">
            <a:avLst/>
          </a:prstGeom>
          <a:noFill/>
        </p:spPr>
        <p:txBody>
          <a:bodyPr wrap="square" rtlCol="0">
            <a:spAutoFit/>
          </a:bodyPr>
          <a:lstStyle/>
          <a:p>
            <a:r>
              <a:rPr lang="en-US" sz="4000" dirty="0">
                <a:solidFill>
                  <a:schemeClr val="accent1">
                    <a:lumMod val="75000"/>
                  </a:schemeClr>
                </a:solidFill>
              </a:rPr>
              <a:t>Q-</a:t>
            </a:r>
            <a:r>
              <a:rPr lang="en-US" sz="4000" dirty="0" err="1">
                <a:solidFill>
                  <a:schemeClr val="accent1">
                    <a:lumMod val="75000"/>
                  </a:schemeClr>
                </a:solidFill>
              </a:rPr>
              <a:t>isosurface</a:t>
            </a:r>
            <a:endParaRPr lang="en-US" sz="4000" dirty="0">
              <a:solidFill>
                <a:schemeClr val="accent1">
                  <a:lumMod val="75000"/>
                </a:schemeClr>
              </a:solidFill>
            </a:endParaRPr>
          </a:p>
        </p:txBody>
      </p:sp>
      <p:pic>
        <p:nvPicPr>
          <p:cNvPr id="1026" name="Picture 2" descr="4 Ways to Draw a Computer - wikiHow"/>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5575" y="-10972800"/>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17" y="1243253"/>
            <a:ext cx="6145211" cy="4608908"/>
          </a:xfrm>
          <a:prstGeom prst="rect">
            <a:avLst/>
          </a:prstGeom>
        </p:spPr>
      </p:pic>
      <p:pic>
        <p:nvPicPr>
          <p:cNvPr id="92" name="Picture 9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65784" y="1224429"/>
            <a:ext cx="4611277" cy="5320304"/>
          </a:xfrm>
          <a:prstGeom prst="rect">
            <a:avLst/>
          </a:prstGeom>
        </p:spPr>
      </p:pic>
      <p:sp>
        <p:nvSpPr>
          <p:cNvPr id="94" name="TextBox 93"/>
          <p:cNvSpPr txBox="1"/>
          <p:nvPr/>
        </p:nvSpPr>
        <p:spPr>
          <a:xfrm>
            <a:off x="2887133" y="6265333"/>
            <a:ext cx="2336800" cy="400110"/>
          </a:xfrm>
          <a:prstGeom prst="rect">
            <a:avLst/>
          </a:prstGeom>
          <a:noFill/>
        </p:spPr>
        <p:txBody>
          <a:bodyPr wrap="square" rtlCol="0">
            <a:spAutoFit/>
          </a:bodyPr>
          <a:lstStyle/>
          <a:p>
            <a:r>
              <a:rPr lang="en-US" sz="2000" dirty="0"/>
              <a:t>Q=0.004 </a:t>
            </a:r>
            <a:r>
              <a:rPr lang="en-US" sz="2000" dirty="0" err="1"/>
              <a:t>isosurface</a:t>
            </a:r>
            <a:endParaRPr lang="en-US" sz="2000" dirty="0"/>
          </a:p>
        </p:txBody>
      </p:sp>
      <p:sp>
        <p:nvSpPr>
          <p:cNvPr id="95" name="Rectangle 94"/>
          <p:cNvSpPr/>
          <p:nvPr/>
        </p:nvSpPr>
        <p:spPr>
          <a:xfrm>
            <a:off x="6196253" y="1457867"/>
            <a:ext cx="526106" cy="369332"/>
          </a:xfrm>
          <a:prstGeom prst="rect">
            <a:avLst/>
          </a:prstGeom>
        </p:spPr>
        <p:txBody>
          <a:bodyPr wrap="none">
            <a:spAutoFit/>
          </a:bodyPr>
          <a:lstStyle/>
          <a:p>
            <a:r>
              <a:rPr lang="en-US" dirty="0"/>
              <a:t>LEV</a:t>
            </a:r>
          </a:p>
        </p:txBody>
      </p:sp>
      <p:sp>
        <p:nvSpPr>
          <p:cNvPr id="126" name="Rectangle 125"/>
          <p:cNvSpPr/>
          <p:nvPr/>
        </p:nvSpPr>
        <p:spPr>
          <a:xfrm>
            <a:off x="6382520" y="5022334"/>
            <a:ext cx="540533" cy="369332"/>
          </a:xfrm>
          <a:prstGeom prst="rect">
            <a:avLst/>
          </a:prstGeom>
        </p:spPr>
        <p:txBody>
          <a:bodyPr wrap="none">
            <a:spAutoFit/>
          </a:bodyPr>
          <a:lstStyle/>
          <a:p>
            <a:r>
              <a:rPr lang="en-US" dirty="0"/>
              <a:t>TEV</a:t>
            </a:r>
          </a:p>
        </p:txBody>
      </p:sp>
      <p:sp>
        <p:nvSpPr>
          <p:cNvPr id="127" name="Rectangle 126"/>
          <p:cNvSpPr/>
          <p:nvPr/>
        </p:nvSpPr>
        <p:spPr>
          <a:xfrm>
            <a:off x="6239678" y="3499935"/>
            <a:ext cx="428322" cy="369332"/>
          </a:xfrm>
          <a:prstGeom prst="rect">
            <a:avLst/>
          </a:prstGeom>
        </p:spPr>
        <p:txBody>
          <a:bodyPr wrap="none">
            <a:spAutoFit/>
          </a:bodyPr>
          <a:lstStyle/>
          <a:p>
            <a:r>
              <a:rPr lang="en-US" dirty="0"/>
              <a:t>TV</a:t>
            </a:r>
          </a:p>
        </p:txBody>
      </p:sp>
      <p:cxnSp>
        <p:nvCxnSpPr>
          <p:cNvPr id="98" name="Straight Arrow Connector 97"/>
          <p:cNvCxnSpPr/>
          <p:nvPr/>
        </p:nvCxnSpPr>
        <p:spPr>
          <a:xfrm flipH="1">
            <a:off x="4724400" y="1827199"/>
            <a:ext cx="1471853" cy="1059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4055533" y="3471079"/>
            <a:ext cx="2184146" cy="213522"/>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6721013" y="1800901"/>
            <a:ext cx="2177454" cy="395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7006071" y="3349598"/>
            <a:ext cx="1892396" cy="175269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3957749" y="3810000"/>
            <a:ext cx="2344326" cy="1292294"/>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02687" y="777365"/>
            <a:ext cx="2905737" cy="1151834"/>
            <a:chOff x="3002687" y="777365"/>
            <a:chExt cx="2905737" cy="1151834"/>
          </a:xfrm>
        </p:grpSpPr>
        <mc:AlternateContent xmlns:mc="http://schemas.openxmlformats.org/markup-compatibility/2006" xmlns:a14="http://schemas.microsoft.com/office/drawing/2010/main">
          <mc:Choice Requires="a14">
            <p:sp>
              <p:nvSpPr>
                <p:cNvPr id="105" name="TextBox 104"/>
                <p:cNvSpPr txBox="1"/>
                <p:nvPr/>
              </p:nvSpPr>
              <p:spPr>
                <a:xfrm>
                  <a:off x="3002687" y="777365"/>
                  <a:ext cx="2380977"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e>
                            </m:d>
                          </m:e>
                        </m:d>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3002687" y="777365"/>
                  <a:ext cx="2380977" cy="518604"/>
                </a:xfrm>
                <a:prstGeom prst="rect">
                  <a:avLst/>
                </a:prstGeom>
                <a:blipFill>
                  <a:blip r:embed="rId7"/>
                  <a:stretch>
                    <a:fillRect/>
                  </a:stretch>
                </a:blipFill>
              </p:spPr>
              <p:txBody>
                <a:bodyPr/>
                <a:lstStyle/>
                <a:p>
                  <a:r>
                    <a:rPr lang="en-US">
                      <a:noFill/>
                    </a:rPr>
                    <a:t> </a:t>
                  </a:r>
                </a:p>
              </p:txBody>
            </p:sp>
          </mc:Fallback>
        </mc:AlternateContent>
        <p:sp>
          <p:nvSpPr>
            <p:cNvPr id="106" name="TextBox 105"/>
            <p:cNvSpPr txBox="1"/>
            <p:nvPr/>
          </p:nvSpPr>
          <p:spPr>
            <a:xfrm flipH="1">
              <a:off x="3558913" y="1282868"/>
              <a:ext cx="1062322" cy="646331"/>
            </a:xfrm>
            <a:prstGeom prst="rect">
              <a:avLst/>
            </a:prstGeom>
            <a:noFill/>
          </p:spPr>
          <p:txBody>
            <a:bodyPr wrap="square" rtlCol="0">
              <a:spAutoFit/>
            </a:bodyPr>
            <a:lstStyle/>
            <a:p>
              <a:r>
                <a:rPr lang="en-US" dirty="0">
                  <a:solidFill>
                    <a:schemeClr val="accent1"/>
                  </a:solidFill>
                </a:rPr>
                <a:t>Vorticity tensor</a:t>
              </a:r>
            </a:p>
          </p:txBody>
        </p:sp>
        <p:sp>
          <p:nvSpPr>
            <p:cNvPr id="141" name="TextBox 140"/>
            <p:cNvSpPr txBox="1"/>
            <p:nvPr/>
          </p:nvSpPr>
          <p:spPr>
            <a:xfrm flipH="1">
              <a:off x="4592738" y="1276054"/>
              <a:ext cx="1315686" cy="646331"/>
            </a:xfrm>
            <a:prstGeom prst="rect">
              <a:avLst/>
            </a:prstGeom>
            <a:noFill/>
          </p:spPr>
          <p:txBody>
            <a:bodyPr wrap="square" rtlCol="0">
              <a:spAutoFit/>
            </a:bodyPr>
            <a:lstStyle/>
            <a:p>
              <a:r>
                <a:rPr lang="en-US" dirty="0">
                  <a:solidFill>
                    <a:schemeClr val="accent1"/>
                  </a:solidFill>
                </a:rPr>
                <a:t>Strain-rate tensor</a:t>
              </a:r>
            </a:p>
          </p:txBody>
        </p:sp>
      </p:grpSp>
    </p:spTree>
    <p:extLst>
      <p:ext uri="{BB962C8B-B14F-4D97-AF65-F5344CB8AC3E}">
        <p14:creationId xmlns:p14="http://schemas.microsoft.com/office/powerpoint/2010/main" val="3784354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828169460"/>
              </p:ext>
            </p:extLst>
          </p:nvPr>
        </p:nvGraphicFramePr>
        <p:xfrm>
          <a:off x="2032000" y="108542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967701" y="190827"/>
            <a:ext cx="4469878" cy="707886"/>
          </a:xfrm>
          <a:prstGeom prst="rect">
            <a:avLst/>
          </a:prstGeom>
          <a:noFill/>
        </p:spPr>
        <p:txBody>
          <a:bodyPr wrap="none" rtlCol="0">
            <a:spAutoFit/>
          </a:bodyPr>
          <a:lstStyle>
            <a:defPPr>
              <a:defRPr lang="en-US"/>
            </a:defPPr>
            <a:lvl1pPr algn="ctr">
              <a:defRPr sz="4000">
                <a:solidFill>
                  <a:schemeClr val="accent1">
                    <a:lumMod val="75000"/>
                  </a:schemeClr>
                </a:solidFill>
              </a:defRPr>
            </a:lvl1pPr>
          </a:lstStyle>
          <a:p>
            <a:r>
              <a:rPr lang="en-US" dirty="0"/>
              <a:t>Research techniques</a:t>
            </a:r>
          </a:p>
        </p:txBody>
      </p:sp>
      <p:sp>
        <p:nvSpPr>
          <p:cNvPr id="4" name="Slide Number Placeholder 3">
            <a:extLst>
              <a:ext uri="{FF2B5EF4-FFF2-40B4-BE49-F238E27FC236}">
                <a16:creationId xmlns:a16="http://schemas.microsoft.com/office/drawing/2014/main" id="{E60734BF-63FC-439C-BAE8-23F650AA0D94}"/>
              </a:ext>
            </a:extLst>
          </p:cNvPr>
          <p:cNvSpPr>
            <a:spLocks noGrp="1"/>
          </p:cNvSpPr>
          <p:nvPr>
            <p:ph type="sldNum" sz="quarter" idx="12"/>
          </p:nvPr>
        </p:nvSpPr>
        <p:spPr/>
        <p:txBody>
          <a:bodyPr/>
          <a:lstStyle/>
          <a:p>
            <a:fld id="{15530B12-77AA-4F8A-BB96-7B022F2BE984}" type="slidenum">
              <a:rPr lang="en-US" smtClean="0"/>
              <a:t>7</a:t>
            </a:fld>
            <a:endParaRPr lang="en-US"/>
          </a:p>
        </p:txBody>
      </p:sp>
    </p:spTree>
    <p:extLst>
      <p:ext uri="{BB962C8B-B14F-4D97-AF65-F5344CB8AC3E}">
        <p14:creationId xmlns:p14="http://schemas.microsoft.com/office/powerpoint/2010/main" val="445787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70</a:t>
            </a:fld>
            <a:endParaRPr lang="en-US"/>
          </a:p>
        </p:txBody>
      </p:sp>
      <p:sp>
        <p:nvSpPr>
          <p:cNvPr id="3" name="TextBox 2"/>
          <p:cNvSpPr txBox="1"/>
          <p:nvPr/>
        </p:nvSpPr>
        <p:spPr>
          <a:xfrm>
            <a:off x="1386038" y="1260910"/>
            <a:ext cx="6468176" cy="1754326"/>
          </a:xfrm>
          <a:prstGeom prst="rect">
            <a:avLst/>
          </a:prstGeom>
          <a:noFill/>
        </p:spPr>
        <p:txBody>
          <a:bodyPr wrap="square" rtlCol="0">
            <a:spAutoFit/>
          </a:bodyPr>
          <a:lstStyle/>
          <a:p>
            <a:r>
              <a:rPr lang="en-US" dirty="0"/>
              <a:t>Dual-head </a:t>
            </a:r>
            <a:r>
              <a:rPr lang="en-US" dirty="0" err="1"/>
              <a:t>Nd:YLF</a:t>
            </a:r>
            <a:r>
              <a:rPr lang="en-US" dirty="0"/>
              <a:t> Laser (527 nm) energy: 60 </a:t>
            </a:r>
            <a:r>
              <a:rPr lang="en-US" dirty="0" err="1"/>
              <a:t>mJ</a:t>
            </a:r>
            <a:r>
              <a:rPr lang="en-US" dirty="0"/>
              <a:t> per pulse when combined.  (Photonics brand)</a:t>
            </a:r>
          </a:p>
          <a:p>
            <a:r>
              <a:rPr lang="en-US" dirty="0"/>
              <a:t>Pulse duration/width: 150 nanoseconds</a:t>
            </a:r>
          </a:p>
          <a:p>
            <a:r>
              <a:rPr lang="en-US" dirty="0"/>
              <a:t>Repetition rate: 1kHz full energy, 10kHz at low energy</a:t>
            </a:r>
          </a:p>
          <a:p>
            <a:r>
              <a:rPr lang="en-US" dirty="0"/>
              <a:t>We need frequency of 200Hz. </a:t>
            </a:r>
          </a:p>
          <a:p>
            <a:endParaRPr lang="en-US" dirty="0"/>
          </a:p>
        </p:txBody>
      </p:sp>
      <p:sp>
        <p:nvSpPr>
          <p:cNvPr id="4" name="TextBox 3"/>
          <p:cNvSpPr txBox="1"/>
          <p:nvPr/>
        </p:nvSpPr>
        <p:spPr>
          <a:xfrm>
            <a:off x="1386038" y="2876351"/>
            <a:ext cx="6468176" cy="2031325"/>
          </a:xfrm>
          <a:prstGeom prst="rect">
            <a:avLst/>
          </a:prstGeom>
          <a:noFill/>
        </p:spPr>
        <p:txBody>
          <a:bodyPr wrap="square" rtlCol="0">
            <a:spAutoFit/>
          </a:bodyPr>
          <a:lstStyle/>
          <a:p>
            <a:r>
              <a:rPr lang="en-US" dirty="0"/>
              <a:t>Phantom Vision Research Cameras (640L): CMOS</a:t>
            </a:r>
          </a:p>
          <a:p>
            <a:r>
              <a:rPr lang="en-US" dirty="0"/>
              <a:t>Frame rate: 1kHz at full resolution (4MP=2560*1600), 14kHz at 512*512</a:t>
            </a:r>
          </a:p>
          <a:p>
            <a:r>
              <a:rPr lang="en-US" dirty="0"/>
              <a:t>12 bit depth…meaning 4096 levels of intensity from pure black to white. </a:t>
            </a:r>
          </a:p>
          <a:p>
            <a:r>
              <a:rPr lang="en-US" dirty="0"/>
              <a:t>36 GB RAM onboard</a:t>
            </a:r>
          </a:p>
          <a:p>
            <a:endParaRPr lang="en-US" dirty="0"/>
          </a:p>
        </p:txBody>
      </p:sp>
      <p:sp>
        <p:nvSpPr>
          <p:cNvPr id="5" name="TextBox 4"/>
          <p:cNvSpPr txBox="1"/>
          <p:nvPr/>
        </p:nvSpPr>
        <p:spPr>
          <a:xfrm>
            <a:off x="1386038" y="4790703"/>
            <a:ext cx="1501541" cy="646331"/>
          </a:xfrm>
          <a:prstGeom prst="rect">
            <a:avLst/>
          </a:prstGeom>
          <a:noFill/>
        </p:spPr>
        <p:txBody>
          <a:bodyPr wrap="square" rtlCol="0">
            <a:spAutoFit/>
          </a:bodyPr>
          <a:lstStyle/>
          <a:p>
            <a:r>
              <a:rPr lang="en-US" dirty="0" err="1"/>
              <a:t>Scheimpflug</a:t>
            </a:r>
            <a:r>
              <a:rPr lang="en-US" dirty="0"/>
              <a:t> </a:t>
            </a:r>
          </a:p>
          <a:p>
            <a:endParaRPr lang="en-US" dirty="0"/>
          </a:p>
        </p:txBody>
      </p:sp>
      <p:sp>
        <p:nvSpPr>
          <p:cNvPr id="6" name="TextBox 5"/>
          <p:cNvSpPr txBox="1"/>
          <p:nvPr/>
        </p:nvSpPr>
        <p:spPr>
          <a:xfrm>
            <a:off x="3830854" y="4790703"/>
            <a:ext cx="5467149" cy="2031325"/>
          </a:xfrm>
          <a:prstGeom prst="rect">
            <a:avLst/>
          </a:prstGeom>
          <a:noFill/>
        </p:spPr>
        <p:txBody>
          <a:bodyPr wrap="square" rtlCol="0">
            <a:spAutoFit/>
          </a:bodyPr>
          <a:lstStyle/>
          <a:p>
            <a:r>
              <a:rPr lang="en-US" dirty="0" err="1"/>
              <a:t>LaVision</a:t>
            </a:r>
            <a:r>
              <a:rPr lang="en-US" dirty="0"/>
              <a:t> </a:t>
            </a:r>
            <a:r>
              <a:rPr lang="en-US" dirty="0" err="1"/>
              <a:t>DaVis</a:t>
            </a:r>
            <a:r>
              <a:rPr lang="en-US" dirty="0"/>
              <a:t> software 10.1 </a:t>
            </a:r>
          </a:p>
          <a:p>
            <a:r>
              <a:rPr lang="en-US" dirty="0"/>
              <a:t>Requires 10 particles in interrogation window</a:t>
            </a:r>
          </a:p>
          <a:p>
            <a:r>
              <a:rPr lang="en-US" dirty="0"/>
              <a:t>32px*32px*32px interrogation window a common take, and also at 50% overlap…computations are done on windows with size 32*32*32, but we get each vector in 16*16*16 due to 50% overlap…that means you get more vectors in your FOV…that means resolution is doubled.</a:t>
            </a:r>
          </a:p>
        </p:txBody>
      </p:sp>
      <p:pic>
        <p:nvPicPr>
          <p:cNvPr id="8" name="Picture 64" descr="Untitled-1">
            <a:extLst>
              <a:ext uri="{FF2B5EF4-FFF2-40B4-BE49-F238E27FC236}">
                <a16:creationId xmlns:a16="http://schemas.microsoft.com/office/drawing/2014/main" id="{819ECA1C-28C5-4207-9D01-60224E3AFA7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68077" t="53993" r="4015" b="14757"/>
          <a:stretch>
            <a:fillRect/>
          </a:stretch>
        </p:blipFill>
        <p:spPr bwMode="auto">
          <a:xfrm>
            <a:off x="9788283" y="2066640"/>
            <a:ext cx="2041525" cy="1428750"/>
          </a:xfrm>
          <a:prstGeom prst="rect">
            <a:avLst/>
          </a:prstGeom>
          <a:noFill/>
          <a:ln w="9525">
            <a:noFill/>
            <a:miter lim="800000"/>
            <a:headEnd/>
            <a:tailEnd/>
          </a:ln>
        </p:spPr>
      </p:pic>
      <p:pic>
        <p:nvPicPr>
          <p:cNvPr id="9" name="Picture 63" descr="Untitled-1">
            <a:extLst>
              <a:ext uri="{FF2B5EF4-FFF2-40B4-BE49-F238E27FC236}">
                <a16:creationId xmlns:a16="http://schemas.microsoft.com/office/drawing/2014/main" id="{F70E87FB-CFC4-4672-9AAD-A3A68EA0478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69901" t="53021" r="2171" b="15729"/>
          <a:stretch>
            <a:fillRect/>
          </a:stretch>
        </p:blipFill>
        <p:spPr bwMode="auto">
          <a:xfrm>
            <a:off x="9083772" y="4400517"/>
            <a:ext cx="2043112" cy="1428750"/>
          </a:xfrm>
          <a:prstGeom prst="rect">
            <a:avLst/>
          </a:prstGeom>
          <a:noFill/>
          <a:ln w="9525">
            <a:noFill/>
            <a:miter lim="800000"/>
            <a:headEnd/>
            <a:tailEnd/>
          </a:ln>
        </p:spPr>
      </p:pic>
      <p:sp>
        <p:nvSpPr>
          <p:cNvPr id="10" name="Rectangle 40">
            <a:extLst>
              <a:ext uri="{FF2B5EF4-FFF2-40B4-BE49-F238E27FC236}">
                <a16:creationId xmlns:a16="http://schemas.microsoft.com/office/drawing/2014/main" id="{A1AFFF0E-E3ED-485B-A054-7D02721FA57A}"/>
              </a:ext>
            </a:extLst>
          </p:cNvPr>
          <p:cNvSpPr>
            <a:spLocks noChangeArrowheads="1"/>
          </p:cNvSpPr>
          <p:nvPr/>
        </p:nvSpPr>
        <p:spPr bwMode="auto">
          <a:xfrm>
            <a:off x="7345121" y="1641190"/>
            <a:ext cx="3265487" cy="425450"/>
          </a:xfrm>
          <a:prstGeom prst="rect">
            <a:avLst/>
          </a:prstGeom>
          <a:noFill/>
          <a:ln w="9525">
            <a:noFill/>
            <a:miter lim="800000"/>
            <a:headEnd/>
            <a:tailEnd/>
          </a:ln>
        </p:spPr>
        <p:txBody>
          <a:bodyPr/>
          <a:lstStyle/>
          <a:p>
            <a:pPr marL="342900" indent="-342900">
              <a:spcBef>
                <a:spcPct val="20000"/>
              </a:spcBef>
            </a:pPr>
            <a:r>
              <a:rPr lang="en-US" sz="2000" dirty="0"/>
              <a:t>PIV image processing:</a:t>
            </a:r>
          </a:p>
        </p:txBody>
      </p:sp>
      <p:sp>
        <p:nvSpPr>
          <p:cNvPr id="11" name="Text Box 11">
            <a:extLst>
              <a:ext uri="{FF2B5EF4-FFF2-40B4-BE49-F238E27FC236}">
                <a16:creationId xmlns:a16="http://schemas.microsoft.com/office/drawing/2014/main" id="{B50E430D-3E7B-451B-94A8-5C91374BD9FA}"/>
              </a:ext>
            </a:extLst>
          </p:cNvPr>
          <p:cNvSpPr txBox="1">
            <a:spLocks noChangeArrowheads="1"/>
          </p:cNvSpPr>
          <p:nvPr/>
        </p:nvSpPr>
        <p:spPr bwMode="auto">
          <a:xfrm>
            <a:off x="8392871" y="3490627"/>
            <a:ext cx="241300" cy="336550"/>
          </a:xfrm>
          <a:prstGeom prst="rect">
            <a:avLst/>
          </a:prstGeom>
          <a:noFill/>
          <a:ln w="9525">
            <a:noFill/>
            <a:miter lim="800000"/>
            <a:headEnd/>
            <a:tailEnd/>
          </a:ln>
        </p:spPr>
        <p:txBody>
          <a:bodyPr wrap="none">
            <a:spAutoFit/>
          </a:bodyPr>
          <a:lstStyle/>
          <a:p>
            <a:pPr>
              <a:lnSpc>
                <a:spcPct val="100000"/>
              </a:lnSpc>
              <a:buFontTx/>
              <a:buNone/>
            </a:pPr>
            <a:r>
              <a:rPr lang="en-US">
                <a:solidFill>
                  <a:srgbClr val="0000FF"/>
                </a:solidFill>
              </a:rPr>
              <a:t>t</a:t>
            </a:r>
            <a:endParaRPr lang="en-US" baseline="-25000">
              <a:solidFill>
                <a:srgbClr val="0000FF"/>
              </a:solidFill>
            </a:endParaRPr>
          </a:p>
        </p:txBody>
      </p:sp>
      <p:sp>
        <p:nvSpPr>
          <p:cNvPr id="12" name="Text Box 12">
            <a:extLst>
              <a:ext uri="{FF2B5EF4-FFF2-40B4-BE49-F238E27FC236}">
                <a16:creationId xmlns:a16="http://schemas.microsoft.com/office/drawing/2014/main" id="{273E6042-07D3-44EE-8CB2-C8F3457691C6}"/>
              </a:ext>
            </a:extLst>
          </p:cNvPr>
          <p:cNvSpPr txBox="1">
            <a:spLocks noChangeArrowheads="1"/>
          </p:cNvSpPr>
          <p:nvPr/>
        </p:nvSpPr>
        <p:spPr bwMode="auto">
          <a:xfrm>
            <a:off x="10505833" y="3492215"/>
            <a:ext cx="668337" cy="336550"/>
          </a:xfrm>
          <a:prstGeom prst="rect">
            <a:avLst/>
          </a:prstGeom>
          <a:noFill/>
          <a:ln w="9525">
            <a:noFill/>
            <a:miter lim="800000"/>
            <a:headEnd/>
            <a:tailEnd/>
          </a:ln>
        </p:spPr>
        <p:txBody>
          <a:bodyPr wrap="none">
            <a:spAutoFit/>
          </a:bodyPr>
          <a:lstStyle/>
          <a:p>
            <a:pPr>
              <a:lnSpc>
                <a:spcPct val="100000"/>
              </a:lnSpc>
              <a:buFontTx/>
              <a:buNone/>
            </a:pPr>
            <a:r>
              <a:rPr lang="en-US">
                <a:solidFill>
                  <a:srgbClr val="0000FF"/>
                </a:solidFill>
              </a:rPr>
              <a:t>t + Δt</a:t>
            </a:r>
          </a:p>
        </p:txBody>
      </p:sp>
      <p:sp>
        <p:nvSpPr>
          <p:cNvPr id="13" name="Text Box 13">
            <a:extLst>
              <a:ext uri="{FF2B5EF4-FFF2-40B4-BE49-F238E27FC236}">
                <a16:creationId xmlns:a16="http://schemas.microsoft.com/office/drawing/2014/main" id="{52152BF5-38F4-4318-BB1F-83A8CA750504}"/>
              </a:ext>
            </a:extLst>
          </p:cNvPr>
          <p:cNvSpPr txBox="1">
            <a:spLocks noChangeArrowheads="1"/>
          </p:cNvSpPr>
          <p:nvPr/>
        </p:nvSpPr>
        <p:spPr bwMode="auto">
          <a:xfrm>
            <a:off x="9113596" y="3496977"/>
            <a:ext cx="1131887" cy="336550"/>
          </a:xfrm>
          <a:prstGeom prst="rect">
            <a:avLst/>
          </a:prstGeom>
          <a:noFill/>
          <a:ln w="9525">
            <a:noFill/>
            <a:miter lim="800000"/>
            <a:headEnd/>
            <a:tailEnd/>
          </a:ln>
        </p:spPr>
        <p:txBody>
          <a:bodyPr wrap="none">
            <a:spAutoFit/>
          </a:bodyPr>
          <a:lstStyle/>
          <a:p>
            <a:pPr>
              <a:lnSpc>
                <a:spcPct val="100000"/>
              </a:lnSpc>
              <a:buFontTx/>
              <a:buNone/>
            </a:pPr>
            <a:r>
              <a:rPr lang="en-US"/>
              <a:t>image pair</a:t>
            </a:r>
          </a:p>
        </p:txBody>
      </p:sp>
      <p:sp>
        <p:nvSpPr>
          <p:cNvPr id="14" name="Rectangle 36">
            <a:extLst>
              <a:ext uri="{FF2B5EF4-FFF2-40B4-BE49-F238E27FC236}">
                <a16:creationId xmlns:a16="http://schemas.microsoft.com/office/drawing/2014/main" id="{4D639A10-BADD-4582-A0D1-349ED70D6BCB}"/>
              </a:ext>
            </a:extLst>
          </p:cNvPr>
          <p:cNvSpPr>
            <a:spLocks noChangeArrowheads="1"/>
          </p:cNvSpPr>
          <p:nvPr/>
        </p:nvSpPr>
        <p:spPr bwMode="auto">
          <a:xfrm>
            <a:off x="9032632" y="2085000"/>
            <a:ext cx="398463" cy="347663"/>
          </a:xfrm>
          <a:prstGeom prst="rect">
            <a:avLst/>
          </a:prstGeom>
          <a:noFill/>
          <a:ln w="25400">
            <a:solidFill>
              <a:srgbClr val="0000FF"/>
            </a:solidFill>
            <a:miter lim="800000"/>
            <a:headEnd/>
            <a:tailEnd/>
          </a:ln>
        </p:spPr>
        <p:txBody>
          <a:bodyPr wrap="none" anchor="ctr"/>
          <a:lstStyle/>
          <a:p>
            <a:endParaRPr lang="en-US"/>
          </a:p>
        </p:txBody>
      </p:sp>
      <p:sp>
        <p:nvSpPr>
          <p:cNvPr id="15" name="Rectangle 37">
            <a:extLst>
              <a:ext uri="{FF2B5EF4-FFF2-40B4-BE49-F238E27FC236}">
                <a16:creationId xmlns:a16="http://schemas.microsoft.com/office/drawing/2014/main" id="{E61A4E9D-C477-4C4F-A310-CB61DFD9AB9C}"/>
              </a:ext>
            </a:extLst>
          </p:cNvPr>
          <p:cNvSpPr>
            <a:spLocks noChangeArrowheads="1"/>
          </p:cNvSpPr>
          <p:nvPr/>
        </p:nvSpPr>
        <p:spPr bwMode="auto">
          <a:xfrm>
            <a:off x="11344032" y="2078650"/>
            <a:ext cx="398463" cy="347663"/>
          </a:xfrm>
          <a:prstGeom prst="rect">
            <a:avLst/>
          </a:prstGeom>
          <a:noFill/>
          <a:ln w="25400">
            <a:solidFill>
              <a:srgbClr val="0000FF"/>
            </a:solidFill>
            <a:miter lim="800000"/>
            <a:headEnd/>
            <a:tailEnd/>
          </a:ln>
        </p:spPr>
        <p:txBody>
          <a:bodyPr wrap="none" anchor="ctr"/>
          <a:lstStyle/>
          <a:p>
            <a:endParaRPr lang="en-US"/>
          </a:p>
        </p:txBody>
      </p:sp>
    </p:spTree>
    <p:extLst>
      <p:ext uri="{BB962C8B-B14F-4D97-AF65-F5344CB8AC3E}">
        <p14:creationId xmlns:p14="http://schemas.microsoft.com/office/powerpoint/2010/main" val="2577343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8000"/>
                    </a14:imgEffect>
                    <a14:imgEffect>
                      <a14:brightnessContrast bright="15000" contrast="11000"/>
                    </a14:imgEffect>
                  </a14:imgLayer>
                </a14:imgProps>
              </a:ext>
              <a:ext uri="{28A0092B-C50C-407E-A947-70E740481C1C}">
                <a14:useLocalDpi xmlns:a14="http://schemas.microsoft.com/office/drawing/2010/main"/>
              </a:ext>
            </a:extLst>
          </a:blip>
          <a:srcRect/>
          <a:stretch/>
        </p:blipFill>
        <p:spPr>
          <a:xfrm rot="10800000">
            <a:off x="631956" y="1264262"/>
            <a:ext cx="3071825" cy="2373345"/>
          </a:xfrm>
          <a:prstGeom prst="rect">
            <a:avLst/>
          </a:prstGeom>
        </p:spPr>
      </p:pic>
      <p:pic>
        <p:nvPicPr>
          <p:cNvPr id="3" name="Picture 2"/>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rcRect/>
          <a:stretch/>
        </p:blipFill>
        <p:spPr>
          <a:xfrm rot="10800000">
            <a:off x="8973592" y="3140656"/>
            <a:ext cx="3088420" cy="3604133"/>
          </a:xfrm>
          <a:prstGeom prst="rect">
            <a:avLst/>
          </a:prstGeom>
        </p:spPr>
      </p:pic>
      <p:pic>
        <p:nvPicPr>
          <p:cNvPr id="4" name="Picture 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0800000">
            <a:off x="69668" y="3857900"/>
            <a:ext cx="5526405" cy="2886889"/>
          </a:xfrm>
          <a:prstGeom prst="rect">
            <a:avLst/>
          </a:prstGeom>
        </p:spPr>
      </p:pic>
      <p:pic>
        <p:nvPicPr>
          <p:cNvPr id="5" name="Picture 4"/>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a:ext>
            </a:extLst>
          </a:blip>
          <a:srcRect l="6190" t="15936" r="22572" b="9778"/>
          <a:stretch/>
        </p:blipFill>
        <p:spPr>
          <a:xfrm rot="10800000">
            <a:off x="5193313" y="1190001"/>
            <a:ext cx="3218991" cy="2517526"/>
          </a:xfrm>
          <a:prstGeom prst="rect">
            <a:avLst/>
          </a:prstGeom>
        </p:spPr>
      </p:pic>
      <p:sp>
        <p:nvSpPr>
          <p:cNvPr id="6" name="TextBox 5"/>
          <p:cNvSpPr txBox="1"/>
          <p:nvPr/>
        </p:nvSpPr>
        <p:spPr>
          <a:xfrm>
            <a:off x="4244047" y="-28392"/>
            <a:ext cx="5207516" cy="707886"/>
          </a:xfrm>
          <a:prstGeom prst="rect">
            <a:avLst/>
          </a:prstGeom>
          <a:noFill/>
        </p:spPr>
        <p:txBody>
          <a:bodyPr wrap="none" rtlCol="0">
            <a:spAutoFit/>
          </a:bodyPr>
          <a:lstStyle/>
          <a:p>
            <a:r>
              <a:rPr lang="en-US" sz="4000" dirty="0">
                <a:solidFill>
                  <a:schemeClr val="accent1">
                    <a:lumMod val="75000"/>
                  </a:schemeClr>
                </a:solidFill>
              </a:rPr>
              <a:t>PIV Experimental Set-up</a:t>
            </a:r>
          </a:p>
        </p:txBody>
      </p:sp>
      <p:sp>
        <p:nvSpPr>
          <p:cNvPr id="7" name="TextBox 6"/>
          <p:cNvSpPr txBox="1"/>
          <p:nvPr/>
        </p:nvSpPr>
        <p:spPr>
          <a:xfrm>
            <a:off x="6056451" y="5828145"/>
            <a:ext cx="2456763" cy="400110"/>
          </a:xfrm>
          <a:prstGeom prst="rect">
            <a:avLst/>
          </a:prstGeom>
          <a:noFill/>
        </p:spPr>
        <p:txBody>
          <a:bodyPr wrap="none" rtlCol="0">
            <a:spAutoFit/>
          </a:bodyPr>
          <a:lstStyle/>
          <a:p>
            <a:r>
              <a:rPr lang="en-US" sz="2000" dirty="0"/>
              <a:t>4 high-speed cameras</a:t>
            </a:r>
          </a:p>
        </p:txBody>
      </p:sp>
      <p:sp>
        <p:nvSpPr>
          <p:cNvPr id="8" name="Left Arrow 7"/>
          <p:cNvSpPr/>
          <p:nvPr/>
        </p:nvSpPr>
        <p:spPr>
          <a:xfrm rot="7620155">
            <a:off x="8040012" y="5161122"/>
            <a:ext cx="1406781" cy="280444"/>
          </a:xfrm>
          <a:prstGeom prst="leftArrow">
            <a:avLst>
              <a:gd name="adj1" fmla="val 34547"/>
              <a:gd name="adj2" fmla="val 977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rot="1350426">
            <a:off x="4701231" y="5567433"/>
            <a:ext cx="1447125" cy="285930"/>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139055" y="4655217"/>
            <a:ext cx="855491" cy="523220"/>
          </a:xfrm>
          <a:prstGeom prst="rect">
            <a:avLst/>
          </a:prstGeom>
          <a:noFill/>
        </p:spPr>
        <p:txBody>
          <a:bodyPr wrap="none" rtlCol="0">
            <a:spAutoFit/>
          </a:bodyPr>
          <a:lstStyle/>
          <a:p>
            <a:r>
              <a:rPr lang="en-US" sz="2800" dirty="0"/>
              <a:t>Tank</a:t>
            </a:r>
          </a:p>
        </p:txBody>
      </p:sp>
      <p:sp>
        <p:nvSpPr>
          <p:cNvPr id="11" name="TextBox 10"/>
          <p:cNvSpPr txBox="1"/>
          <p:nvPr/>
        </p:nvSpPr>
        <p:spPr>
          <a:xfrm>
            <a:off x="0" y="4114856"/>
            <a:ext cx="1731564" cy="461665"/>
          </a:xfrm>
          <a:prstGeom prst="rect">
            <a:avLst/>
          </a:prstGeom>
          <a:noFill/>
        </p:spPr>
        <p:txBody>
          <a:bodyPr wrap="none" rtlCol="0">
            <a:spAutoFit/>
          </a:bodyPr>
          <a:lstStyle/>
          <a:p>
            <a:r>
              <a:rPr lang="en-US" sz="2400" dirty="0">
                <a:solidFill>
                  <a:schemeClr val="bg1"/>
                </a:solidFill>
              </a:rPr>
              <a:t>Glass prisms</a:t>
            </a:r>
          </a:p>
        </p:txBody>
      </p:sp>
      <p:sp>
        <p:nvSpPr>
          <p:cNvPr id="13" name="TextBox 12"/>
          <p:cNvSpPr txBox="1"/>
          <p:nvPr/>
        </p:nvSpPr>
        <p:spPr>
          <a:xfrm>
            <a:off x="3938065" y="3329564"/>
            <a:ext cx="1567289" cy="400110"/>
          </a:xfrm>
          <a:prstGeom prst="rect">
            <a:avLst/>
          </a:prstGeom>
          <a:noFill/>
        </p:spPr>
        <p:txBody>
          <a:bodyPr wrap="none" rtlCol="0">
            <a:spAutoFit/>
          </a:bodyPr>
          <a:lstStyle/>
          <a:p>
            <a:r>
              <a:rPr lang="en-US" sz="2000" dirty="0"/>
              <a:t>Laser volume</a:t>
            </a:r>
          </a:p>
        </p:txBody>
      </p:sp>
      <p:sp>
        <p:nvSpPr>
          <p:cNvPr id="14" name="TextBox 13"/>
          <p:cNvSpPr txBox="1"/>
          <p:nvPr/>
        </p:nvSpPr>
        <p:spPr>
          <a:xfrm>
            <a:off x="1464379" y="1238702"/>
            <a:ext cx="1493397" cy="707886"/>
          </a:xfrm>
          <a:prstGeom prst="rect">
            <a:avLst/>
          </a:prstGeom>
          <a:noFill/>
        </p:spPr>
        <p:txBody>
          <a:bodyPr wrap="square" rtlCol="0">
            <a:spAutoFit/>
          </a:bodyPr>
          <a:lstStyle/>
          <a:p>
            <a:r>
              <a:rPr lang="en-US" sz="2000" dirty="0">
                <a:solidFill>
                  <a:schemeClr val="bg1"/>
                </a:solidFill>
              </a:rPr>
              <a:t>Calibration target</a:t>
            </a:r>
          </a:p>
        </p:txBody>
      </p:sp>
      <p:sp>
        <p:nvSpPr>
          <p:cNvPr id="15" name="Left Arrow 14"/>
          <p:cNvSpPr/>
          <p:nvPr/>
        </p:nvSpPr>
        <p:spPr>
          <a:xfrm rot="476733">
            <a:off x="1461178" y="3258456"/>
            <a:ext cx="2448334" cy="213542"/>
          </a:xfrm>
          <a:prstGeom prst="leftArrow">
            <a:avLst>
              <a:gd name="adj1" fmla="val 34547"/>
              <a:gd name="adj2"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6802808" y="2343337"/>
            <a:ext cx="2582480" cy="210855"/>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742603" y="2888108"/>
            <a:ext cx="1493397" cy="707886"/>
          </a:xfrm>
          <a:prstGeom prst="rect">
            <a:avLst/>
          </a:prstGeom>
          <a:noFill/>
        </p:spPr>
        <p:txBody>
          <a:bodyPr wrap="square" rtlCol="0">
            <a:spAutoFit/>
          </a:bodyPr>
          <a:lstStyle/>
          <a:p>
            <a:r>
              <a:rPr lang="en-US" sz="2000" dirty="0">
                <a:solidFill>
                  <a:schemeClr val="bg1"/>
                </a:solidFill>
              </a:rPr>
              <a:t>High-speed laser head</a:t>
            </a:r>
          </a:p>
        </p:txBody>
      </p:sp>
      <p:sp>
        <p:nvSpPr>
          <p:cNvPr id="18" name="TextBox 17"/>
          <p:cNvSpPr txBox="1"/>
          <p:nvPr/>
        </p:nvSpPr>
        <p:spPr>
          <a:xfrm>
            <a:off x="9440707" y="1946588"/>
            <a:ext cx="2588763" cy="1015663"/>
          </a:xfrm>
          <a:prstGeom prst="rect">
            <a:avLst/>
          </a:prstGeom>
          <a:noFill/>
        </p:spPr>
        <p:txBody>
          <a:bodyPr wrap="square" rtlCol="0">
            <a:spAutoFit/>
          </a:bodyPr>
          <a:lstStyle/>
          <a:p>
            <a:r>
              <a:rPr lang="en-US" sz="2000" dirty="0"/>
              <a:t>Optics: 45 deg. mirror, volume optics, f=-150 &amp; -90 cylindrical lenses</a:t>
            </a:r>
          </a:p>
        </p:txBody>
      </p:sp>
      <p:sp>
        <p:nvSpPr>
          <p:cNvPr id="19" name="Left Arrow 18"/>
          <p:cNvSpPr/>
          <p:nvPr/>
        </p:nvSpPr>
        <p:spPr>
          <a:xfrm>
            <a:off x="7381212" y="1541103"/>
            <a:ext cx="2004076" cy="215770"/>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440707" y="1457276"/>
            <a:ext cx="2588763" cy="400110"/>
          </a:xfrm>
          <a:prstGeom prst="rect">
            <a:avLst/>
          </a:prstGeom>
          <a:noFill/>
        </p:spPr>
        <p:txBody>
          <a:bodyPr wrap="square" rtlCol="0">
            <a:spAutoFit/>
          </a:bodyPr>
          <a:lstStyle/>
          <a:p>
            <a:r>
              <a:rPr lang="en-US" sz="2000" dirty="0"/>
              <a:t>Mechanical chopper</a:t>
            </a:r>
          </a:p>
        </p:txBody>
      </p:sp>
      <p:sp>
        <p:nvSpPr>
          <p:cNvPr id="12" name="Slide Number Placeholder 11">
            <a:extLst>
              <a:ext uri="{FF2B5EF4-FFF2-40B4-BE49-F238E27FC236}">
                <a16:creationId xmlns:a16="http://schemas.microsoft.com/office/drawing/2014/main" id="{F7479DF7-EBA9-4B63-8DA8-7F7282271BE7}"/>
              </a:ext>
            </a:extLst>
          </p:cNvPr>
          <p:cNvSpPr>
            <a:spLocks noGrp="1"/>
          </p:cNvSpPr>
          <p:nvPr>
            <p:ph type="sldNum" sz="quarter" idx="12"/>
          </p:nvPr>
        </p:nvSpPr>
        <p:spPr/>
        <p:txBody>
          <a:bodyPr/>
          <a:lstStyle/>
          <a:p>
            <a:fld id="{15530B12-77AA-4F8A-BB96-7B022F2BE984}" type="slidenum">
              <a:rPr lang="en-US" smtClean="0"/>
              <a:t>71</a:t>
            </a:fld>
            <a:endParaRPr lang="en-US"/>
          </a:p>
        </p:txBody>
      </p:sp>
    </p:spTree>
    <p:extLst>
      <p:ext uri="{BB962C8B-B14F-4D97-AF65-F5344CB8AC3E}">
        <p14:creationId xmlns:p14="http://schemas.microsoft.com/office/powerpoint/2010/main" val="1467206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67FD99-FCF1-4802-87BE-602D47EFBE73}"/>
              </a:ext>
            </a:extLst>
          </p:cNvPr>
          <p:cNvSpPr>
            <a:spLocks noGrp="1"/>
          </p:cNvSpPr>
          <p:nvPr>
            <p:ph type="sldNum" sz="quarter" idx="12"/>
          </p:nvPr>
        </p:nvSpPr>
        <p:spPr/>
        <p:txBody>
          <a:bodyPr/>
          <a:lstStyle/>
          <a:p>
            <a:fld id="{15530B12-77AA-4F8A-BB96-7B022F2BE984}" type="slidenum">
              <a:rPr lang="en-US" smtClean="0"/>
              <a:t>72</a:t>
            </a:fld>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395" y="3469911"/>
            <a:ext cx="4389120" cy="3291840"/>
          </a:xfrm>
          <a:prstGeom prst="rect">
            <a:avLst/>
          </a:prstGeom>
        </p:spPr>
      </p:pic>
      <p:grpSp>
        <p:nvGrpSpPr>
          <p:cNvPr id="7" name="Group 6"/>
          <p:cNvGrpSpPr/>
          <p:nvPr/>
        </p:nvGrpSpPr>
        <p:grpSpPr>
          <a:xfrm>
            <a:off x="4332469" y="635276"/>
            <a:ext cx="3902954" cy="3306608"/>
            <a:chOff x="4332469" y="635276"/>
            <a:chExt cx="3902954" cy="3306608"/>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32469" y="635276"/>
              <a:ext cx="3902954" cy="3291840"/>
            </a:xfrm>
            <a:prstGeom prst="rect">
              <a:avLst/>
            </a:prstGeom>
          </p:spPr>
        </p:pic>
        <p:sp>
          <p:nvSpPr>
            <p:cNvPr id="14" name="Rectangle 13"/>
            <p:cNvSpPr/>
            <p:nvPr/>
          </p:nvSpPr>
          <p:spPr>
            <a:xfrm>
              <a:off x="4367099" y="341751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77882" y="3473840"/>
            <a:ext cx="3864788" cy="3291840"/>
          </a:xfrm>
          <a:prstGeom prst="rect">
            <a:avLst/>
          </a:prstGeom>
        </p:spPr>
      </p:pic>
      <p:grpSp>
        <p:nvGrpSpPr>
          <p:cNvPr id="9" name="Group 8"/>
          <p:cNvGrpSpPr/>
          <p:nvPr/>
        </p:nvGrpSpPr>
        <p:grpSpPr>
          <a:xfrm>
            <a:off x="7969891" y="635276"/>
            <a:ext cx="4015608" cy="3291840"/>
            <a:chOff x="7941016" y="635276"/>
            <a:chExt cx="4015608" cy="3291840"/>
          </a:xfrm>
        </p:grpSpPr>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81218" y="635276"/>
              <a:ext cx="3875406" cy="3291840"/>
            </a:xfrm>
            <a:prstGeom prst="rect">
              <a:avLst/>
            </a:prstGeom>
          </p:spPr>
        </p:pic>
        <p:sp>
          <p:nvSpPr>
            <p:cNvPr id="12" name="Rectangle 11"/>
            <p:cNvSpPr/>
            <p:nvPr/>
          </p:nvSpPr>
          <p:spPr>
            <a:xfrm>
              <a:off x="7941016" y="340225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115395" y="640906"/>
            <a:ext cx="4389120" cy="3291840"/>
            <a:chOff x="115395" y="640906"/>
            <a:chExt cx="4389120" cy="3291840"/>
          </a:xfrm>
        </p:grpSpPr>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69622" y="947651"/>
              <a:ext cx="1878677" cy="997527"/>
            </a:xfrm>
            <a:prstGeom prst="rect">
              <a:avLst/>
            </a:prstGeom>
          </p:spPr>
        </p:pic>
      </p:grpSp>
    </p:spTree>
    <p:extLst>
      <p:ext uri="{BB962C8B-B14F-4D97-AF65-F5344CB8AC3E}">
        <p14:creationId xmlns:p14="http://schemas.microsoft.com/office/powerpoint/2010/main" val="3921513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73</a:t>
            </a:fld>
            <a:endParaRPr lang="en-US"/>
          </a:p>
        </p:txBody>
      </p:sp>
      <p:pic>
        <p:nvPicPr>
          <p:cNvPr id="5" name="Picture 4"/>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0490" y="607244"/>
            <a:ext cx="3895424" cy="2815089"/>
          </a:xfrm>
          <a:prstGeom prst="rect">
            <a:avLst/>
          </a:prstGeom>
        </p:spPr>
      </p:pic>
      <p:pic>
        <p:nvPicPr>
          <p:cNvPr id="6" name="Picture 5"/>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329761" y="707154"/>
            <a:ext cx="3885799" cy="2776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756" y="3562550"/>
            <a:ext cx="4389120" cy="3291840"/>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00499" y="3566160"/>
            <a:ext cx="3876174" cy="3291840"/>
          </a:xfrm>
          <a:prstGeom prst="rect">
            <a:avLst/>
          </a:prstGeom>
        </p:spPr>
      </p:pic>
    </p:spTree>
    <p:extLst>
      <p:ext uri="{BB962C8B-B14F-4D97-AF65-F5344CB8AC3E}">
        <p14:creationId xmlns:p14="http://schemas.microsoft.com/office/powerpoint/2010/main" val="1909849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5665" y="86275"/>
            <a:ext cx="6540701" cy="615553"/>
          </a:xfrm>
          <a:prstGeom prst="rect">
            <a:avLst/>
          </a:prstGeom>
          <a:noFill/>
        </p:spPr>
        <p:txBody>
          <a:bodyPr wrap="none" rtlCol="0">
            <a:spAutoFit/>
          </a:bodyPr>
          <a:lstStyle/>
          <a:p>
            <a:pPr algn="ctr"/>
            <a:r>
              <a:rPr lang="en-US" sz="3400" dirty="0"/>
              <a:t>Prior work (variable wing geometry)</a:t>
            </a:r>
          </a:p>
        </p:txBody>
      </p:sp>
      <p:sp>
        <p:nvSpPr>
          <p:cNvPr id="3" name="TextBox 2"/>
          <p:cNvSpPr txBox="1"/>
          <p:nvPr/>
        </p:nvSpPr>
        <p:spPr>
          <a:xfrm>
            <a:off x="585216" y="766812"/>
            <a:ext cx="11314684" cy="4154984"/>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prstClr val="black"/>
                </a:solidFill>
              </a:rPr>
              <a:t>Wibawa</a:t>
            </a:r>
            <a:r>
              <a:rPr lang="en-US" sz="2000" dirty="0">
                <a:solidFill>
                  <a:prstClr val="black"/>
                </a:solidFill>
              </a:rPr>
              <a:t> </a:t>
            </a:r>
            <a:r>
              <a:rPr lang="en-US" sz="2000" i="1" dirty="0">
                <a:solidFill>
                  <a:prstClr val="black"/>
                </a:solidFill>
              </a:rPr>
              <a:t>et al</a:t>
            </a:r>
            <a:r>
              <a:rPr lang="en-US" sz="2000" dirty="0">
                <a:solidFill>
                  <a:prstClr val="black"/>
                </a:solidFill>
              </a:rPr>
              <a:t>. 2012, Steele </a:t>
            </a:r>
            <a:r>
              <a:rPr lang="en-US" sz="2000" i="1" dirty="0">
                <a:solidFill>
                  <a:prstClr val="black"/>
                </a:solidFill>
              </a:rPr>
              <a:t>et al</a:t>
            </a:r>
            <a:r>
              <a:rPr lang="en-US" sz="2000" dirty="0">
                <a:solidFill>
                  <a:prstClr val="black"/>
                </a:solidFill>
              </a:rPr>
              <a:t>. 2016: tested wings with various tip geometries mounted vertically in towing tank, suddenly retracte</a:t>
            </a:r>
            <a:r>
              <a:rPr lang="en-US" sz="2000" dirty="0"/>
              <a:t>d; studied shed vortices, energy release/recovery.</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solidFill>
                  <a:prstClr val="black"/>
                </a:solidFill>
              </a:rPr>
              <a:t>Wang </a:t>
            </a:r>
            <a:r>
              <a:rPr lang="en-US" sz="2000" i="1" dirty="0">
                <a:solidFill>
                  <a:prstClr val="black"/>
                </a:solidFill>
              </a:rPr>
              <a:t>et al</a:t>
            </a:r>
            <a:r>
              <a:rPr lang="en-US" sz="2000" dirty="0">
                <a:solidFill>
                  <a:prstClr val="black"/>
                </a:solidFill>
              </a:rPr>
              <a:t>. 2015: used CFD to examine dynamic changes in bat wing span.  For increasing span, wing produces higher lift via stronger LEV.</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t>van </a:t>
            </a:r>
            <a:r>
              <a:rPr lang="en-US" sz="2000" dirty="0" err="1"/>
              <a:t>Oorschot</a:t>
            </a:r>
            <a:r>
              <a:rPr lang="en-US" sz="2000" dirty="0"/>
              <a:t> </a:t>
            </a:r>
            <a:r>
              <a:rPr lang="en-US" sz="2000" i="1" dirty="0"/>
              <a:t>et al</a:t>
            </a:r>
            <a:r>
              <a:rPr lang="en-US" sz="2000" dirty="0"/>
              <a:t>. 2016: Static bird wings in translation, outboard sweep increases </a:t>
            </a:r>
            <a:r>
              <a:rPr lang="en-US" sz="2000" dirty="0" err="1"/>
              <a:t>C</a:t>
            </a:r>
            <a:r>
              <a:rPr lang="en-US" sz="2000" baseline="-25000" dirty="0" err="1"/>
              <a:t>L,max</a:t>
            </a:r>
            <a:r>
              <a:rPr lang="en-US" sz="2000" dirty="0"/>
              <a:t> &amp; stall angle.</a:t>
            </a:r>
            <a:endParaRPr lang="en-US" sz="2000" dirty="0">
              <a:solidFill>
                <a:prstClr val="black"/>
              </a:solidFill>
            </a:endParaRP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solidFill>
                  <a:prstClr val="black"/>
                </a:solidFill>
              </a:rPr>
              <a:t>Harvey </a:t>
            </a:r>
            <a:r>
              <a:rPr lang="en-US" sz="2000" i="1" dirty="0">
                <a:solidFill>
                  <a:prstClr val="black"/>
                </a:solidFill>
              </a:rPr>
              <a:t>et al</a:t>
            </a:r>
            <a:r>
              <a:rPr lang="en-US" sz="2000" dirty="0">
                <a:solidFill>
                  <a:prstClr val="black"/>
                </a:solidFill>
              </a:rPr>
              <a:t>. 2019: gulls use elbow joint to vary planform shape, </a:t>
            </a:r>
            <a:r>
              <a:rPr lang="en-US" sz="2000" dirty="0" err="1">
                <a:solidFill>
                  <a:prstClr val="black"/>
                </a:solidFill>
              </a:rPr>
              <a:t>a.c</a:t>
            </a:r>
            <a:r>
              <a:rPr lang="en-US" sz="2000" dirty="0">
                <a:solidFill>
                  <a:prstClr val="black"/>
                </a:solidFill>
              </a:rPr>
              <a:t>. vs. </a:t>
            </a:r>
            <a:r>
              <a:rPr lang="en-US" sz="2000" dirty="0" err="1">
                <a:solidFill>
                  <a:prstClr val="black"/>
                </a:solidFill>
              </a:rPr>
              <a:t>c.g.</a:t>
            </a:r>
            <a:r>
              <a:rPr lang="en-US" sz="2000" dirty="0">
                <a:solidFill>
                  <a:prstClr val="black"/>
                </a:solidFill>
              </a:rPr>
              <a:t>, which may help with gust alleviation by changing pitching moment.</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solidFill>
                  <a:prstClr val="black"/>
                </a:solidFill>
              </a:rPr>
              <a:t>Scofield, Jia, Wei, &amp; Bhattacharya 2019, Joshi, Vazquez, Kauffman, &amp; Bhattacharya 2020: wing bending upward/downward, twisting to manipulate LEV, added-mass force peak.</a:t>
            </a:r>
            <a:endParaRPr lang="en-US" sz="2000" dirty="0">
              <a:solidFill>
                <a:srgbClr val="FF0000"/>
              </a:solidFill>
            </a:endParaRPr>
          </a:p>
          <a:p>
            <a:pPr marL="285750" indent="-285750">
              <a:buFont typeface="Arial" panose="020B0604020202020204" pitchFamily="34" charset="0"/>
              <a:buChar char="•"/>
            </a:pPr>
            <a:endParaRPr lang="en-US" sz="2000" dirty="0">
              <a:solidFill>
                <a:prstClr val="black"/>
              </a:solidFill>
            </a:endParaRPr>
          </a:p>
        </p:txBody>
      </p:sp>
      <p:pic>
        <p:nvPicPr>
          <p:cNvPr id="4" name="Picture 3">
            <a:extLst>
              <a:ext uri="{FF2B5EF4-FFF2-40B4-BE49-F238E27FC236}">
                <a16:creationId xmlns:a16="http://schemas.microsoft.com/office/drawing/2014/main" id="{81ACA85D-5A11-4F40-A9CE-98C6B4E1C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14209" y="4711947"/>
            <a:ext cx="3174587" cy="2061556"/>
          </a:xfrm>
          <a:prstGeom prst="rect">
            <a:avLst/>
          </a:prstGeom>
        </p:spPr>
      </p:pic>
      <p:sp>
        <p:nvSpPr>
          <p:cNvPr id="5" name="TextBox 4">
            <a:extLst>
              <a:ext uri="{FF2B5EF4-FFF2-40B4-BE49-F238E27FC236}">
                <a16:creationId xmlns:a16="http://schemas.microsoft.com/office/drawing/2014/main" id="{0F665740-7423-FF4F-B057-9416A0B1B624}"/>
              </a:ext>
            </a:extLst>
          </p:cNvPr>
          <p:cNvSpPr txBox="1"/>
          <p:nvPr/>
        </p:nvSpPr>
        <p:spPr>
          <a:xfrm>
            <a:off x="597916" y="4724647"/>
            <a:ext cx="5175077"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Di Luca </a:t>
            </a:r>
            <a:r>
              <a:rPr lang="en-US" sz="2000" i="1" dirty="0"/>
              <a:t>et al</a:t>
            </a:r>
            <a:r>
              <a:rPr lang="en-US" sz="2000" dirty="0"/>
              <a:t>., </a:t>
            </a:r>
            <a:r>
              <a:rPr lang="en-US" sz="2000" i="1" dirty="0"/>
              <a:t>Interface Focus</a:t>
            </a:r>
            <a:r>
              <a:rPr lang="en-US" sz="2000" dirty="0"/>
              <a:t>, 2017 </a:t>
            </a:r>
          </a:p>
          <a:p>
            <a:pPr marL="742950" lvl="1" indent="-285750">
              <a:buFont typeface="Arial" panose="020B0604020202020204" pitchFamily="34" charset="0"/>
              <a:buChar char="•"/>
            </a:pPr>
            <a:r>
              <a:rPr lang="en-US" sz="2000" dirty="0"/>
              <a:t>Achieve 41% reduction in wing area.</a:t>
            </a:r>
          </a:p>
          <a:p>
            <a:pPr marL="742950" lvl="1" indent="-285750">
              <a:buFont typeface="Arial" panose="020B0604020202020204" pitchFamily="34" charset="0"/>
              <a:buChar char="•"/>
            </a:pPr>
            <a:r>
              <a:rPr lang="en-US" sz="2000" dirty="0"/>
              <a:t>Expanded wing provides greater C</a:t>
            </a:r>
            <a:r>
              <a:rPr lang="en-US" sz="2000" baseline="-25000" dirty="0"/>
              <a:t>L</a:t>
            </a:r>
            <a:r>
              <a:rPr lang="en-US" sz="2000" dirty="0"/>
              <a:t> &amp; maneuvering; retraction reduces C</a:t>
            </a:r>
            <a:r>
              <a:rPr lang="en-US" sz="2000" baseline="-25000" dirty="0"/>
              <a:t>D</a:t>
            </a:r>
            <a:r>
              <a:rPr lang="en-US" sz="2000" dirty="0"/>
              <a:t> for higher speed.</a:t>
            </a:r>
          </a:p>
          <a:p>
            <a:pPr marL="742950" lvl="1" indent="-285750">
              <a:buFont typeface="Arial" panose="020B0604020202020204" pitchFamily="34" charset="0"/>
              <a:buChar char="•"/>
            </a:pPr>
            <a:r>
              <a:rPr lang="en-US" sz="2000" dirty="0"/>
              <a:t>Asymmetric actuation for roll control.</a:t>
            </a:r>
          </a:p>
        </p:txBody>
      </p:sp>
      <p:sp>
        <p:nvSpPr>
          <p:cNvPr id="6" name="Slide Number Placeholder 5">
            <a:extLst>
              <a:ext uri="{FF2B5EF4-FFF2-40B4-BE49-F238E27FC236}">
                <a16:creationId xmlns:a16="http://schemas.microsoft.com/office/drawing/2014/main" id="{45A36070-4054-4185-9D59-E2633E8B7F28}"/>
              </a:ext>
            </a:extLst>
          </p:cNvPr>
          <p:cNvSpPr>
            <a:spLocks noGrp="1"/>
          </p:cNvSpPr>
          <p:nvPr>
            <p:ph type="sldNum" sz="quarter" idx="12"/>
          </p:nvPr>
        </p:nvSpPr>
        <p:spPr/>
        <p:txBody>
          <a:bodyPr/>
          <a:lstStyle/>
          <a:p>
            <a:fld id="{15530B12-77AA-4F8A-BB96-7B022F2BE984}" type="slidenum">
              <a:rPr lang="en-US" smtClean="0"/>
              <a:t>74</a:t>
            </a:fld>
            <a:endParaRPr lang="en-US"/>
          </a:p>
        </p:txBody>
      </p:sp>
    </p:spTree>
    <p:extLst>
      <p:ext uri="{BB962C8B-B14F-4D97-AF65-F5344CB8AC3E}">
        <p14:creationId xmlns:p14="http://schemas.microsoft.com/office/powerpoint/2010/main" val="2200150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11" y="2140166"/>
            <a:ext cx="12125967" cy="2586844"/>
          </a:xfrm>
          <a:prstGeom prst="rect">
            <a:avLst/>
          </a:prstGeom>
        </p:spPr>
      </p:pic>
      <p:sp>
        <p:nvSpPr>
          <p:cNvPr id="3" name="Slide Number Placeholder 2">
            <a:extLst>
              <a:ext uri="{FF2B5EF4-FFF2-40B4-BE49-F238E27FC236}">
                <a16:creationId xmlns:a16="http://schemas.microsoft.com/office/drawing/2014/main" id="{E7F57827-4540-46F8-A041-78FF75CCF256}"/>
              </a:ext>
            </a:extLst>
          </p:cNvPr>
          <p:cNvSpPr>
            <a:spLocks noGrp="1"/>
          </p:cNvSpPr>
          <p:nvPr>
            <p:ph type="sldNum" sz="quarter" idx="12"/>
          </p:nvPr>
        </p:nvSpPr>
        <p:spPr/>
        <p:txBody>
          <a:bodyPr/>
          <a:lstStyle/>
          <a:p>
            <a:fld id="{15530B12-77AA-4F8A-BB96-7B022F2BE984}" type="slidenum">
              <a:rPr lang="en-US" smtClean="0"/>
              <a:t>75</a:t>
            </a:fld>
            <a:endParaRPr lang="en-US"/>
          </a:p>
        </p:txBody>
      </p:sp>
    </p:spTree>
    <p:extLst>
      <p:ext uri="{BB962C8B-B14F-4D97-AF65-F5344CB8AC3E}">
        <p14:creationId xmlns:p14="http://schemas.microsoft.com/office/powerpoint/2010/main" val="1985671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2C87B-4C28-1444-894C-4274B2B0A209}"/>
              </a:ext>
            </a:extLst>
          </p:cNvPr>
          <p:cNvSpPr txBox="1"/>
          <p:nvPr/>
        </p:nvSpPr>
        <p:spPr>
          <a:xfrm>
            <a:off x="2023038" y="374934"/>
            <a:ext cx="8145924" cy="615553"/>
          </a:xfrm>
          <a:prstGeom prst="rect">
            <a:avLst/>
          </a:prstGeom>
          <a:noFill/>
        </p:spPr>
        <p:txBody>
          <a:bodyPr wrap="square" rtlCol="0">
            <a:spAutoFit/>
          </a:bodyPr>
          <a:lstStyle/>
          <a:p>
            <a:pPr algn="ctr"/>
            <a:r>
              <a:rPr lang="en-US" sz="3400" dirty="0"/>
              <a:t>Chords traveled during actuation</a:t>
            </a:r>
          </a:p>
        </p:txBody>
      </p:sp>
      <p:graphicFrame>
        <p:nvGraphicFramePr>
          <p:cNvPr id="2" name="Table 1">
            <a:extLst>
              <a:ext uri="{FF2B5EF4-FFF2-40B4-BE49-F238E27FC236}">
                <a16:creationId xmlns:a16="http://schemas.microsoft.com/office/drawing/2014/main" id="{C0C44BE5-114A-1D4B-BD3D-AB4BA45CCCFE}"/>
              </a:ext>
            </a:extLst>
          </p:cNvPr>
          <p:cNvGraphicFramePr>
            <a:graphicFrameLocks noGrp="1"/>
          </p:cNvGraphicFramePr>
          <p:nvPr/>
        </p:nvGraphicFramePr>
        <p:xfrm>
          <a:off x="3048000" y="1397000"/>
          <a:ext cx="6096000" cy="222504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3960722398"/>
                    </a:ext>
                  </a:extLst>
                </a:gridCol>
                <a:gridCol w="3048000">
                  <a:extLst>
                    <a:ext uri="{9D8B030D-6E8A-4147-A177-3AD203B41FA5}">
                      <a16:colId xmlns:a16="http://schemas.microsoft.com/office/drawing/2014/main" val="778536971"/>
                    </a:ext>
                  </a:extLst>
                </a:gridCol>
              </a:tblGrid>
              <a:tr h="370840">
                <a:tc>
                  <a:txBody>
                    <a:bodyPr/>
                    <a:lstStyle/>
                    <a:p>
                      <a:r>
                        <a:rPr lang="en-US" dirty="0"/>
                        <a:t>1c actuation out (step-down)</a:t>
                      </a:r>
                    </a:p>
                  </a:txBody>
                  <a:tcPr/>
                </a:tc>
                <a:tc>
                  <a:txBody>
                    <a:bodyPr/>
                    <a:lstStyle/>
                    <a:p>
                      <a:r>
                        <a:rPr lang="en-US" dirty="0"/>
                        <a:t>0.34c</a:t>
                      </a:r>
                    </a:p>
                  </a:txBody>
                  <a:tcPr/>
                </a:tc>
                <a:extLst>
                  <a:ext uri="{0D108BD9-81ED-4DB2-BD59-A6C34878D82A}">
                    <a16:rowId xmlns:a16="http://schemas.microsoft.com/office/drawing/2014/main" val="3025793103"/>
                  </a:ext>
                </a:extLst>
              </a:tr>
              <a:tr h="370840">
                <a:tc>
                  <a:txBody>
                    <a:bodyPr/>
                    <a:lstStyle/>
                    <a:p>
                      <a:r>
                        <a:rPr lang="en-US" dirty="0"/>
                        <a:t>3c actuation out (step-down)</a:t>
                      </a:r>
                    </a:p>
                  </a:txBody>
                  <a:tcPr/>
                </a:tc>
                <a:tc>
                  <a:txBody>
                    <a:bodyPr/>
                    <a:lstStyle/>
                    <a:p>
                      <a:r>
                        <a:rPr lang="en-US" dirty="0"/>
                        <a:t>0.5c</a:t>
                      </a:r>
                    </a:p>
                  </a:txBody>
                  <a:tcPr/>
                </a:tc>
                <a:extLst>
                  <a:ext uri="{0D108BD9-81ED-4DB2-BD59-A6C34878D82A}">
                    <a16:rowId xmlns:a16="http://schemas.microsoft.com/office/drawing/2014/main" val="50230366"/>
                  </a:ext>
                </a:extLst>
              </a:tr>
              <a:tr h="370840">
                <a:tc>
                  <a:txBody>
                    <a:bodyPr/>
                    <a:lstStyle/>
                    <a:p>
                      <a:r>
                        <a:rPr lang="en-US" dirty="0"/>
                        <a:t>6c actuation out (step-down)</a:t>
                      </a:r>
                    </a:p>
                  </a:txBody>
                  <a:tcPr/>
                </a:tc>
                <a:tc>
                  <a:txBody>
                    <a:bodyPr/>
                    <a:lstStyle/>
                    <a:p>
                      <a:r>
                        <a:rPr lang="en-US" dirty="0"/>
                        <a:t>0.5c</a:t>
                      </a:r>
                    </a:p>
                  </a:txBody>
                  <a:tcPr/>
                </a:tc>
                <a:extLst>
                  <a:ext uri="{0D108BD9-81ED-4DB2-BD59-A6C34878D82A}">
                    <a16:rowId xmlns:a16="http://schemas.microsoft.com/office/drawing/2014/main" val="2549338806"/>
                  </a:ext>
                </a:extLst>
              </a:tr>
              <a:tr h="370840">
                <a:tc>
                  <a:txBody>
                    <a:bodyPr/>
                    <a:lstStyle/>
                    <a:p>
                      <a:r>
                        <a:rPr lang="en-US" dirty="0"/>
                        <a:t>1c actuation in (step-up)</a:t>
                      </a:r>
                    </a:p>
                  </a:txBody>
                  <a:tcPr/>
                </a:tc>
                <a:tc>
                  <a:txBody>
                    <a:bodyPr/>
                    <a:lstStyle/>
                    <a:p>
                      <a:r>
                        <a:rPr lang="en-US" dirty="0"/>
                        <a:t>0.79c</a:t>
                      </a:r>
                    </a:p>
                  </a:txBody>
                  <a:tcPr/>
                </a:tc>
                <a:extLst>
                  <a:ext uri="{0D108BD9-81ED-4DB2-BD59-A6C34878D82A}">
                    <a16:rowId xmlns:a16="http://schemas.microsoft.com/office/drawing/2014/main" val="1509937388"/>
                  </a:ext>
                </a:extLst>
              </a:tr>
              <a:tr h="370840">
                <a:tc>
                  <a:txBody>
                    <a:bodyPr/>
                    <a:lstStyle/>
                    <a:p>
                      <a:r>
                        <a:rPr lang="en-US" dirty="0"/>
                        <a:t>3c actuation in (step-up)</a:t>
                      </a:r>
                    </a:p>
                  </a:txBody>
                  <a:tcPr/>
                </a:tc>
                <a:tc>
                  <a:txBody>
                    <a:bodyPr/>
                    <a:lstStyle/>
                    <a:p>
                      <a:r>
                        <a:rPr lang="en-US" dirty="0"/>
                        <a:t>0.57c</a:t>
                      </a:r>
                    </a:p>
                  </a:txBody>
                  <a:tcPr/>
                </a:tc>
                <a:extLst>
                  <a:ext uri="{0D108BD9-81ED-4DB2-BD59-A6C34878D82A}">
                    <a16:rowId xmlns:a16="http://schemas.microsoft.com/office/drawing/2014/main" val="3567278124"/>
                  </a:ext>
                </a:extLst>
              </a:tr>
              <a:tr h="370840">
                <a:tc>
                  <a:txBody>
                    <a:bodyPr/>
                    <a:lstStyle/>
                    <a:p>
                      <a:r>
                        <a:rPr lang="en-US" dirty="0"/>
                        <a:t>6c actuation in (step-up)</a:t>
                      </a:r>
                    </a:p>
                  </a:txBody>
                  <a:tcPr/>
                </a:tc>
                <a:tc>
                  <a:txBody>
                    <a:bodyPr/>
                    <a:lstStyle/>
                    <a:p>
                      <a:r>
                        <a:rPr lang="en-US" dirty="0"/>
                        <a:t>0.54c</a:t>
                      </a:r>
                    </a:p>
                  </a:txBody>
                  <a:tcPr/>
                </a:tc>
                <a:extLst>
                  <a:ext uri="{0D108BD9-81ED-4DB2-BD59-A6C34878D82A}">
                    <a16:rowId xmlns:a16="http://schemas.microsoft.com/office/drawing/2014/main" val="3525379907"/>
                  </a:ext>
                </a:extLst>
              </a:tr>
            </a:tbl>
          </a:graphicData>
        </a:graphic>
      </p:graphicFrame>
      <p:sp>
        <p:nvSpPr>
          <p:cNvPr id="3" name="TextBox 2"/>
          <p:cNvSpPr txBox="1"/>
          <p:nvPr/>
        </p:nvSpPr>
        <p:spPr>
          <a:xfrm>
            <a:off x="3048000" y="4517409"/>
            <a:ext cx="3781292" cy="369332"/>
          </a:xfrm>
          <a:prstGeom prst="rect">
            <a:avLst/>
          </a:prstGeom>
          <a:noFill/>
        </p:spPr>
        <p:txBody>
          <a:bodyPr wrap="none" rtlCol="0">
            <a:spAutoFit/>
          </a:bodyPr>
          <a:lstStyle/>
          <a:p>
            <a:r>
              <a:rPr lang="en-US" dirty="0"/>
              <a:t>For actuations at 21.5 chords traveled.</a:t>
            </a:r>
          </a:p>
        </p:txBody>
      </p:sp>
      <p:sp>
        <p:nvSpPr>
          <p:cNvPr id="5" name="Slide Number Placeholder 4">
            <a:extLst>
              <a:ext uri="{FF2B5EF4-FFF2-40B4-BE49-F238E27FC236}">
                <a16:creationId xmlns:a16="http://schemas.microsoft.com/office/drawing/2014/main" id="{902B3DC6-7FE7-49F2-AEE8-FB65C909E148}"/>
              </a:ext>
            </a:extLst>
          </p:cNvPr>
          <p:cNvSpPr>
            <a:spLocks noGrp="1"/>
          </p:cNvSpPr>
          <p:nvPr>
            <p:ph type="sldNum" sz="quarter" idx="12"/>
          </p:nvPr>
        </p:nvSpPr>
        <p:spPr/>
        <p:txBody>
          <a:bodyPr/>
          <a:lstStyle/>
          <a:p>
            <a:fld id="{15530B12-77AA-4F8A-BB96-7B022F2BE984}" type="slidenum">
              <a:rPr lang="en-US" smtClean="0"/>
              <a:t>76</a:t>
            </a:fld>
            <a:endParaRPr lang="en-US"/>
          </a:p>
        </p:txBody>
      </p:sp>
    </p:spTree>
    <p:extLst>
      <p:ext uri="{BB962C8B-B14F-4D97-AF65-F5344CB8AC3E}">
        <p14:creationId xmlns:p14="http://schemas.microsoft.com/office/powerpoint/2010/main" val="2416816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78EE8D7A-7428-604F-8938-EC5465C7FD1D}"/>
              </a:ext>
            </a:extLst>
          </p:cNvPr>
          <p:cNvSpPr txBox="1"/>
          <p:nvPr/>
        </p:nvSpPr>
        <p:spPr>
          <a:xfrm>
            <a:off x="9871528" y="4782430"/>
            <a:ext cx="1219858" cy="646331"/>
          </a:xfrm>
          <a:prstGeom prst="rect">
            <a:avLst/>
          </a:prstGeom>
          <a:noFill/>
        </p:spPr>
        <p:txBody>
          <a:bodyPr wrap="square" rtlCol="0">
            <a:spAutoFit/>
          </a:bodyPr>
          <a:lstStyle/>
          <a:p>
            <a:pPr algn="ctr"/>
            <a:r>
              <a:rPr lang="en-US" u="sng" dirty="0"/>
              <a:t>Planform view</a:t>
            </a:r>
          </a:p>
        </p:txBody>
      </p:sp>
      <p:grpSp>
        <p:nvGrpSpPr>
          <p:cNvPr id="37" name="Group 36">
            <a:extLst>
              <a:ext uri="{FF2B5EF4-FFF2-40B4-BE49-F238E27FC236}">
                <a16:creationId xmlns:a16="http://schemas.microsoft.com/office/drawing/2014/main" id="{EA7EBD6F-15FD-FC4F-9C67-E4EA34ACA086}"/>
              </a:ext>
            </a:extLst>
          </p:cNvPr>
          <p:cNvGrpSpPr/>
          <p:nvPr/>
        </p:nvGrpSpPr>
        <p:grpSpPr>
          <a:xfrm>
            <a:off x="8151774" y="3978986"/>
            <a:ext cx="1890006" cy="2657781"/>
            <a:chOff x="6164032" y="1197047"/>
            <a:chExt cx="2129068" cy="2945626"/>
          </a:xfrm>
        </p:grpSpPr>
        <p:sp>
          <p:nvSpPr>
            <p:cNvPr id="43" name="Arc 42">
              <a:extLst>
                <a:ext uri="{FF2B5EF4-FFF2-40B4-BE49-F238E27FC236}">
                  <a16:creationId xmlns:a16="http://schemas.microsoft.com/office/drawing/2014/main" id="{0439FFD5-05F1-C149-B69B-0EA24915A297}"/>
                </a:ext>
              </a:extLst>
            </p:cNvPr>
            <p:cNvSpPr/>
            <p:nvPr/>
          </p:nvSpPr>
          <p:spPr>
            <a:xfrm rot="10291684" flipH="1">
              <a:off x="6934681" y="3169181"/>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04E0A25E-12F9-3E41-8A56-EE047C72CADF}"/>
                </a:ext>
              </a:extLst>
            </p:cNvPr>
            <p:cNvGrpSpPr/>
            <p:nvPr/>
          </p:nvGrpSpPr>
          <p:grpSpPr>
            <a:xfrm>
              <a:off x="6164032" y="1197047"/>
              <a:ext cx="2129068" cy="2945626"/>
              <a:chOff x="6164032" y="1197047"/>
              <a:chExt cx="2129068" cy="2945626"/>
            </a:xfrm>
          </p:grpSpPr>
          <p:cxnSp>
            <p:nvCxnSpPr>
              <p:cNvPr id="46" name="Straight Connector 45">
                <a:extLst>
                  <a:ext uri="{FF2B5EF4-FFF2-40B4-BE49-F238E27FC236}">
                    <a16:creationId xmlns:a16="http://schemas.microsoft.com/office/drawing/2014/main" id="{DC1C9DB3-74CB-664F-99F2-8C65A82D03CC}"/>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51242F9-9B02-2649-BE48-F92A6595B97F}"/>
                  </a:ext>
                </a:extLst>
              </p:cNvPr>
              <p:cNvGrpSpPr/>
              <p:nvPr/>
            </p:nvGrpSpPr>
            <p:grpSpPr>
              <a:xfrm>
                <a:off x="6164032" y="1197047"/>
                <a:ext cx="2129068" cy="2945626"/>
                <a:chOff x="6164032" y="1197047"/>
                <a:chExt cx="2129068" cy="2945626"/>
              </a:xfrm>
            </p:grpSpPr>
            <p:grpSp>
              <p:nvGrpSpPr>
                <p:cNvPr id="49" name="Group 48">
                  <a:extLst>
                    <a:ext uri="{FF2B5EF4-FFF2-40B4-BE49-F238E27FC236}">
                      <a16:creationId xmlns:a16="http://schemas.microsoft.com/office/drawing/2014/main" id="{0FE7DD92-437E-0C45-8C55-FAE1EF847590}"/>
                    </a:ext>
                  </a:extLst>
                </p:cNvPr>
                <p:cNvGrpSpPr/>
                <p:nvPr/>
              </p:nvGrpSpPr>
              <p:grpSpPr>
                <a:xfrm>
                  <a:off x="6164032" y="1197047"/>
                  <a:ext cx="2129068" cy="2945626"/>
                  <a:chOff x="6164032" y="1197047"/>
                  <a:chExt cx="2129068" cy="2945626"/>
                </a:xfrm>
              </p:grpSpPr>
              <p:grpSp>
                <p:nvGrpSpPr>
                  <p:cNvPr id="51" name="Group 50">
                    <a:extLst>
                      <a:ext uri="{FF2B5EF4-FFF2-40B4-BE49-F238E27FC236}">
                        <a16:creationId xmlns:a16="http://schemas.microsoft.com/office/drawing/2014/main" id="{4684A40E-13AE-A041-A856-E95D25B9069E}"/>
                      </a:ext>
                    </a:extLst>
                  </p:cNvPr>
                  <p:cNvGrpSpPr/>
                  <p:nvPr/>
                </p:nvGrpSpPr>
                <p:grpSpPr>
                  <a:xfrm>
                    <a:off x="6409355" y="1197047"/>
                    <a:ext cx="1495972" cy="2812963"/>
                    <a:chOff x="6209658" y="2153518"/>
                    <a:chExt cx="1495972" cy="2812963"/>
                  </a:xfrm>
                </p:grpSpPr>
                <p:sp>
                  <p:nvSpPr>
                    <p:cNvPr id="61" name="Rectangle 60">
                      <a:extLst>
                        <a:ext uri="{FF2B5EF4-FFF2-40B4-BE49-F238E27FC236}">
                          <a16:creationId xmlns:a16="http://schemas.microsoft.com/office/drawing/2014/main" id="{EA282D98-627B-D244-BD51-D7E4D904BA5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e 61">
                      <a:extLst>
                        <a:ext uri="{FF2B5EF4-FFF2-40B4-BE49-F238E27FC236}">
                          <a16:creationId xmlns:a16="http://schemas.microsoft.com/office/drawing/2014/main" id="{882B692F-6E28-124A-AC5F-CE3297BE1A94}"/>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4AF15AC2-A3BB-EA45-9A72-D34BBC8FD62E}"/>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 Same Side Corner Rectangle 63">
                      <a:extLst>
                        <a:ext uri="{FF2B5EF4-FFF2-40B4-BE49-F238E27FC236}">
                          <a16:creationId xmlns:a16="http://schemas.microsoft.com/office/drawing/2014/main" id="{D151C6DB-472D-E34D-87F5-7ACFAE4F2683}"/>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C93409-6725-6A46-A320-42168B8C7666}"/>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A63BF493-D529-E843-8348-53930A14E083}"/>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 name="Arc 71">
                      <a:extLst>
                        <a:ext uri="{FF2B5EF4-FFF2-40B4-BE49-F238E27FC236}">
                          <a16:creationId xmlns:a16="http://schemas.microsoft.com/office/drawing/2014/main" id="{751366CD-3AF0-B24B-A140-A3A16B6EA421}"/>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4BBFD7BC-035E-534B-A6BB-93684B2C1A4A}"/>
                        </a:ext>
                      </a:extLst>
                    </p:cNvPr>
                    <p:cNvCxnSpPr>
                      <a:cxnSpLocks/>
                    </p:cNvCxnSpPr>
                    <p:nvPr/>
                  </p:nvCxnSpPr>
                  <p:spPr>
                    <a:xfrm>
                      <a:off x="6686461" y="2662881"/>
                      <a:ext cx="0" cy="158283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7123AFB-8582-DD41-BE24-7B9287FF3638}"/>
                        </a:ext>
                      </a:extLst>
                    </p:cNvPr>
                    <p:cNvCxnSpPr/>
                    <p:nvPr/>
                  </p:nvCxnSpPr>
                  <p:spPr>
                    <a:xfrm flipH="1">
                      <a:off x="6589774" y="266288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BF03D84-73E1-3A47-AAAB-F079264CB346}"/>
                        </a:ext>
                      </a:extLst>
                    </p:cNvPr>
                    <p:cNvCxnSpPr/>
                    <p:nvPr/>
                  </p:nvCxnSpPr>
                  <p:spPr>
                    <a:xfrm flipH="1">
                      <a:off x="6589774" y="424187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C2BA10E-2DDB-7D40-B1EA-D6A4580CF6ED}"/>
                        </a:ext>
                      </a:extLst>
                    </p:cNvPr>
                    <p:cNvSpPr/>
                    <p:nvPr/>
                  </p:nvSpPr>
                  <p:spPr>
                    <a:xfrm>
                      <a:off x="6580905" y="3261913"/>
                      <a:ext cx="205167" cy="272887"/>
                    </a:xfrm>
                    <a:prstGeom prst="rect">
                      <a:avLst/>
                    </a:prstGeom>
                    <a:solidFill>
                      <a:schemeClr val="bg1"/>
                    </a:solidFill>
                  </p:spPr>
                  <p:txBody>
                    <a:bodyPr wrap="square" lIns="0" tIns="0" rIns="0" bIns="0" anchor="ctr" anchorCtr="1">
                      <a:spAutoFit/>
                    </a:bodyPr>
                    <a:lstStyle/>
                    <a:p>
                      <a:r>
                        <a:rPr lang="en-US" sz="1600" dirty="0"/>
                        <a:t>b</a:t>
                      </a:r>
                      <a:endParaRPr lang="en-US" sz="1600" i="1" dirty="0"/>
                    </a:p>
                  </p:txBody>
                </p:sp>
                <p:cxnSp>
                  <p:nvCxnSpPr>
                    <p:cNvPr id="84" name="Straight Arrow Connector 83">
                      <a:extLst>
                        <a:ext uri="{FF2B5EF4-FFF2-40B4-BE49-F238E27FC236}">
                          <a16:creationId xmlns:a16="http://schemas.microsoft.com/office/drawing/2014/main" id="{ADBE0064-937D-CC42-9870-EF356193010D}"/>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13C340D-5622-3547-9BB7-1D935B9B0C3C}"/>
                        </a:ext>
                      </a:extLst>
                    </p:cNvPr>
                    <p:cNvSpPr/>
                    <p:nvPr/>
                  </p:nvSpPr>
                  <p:spPr>
                    <a:xfrm>
                      <a:off x="7219826" y="2763608"/>
                      <a:ext cx="153672" cy="272887"/>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86" name="Rectangle 85">
                      <a:extLst>
                        <a:ext uri="{FF2B5EF4-FFF2-40B4-BE49-F238E27FC236}">
                          <a16:creationId xmlns:a16="http://schemas.microsoft.com/office/drawing/2014/main" id="{FB1F6674-2A61-9541-8BAF-2F84BAA8AA49}"/>
                        </a:ext>
                      </a:extLst>
                    </p:cNvPr>
                    <p:cNvSpPr/>
                    <p:nvPr/>
                  </p:nvSpPr>
                  <p:spPr>
                    <a:xfrm>
                      <a:off x="6876768" y="4261153"/>
                      <a:ext cx="252227" cy="341110"/>
                    </a:xfrm>
                    <a:prstGeom prst="rect">
                      <a:avLst/>
                    </a:prstGeom>
                  </p:spPr>
                  <p:txBody>
                    <a:bodyPr wrap="square">
                      <a:spAutoFit/>
                    </a:bodyPr>
                    <a:lstStyle/>
                    <a:p>
                      <a:r>
                        <a:rPr lang="en-US" sz="1400" i="1" dirty="0" err="1"/>
                        <a:t>Λ</a:t>
                      </a:r>
                      <a:endParaRPr lang="en-US" sz="1400" i="1" dirty="0"/>
                    </a:p>
                  </p:txBody>
                </p:sp>
              </p:grpSp>
              <p:cxnSp>
                <p:nvCxnSpPr>
                  <p:cNvPr id="52" name="Straight Arrow Connector 51">
                    <a:extLst>
                      <a:ext uri="{FF2B5EF4-FFF2-40B4-BE49-F238E27FC236}">
                        <a16:creationId xmlns:a16="http://schemas.microsoft.com/office/drawing/2014/main" id="{62AB7773-EE14-194C-93A1-680E442E16C4}"/>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E991354-5213-764A-9279-8837B9E4FF09}"/>
                      </a:ext>
                    </a:extLst>
                  </p:cNvPr>
                  <p:cNvSpPr/>
                  <p:nvPr/>
                </p:nvSpPr>
                <p:spPr>
                  <a:xfrm>
                    <a:off x="6164032" y="2543789"/>
                    <a:ext cx="874359" cy="443443"/>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54" name="Rectangle 53">
                    <a:extLst>
                      <a:ext uri="{FF2B5EF4-FFF2-40B4-BE49-F238E27FC236}">
                        <a16:creationId xmlns:a16="http://schemas.microsoft.com/office/drawing/2014/main" id="{C37D2FBF-116D-2948-9A9C-2E69ACEB3A88}"/>
                      </a:ext>
                    </a:extLst>
                  </p:cNvPr>
                  <p:cNvSpPr/>
                  <p:nvPr/>
                </p:nvSpPr>
                <p:spPr>
                  <a:xfrm>
                    <a:off x="7152797" y="3699230"/>
                    <a:ext cx="1140303" cy="443443"/>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55" name="Arc 54">
                    <a:extLst>
                      <a:ext uri="{FF2B5EF4-FFF2-40B4-BE49-F238E27FC236}">
                        <a16:creationId xmlns:a16="http://schemas.microsoft.com/office/drawing/2014/main" id="{2650E436-11DB-0541-8A0A-22AF9BF5D57C}"/>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33C1A9C4-CA37-AF44-8A6A-8E897359F789}"/>
                    </a:ext>
                  </a:extLst>
                </p:cNvPr>
                <p:cNvSpPr/>
                <p:nvPr/>
              </p:nvSpPr>
              <p:spPr>
                <a:xfrm>
                  <a:off x="7054343" y="3303686"/>
                  <a:ext cx="252227" cy="375220"/>
                </a:xfrm>
                <a:prstGeom prst="rect">
                  <a:avLst/>
                </a:prstGeom>
              </p:spPr>
              <p:txBody>
                <a:bodyPr wrap="square">
                  <a:spAutoFit/>
                </a:bodyPr>
                <a:lstStyle/>
                <a:p>
                  <a:r>
                    <a:rPr lang="en-US" sz="1600" dirty="0"/>
                    <a:t>𝛬</a:t>
                  </a:r>
                </a:p>
              </p:txBody>
            </p:sp>
          </p:grpSp>
        </p:grpSp>
      </p:grpSp>
      <p:sp>
        <p:nvSpPr>
          <p:cNvPr id="38" name="TextBox 37">
            <a:extLst>
              <a:ext uri="{FF2B5EF4-FFF2-40B4-BE49-F238E27FC236}">
                <a16:creationId xmlns:a16="http://schemas.microsoft.com/office/drawing/2014/main" id="{921FBF19-2E78-2049-BDC1-05861D9675E7}"/>
              </a:ext>
            </a:extLst>
          </p:cNvPr>
          <p:cNvSpPr txBox="1"/>
          <p:nvPr/>
        </p:nvSpPr>
        <p:spPr>
          <a:xfrm>
            <a:off x="445515" y="842163"/>
            <a:ext cx="4217143" cy="2657138"/>
          </a:xfrm>
          <a:prstGeom prst="rect">
            <a:avLst/>
          </a:prstGeom>
          <a:noFill/>
        </p:spPr>
        <p:txBody>
          <a:bodyPr wrap="square" rtlCol="0">
            <a:spAutoFit/>
          </a:bodyPr>
          <a:lstStyle/>
          <a:p>
            <a:pPr>
              <a:lnSpc>
                <a:spcPts val="2400"/>
              </a:lnSpc>
              <a:spcAft>
                <a:spcPts val="800"/>
              </a:spcAft>
            </a:pPr>
            <a:r>
              <a:rPr lang="en-US" sz="2000" u="sng" dirty="0"/>
              <a:t>Force measurements</a:t>
            </a:r>
          </a:p>
          <a:p>
            <a:pPr marL="285750" indent="-285750">
              <a:lnSpc>
                <a:spcPts val="2400"/>
              </a:lnSpc>
              <a:spcAft>
                <a:spcPts val="800"/>
              </a:spcAft>
              <a:buFont typeface="Arial" panose="020B0604020202020204" pitchFamily="34" charset="0"/>
              <a:buChar char="•"/>
            </a:pPr>
            <a:r>
              <a:rPr lang="en-US" sz="2000" dirty="0"/>
              <a:t>ATI Gamma sensor above wing. </a:t>
            </a:r>
          </a:p>
          <a:p>
            <a:pPr marL="285750" indent="-285750">
              <a:lnSpc>
                <a:spcPts val="2400"/>
              </a:lnSpc>
              <a:spcAft>
                <a:spcPts val="800"/>
              </a:spcAft>
              <a:buFont typeface="Arial" panose="020B0604020202020204" pitchFamily="34" charset="0"/>
              <a:buChar char="•"/>
            </a:pPr>
            <a:r>
              <a:rPr lang="en-US" sz="2000" dirty="0"/>
              <a:t>1 kHz sampling; average 10 runs; subtract off results from air runs.</a:t>
            </a:r>
          </a:p>
          <a:p>
            <a:pPr marL="285750" indent="-285750">
              <a:lnSpc>
                <a:spcPts val="2400"/>
              </a:lnSpc>
              <a:spcAft>
                <a:spcPts val="800"/>
              </a:spcAft>
              <a:buFont typeface="Arial" panose="020B0604020202020204" pitchFamily="34" charset="0"/>
              <a:buChar char="•"/>
            </a:pPr>
            <a:r>
              <a:rPr lang="en-US" sz="2000" dirty="0"/>
              <a:t>Low-pass filter to remove mechanical vibrations.</a:t>
            </a:r>
          </a:p>
          <a:p>
            <a:pPr>
              <a:lnSpc>
                <a:spcPts val="2400"/>
              </a:lnSpc>
              <a:spcAft>
                <a:spcPts val="800"/>
              </a:spcAft>
            </a:pPr>
            <a:endParaRPr lang="en-US" sz="2000" dirty="0"/>
          </a:p>
        </p:txBody>
      </p:sp>
      <p:pic>
        <p:nvPicPr>
          <p:cNvPr id="40" name="Picture 39">
            <a:extLst>
              <a:ext uri="{FF2B5EF4-FFF2-40B4-BE49-F238E27FC236}">
                <a16:creationId xmlns:a16="http://schemas.microsoft.com/office/drawing/2014/main" id="{1D829B04-4B9D-8545-B056-276D3B747E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92774" y="508212"/>
            <a:ext cx="4303776" cy="3227832"/>
          </a:xfrm>
          <a:prstGeom prst="rect">
            <a:avLst/>
          </a:prstGeom>
        </p:spPr>
      </p:pic>
      <p:pic>
        <p:nvPicPr>
          <p:cNvPr id="39" name="Picture 38">
            <a:extLst>
              <a:ext uri="{FF2B5EF4-FFF2-40B4-BE49-F238E27FC236}">
                <a16:creationId xmlns:a16="http://schemas.microsoft.com/office/drawing/2014/main" id="{E312EB70-72DE-684F-9F4E-A6064E3122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788"/>
          <a:stretch/>
        </p:blipFill>
        <p:spPr>
          <a:xfrm>
            <a:off x="4506763" y="508835"/>
            <a:ext cx="4009723" cy="3226310"/>
          </a:xfrm>
          <a:prstGeom prst="rect">
            <a:avLst/>
          </a:prstGeom>
        </p:spPr>
      </p:pic>
      <p:sp>
        <p:nvSpPr>
          <p:cNvPr id="8" name="TextBox 7"/>
          <p:cNvSpPr txBox="1"/>
          <p:nvPr/>
        </p:nvSpPr>
        <p:spPr>
          <a:xfrm>
            <a:off x="1919897" y="127730"/>
            <a:ext cx="8352209" cy="615553"/>
          </a:xfrm>
          <a:prstGeom prst="rect">
            <a:avLst/>
          </a:prstGeom>
          <a:noFill/>
        </p:spPr>
        <p:txBody>
          <a:bodyPr wrap="square" rtlCol="0">
            <a:spAutoFit/>
          </a:bodyPr>
          <a:lstStyle/>
          <a:p>
            <a:pPr algn="ctr"/>
            <a:r>
              <a:rPr lang="en-US" sz="3400" dirty="0"/>
              <a:t>Experimental setup: force meas. &amp; parameters</a:t>
            </a:r>
          </a:p>
        </p:txBody>
      </p:sp>
      <mc:AlternateContent xmlns:mc="http://schemas.openxmlformats.org/markup-compatibility/2006" xmlns:a14="http://schemas.microsoft.com/office/drawing/2010/main">
        <mc:Choice Requires="a14">
          <p:sp>
            <p:nvSpPr>
              <p:cNvPr id="7" name="TextBox 6"/>
              <p:cNvSpPr txBox="1"/>
              <p:nvPr/>
            </p:nvSpPr>
            <p:spPr>
              <a:xfrm>
                <a:off x="445515" y="3187422"/>
                <a:ext cx="6855455" cy="3477875"/>
              </a:xfrm>
              <a:prstGeom prst="rect">
                <a:avLst/>
              </a:prstGeom>
              <a:noFill/>
            </p:spPr>
            <p:txBody>
              <a:bodyPr wrap="square" rtlCol="0">
                <a:spAutoFit/>
              </a:bodyPr>
              <a:lstStyle/>
              <a:p>
                <a:pPr>
                  <a:lnSpc>
                    <a:spcPts val="2400"/>
                  </a:lnSpc>
                  <a:spcAft>
                    <a:spcPts val="800"/>
                  </a:spcAft>
                </a:pPr>
                <a:r>
                  <a:rPr lang="en-US" sz="2000" u="sng" dirty="0"/>
                  <a:t>Parameters</a:t>
                </a:r>
              </a:p>
              <a:p>
                <a:pPr marL="342900" indent="-342900">
                  <a:lnSpc>
                    <a:spcPts val="2400"/>
                  </a:lnSpc>
                  <a:spcAft>
                    <a:spcPts val="800"/>
                  </a:spcAft>
                  <a:buFont typeface="Arial" panose="020B0604020202020204" pitchFamily="34" charset="0"/>
                  <a:buChar char="•"/>
                </a:pPr>
                <a:r>
                  <a:rPr lang="en-US" sz="2000" dirty="0"/>
                  <a:t>Main-wing speed: </a:t>
                </a:r>
                <a:r>
                  <a:rPr lang="en-US" sz="2000" dirty="0" err="1"/>
                  <a:t>U</a:t>
                </a:r>
                <a:r>
                  <a:rPr lang="en-US" sz="2000" baseline="-25000" dirty="0" err="1"/>
                  <a:t>main</a:t>
                </a:r>
                <a:r>
                  <a:rPr lang="en-US" sz="2000" dirty="0"/>
                  <a:t>, Re </a:t>
                </a:r>
                <a:r>
                  <a:rPr lang="en-US" sz="2000" i="1" dirty="0"/>
                  <a:t>O</a:t>
                </a:r>
                <a:r>
                  <a:rPr lang="en-US" sz="2000" dirty="0"/>
                  <a:t>(10</a:t>
                </a:r>
                <a:r>
                  <a:rPr lang="en-US" sz="2000" baseline="30000" dirty="0"/>
                  <a:t>4</a:t>
                </a:r>
                <a:r>
                  <a:rPr lang="en-US" sz="2000" dirty="0"/>
                  <a:t>).</a:t>
                </a:r>
              </a:p>
              <a:p>
                <a:pPr marL="342900" indent="-342900">
                  <a:lnSpc>
                    <a:spcPts val="2400"/>
                  </a:lnSpc>
                  <a:spcAft>
                    <a:spcPts val="800"/>
                  </a:spcAft>
                  <a:buFont typeface="Arial" panose="020B0604020202020204" pitchFamily="34" charset="0"/>
                  <a:buChar char="•"/>
                </a:pPr>
                <a:r>
                  <a:rPr lang="en-US" sz="2000" dirty="0"/>
                  <a:t>α = 45</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m:t>
                    </m:r>
                  </m:oMath>
                </a14:m>
                <a:r>
                  <a:rPr lang="en-US" sz="2000" dirty="0"/>
                  <a:t> panel sweep angle: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t>
                </a:r>
              </a:p>
              <a:p>
                <a:pPr marL="342900" indent="-342900">
                  <a:lnSpc>
                    <a:spcPts val="2400"/>
                  </a:lnSpc>
                  <a:spcAft>
                    <a:spcPts val="800"/>
                  </a:spcAft>
                  <a:buFont typeface="Arial" panose="020B0604020202020204" pitchFamily="34" charset="0"/>
                  <a:buChar char="•"/>
                </a:pPr>
                <a:r>
                  <a:rPr lang="en-US" sz="2000" dirty="0" err="1"/>
                  <a:t>AR</a:t>
                </a:r>
                <a:r>
                  <a:rPr lang="en-US" sz="2000" baseline="-25000" dirty="0" err="1"/>
                  <a:t>eff,rect</a:t>
                </a:r>
                <a:r>
                  <a:rPr lang="en-US" sz="2000" dirty="0"/>
                  <a:t> = 2, 4 (</a:t>
                </a:r>
                <a:r>
                  <a:rPr lang="en-US" sz="2000" dirty="0" err="1"/>
                  <a:t>Λ</a:t>
                </a:r>
                <a:r>
                  <a:rPr lang="en-US" sz="2000" dirty="0"/>
                  <a:t> = 90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solidFill>
                      <a:schemeClr val="tx1"/>
                    </a:solidFill>
                  </a:rPr>
                  <a:t>);  </a:t>
                </a:r>
                <a:r>
                  <a:rPr lang="en-US" sz="2000" dirty="0" err="1">
                    <a:solidFill>
                      <a:schemeClr val="tx1"/>
                    </a:solidFill>
                  </a:rPr>
                  <a:t>AR</a:t>
                </a:r>
                <a:r>
                  <a:rPr lang="en-US" sz="2000" baseline="-25000" dirty="0" err="1">
                    <a:solidFill>
                      <a:schemeClr val="tx1"/>
                    </a:solidFill>
                  </a:rPr>
                  <a:t>rect+panel</a:t>
                </a:r>
                <a:r>
                  <a:rPr lang="en-US" sz="2000" dirty="0">
                    <a:solidFill>
                      <a:schemeClr val="tx1"/>
                    </a:solidFill>
                  </a:rPr>
                  <a:t> = 4.1, 6 (</a:t>
                </a:r>
                <a:r>
                  <a:rPr lang="en-US" sz="2000" dirty="0" err="1">
                    <a:solidFill>
                      <a:schemeClr val="tx1"/>
                    </a:solidFill>
                  </a:rPr>
                  <a:t>Λ</a:t>
                </a:r>
                <a:r>
                  <a:rPr lang="en-US" sz="2000" dirty="0">
                    <a:solidFill>
                      <a:schemeClr val="tx1"/>
                    </a:solidFill>
                  </a:rPr>
                  <a:t> = 45</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a:t>
                </a:r>
                <a:endParaRPr lang="en-US" sz="2000" dirty="0">
                  <a:solidFill>
                    <a:srgbClr val="FF0000"/>
                  </a:solidFill>
                </a:endParaRPr>
              </a:p>
              <a:p>
                <a:pPr marL="342900" indent="-342900">
                  <a:lnSpc>
                    <a:spcPts val="2400"/>
                  </a:lnSpc>
                  <a:spcAft>
                    <a:spcPts val="800"/>
                  </a:spcAft>
                  <a:buFont typeface="Arial" panose="020B0604020202020204" pitchFamily="34" charset="0"/>
                  <a:buChar char="•"/>
                </a:pPr>
                <a:r>
                  <a:rPr lang="en-US" sz="2000" dirty="0"/>
                  <a:t>Extended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panel area: 31.7%, 15.8% of main wing.</a:t>
                </a:r>
              </a:p>
              <a:p>
                <a:pPr marL="342900" indent="-342900">
                  <a:lnSpc>
                    <a:spcPts val="2400"/>
                  </a:lnSpc>
                  <a:spcAft>
                    <a:spcPts val="800"/>
                  </a:spcAft>
                  <a:buFont typeface="Arial" panose="020B0604020202020204" pitchFamily="34" charset="0"/>
                  <a:buChar char="•"/>
                </a:pPr>
                <a:r>
                  <a:rPr lang="en-US" sz="2000" dirty="0"/>
                  <a:t>Panel tip speed: </a:t>
                </a:r>
                <a:r>
                  <a:rPr lang="en-US" sz="2000" dirty="0" err="1"/>
                  <a:t>U</a:t>
                </a:r>
                <a:r>
                  <a:rPr lang="en-US" sz="2000" baseline="-25000" dirty="0" err="1"/>
                  <a:t>panel</a:t>
                </a:r>
                <a:r>
                  <a:rPr lang="en-US" sz="2000" dirty="0"/>
                  <a:t> = 1.5U</a:t>
                </a:r>
                <a:r>
                  <a:rPr lang="en-US" sz="2000" baseline="-25000" dirty="0"/>
                  <a:t>main, initial</a:t>
                </a:r>
                <a:r>
                  <a:rPr lang="en-US" sz="2000" dirty="0"/>
                  <a:t>.</a:t>
                </a:r>
              </a:p>
              <a:p>
                <a:pPr marL="342900" indent="-342900">
                  <a:lnSpc>
                    <a:spcPts val="2400"/>
                  </a:lnSpc>
                  <a:spcAft>
                    <a:spcPts val="800"/>
                  </a:spcAft>
                  <a:buFont typeface="Arial" panose="020B0604020202020204" pitchFamily="34" charset="0"/>
                  <a:buChar char="•"/>
                </a:pPr>
                <a:r>
                  <a:rPr lang="en-US" sz="2000" dirty="0"/>
                  <a:t>Advance ratio: </a:t>
                </a:r>
                <a:r>
                  <a:rPr lang="en-US" sz="2000" dirty="0" err="1"/>
                  <a:t>J</a:t>
                </a:r>
                <a:r>
                  <a:rPr lang="en-US" sz="2000" baseline="-25000" dirty="0" err="1"/>
                  <a:t>max</a:t>
                </a:r>
                <a:r>
                  <a:rPr lang="en-US" sz="2000" dirty="0"/>
                  <a:t> = </a:t>
                </a:r>
                <a:r>
                  <a:rPr lang="en-US" sz="2000" dirty="0" err="1"/>
                  <a:t>U</a:t>
                </a:r>
                <a:r>
                  <a:rPr lang="en-US" sz="2000" baseline="-25000" dirty="0" err="1"/>
                  <a:t>main</a:t>
                </a:r>
                <a:r>
                  <a:rPr lang="en-US" sz="2000" dirty="0" err="1"/>
                  <a:t>cos</a:t>
                </a:r>
                <a:r>
                  <a:rPr lang="en-US" sz="2000" dirty="0"/>
                  <a:t>(α)cos(Λ)/</a:t>
                </a:r>
                <a:r>
                  <a:rPr lang="en-US" sz="2000" dirty="0" err="1"/>
                  <a:t>U</a:t>
                </a:r>
                <a:r>
                  <a:rPr lang="en-US" sz="2000" baseline="-25000" dirty="0" err="1"/>
                  <a:t>panel</a:t>
                </a:r>
                <a:r>
                  <a:rPr lang="en-US" sz="2000" dirty="0"/>
                  <a:t> = 0.5, should achieve attached panel-LEV (SEV) per J vs. AR results of </a:t>
                </a:r>
                <a:r>
                  <a:rPr lang="en-US" sz="2000" dirty="0" err="1"/>
                  <a:t>Harbig</a:t>
                </a:r>
                <a:r>
                  <a:rPr lang="en-US" sz="2000" dirty="0"/>
                  <a:t> </a:t>
                </a:r>
                <a:r>
                  <a:rPr lang="en-US" sz="2000" i="1" dirty="0"/>
                  <a:t>et al</a:t>
                </a:r>
                <a:r>
                  <a:rPr lang="en-US" sz="2000" dirty="0"/>
                  <a:t>., </a:t>
                </a:r>
                <a:r>
                  <a:rPr lang="en-US" sz="2000" i="1" dirty="0"/>
                  <a:t>JFM </a:t>
                </a:r>
                <a:r>
                  <a:rPr lang="en-US" sz="2000" dirty="0"/>
                  <a:t>2014.</a:t>
                </a:r>
              </a:p>
            </p:txBody>
          </p:sp>
        </mc:Choice>
        <mc:Fallback xmlns="">
          <p:sp>
            <p:nvSpPr>
              <p:cNvPr id="7" name="TextBox 6"/>
              <p:cNvSpPr txBox="1">
                <a:spLocks noRot="1" noChangeAspect="1" noMove="1" noResize="1" noEditPoints="1" noAdjustHandles="1" noChangeArrowheads="1" noChangeShapeType="1" noTextEdit="1"/>
              </p:cNvSpPr>
              <p:nvPr/>
            </p:nvSpPr>
            <p:spPr>
              <a:xfrm>
                <a:off x="445515" y="3187422"/>
                <a:ext cx="6855455" cy="3477875"/>
              </a:xfrm>
              <a:prstGeom prst="rect">
                <a:avLst/>
              </a:prstGeom>
              <a:blipFill>
                <a:blip r:embed="rId4"/>
                <a:stretch>
                  <a:fillRect l="-739" t="-727" b="-1818"/>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D5B46D5D-2FBC-6E4B-B0EC-6DA4C570F0EA}"/>
              </a:ext>
            </a:extLst>
          </p:cNvPr>
          <p:cNvSpPr txBox="1"/>
          <p:nvPr/>
        </p:nvSpPr>
        <p:spPr>
          <a:xfrm>
            <a:off x="5483000" y="1940271"/>
            <a:ext cx="1069690" cy="384721"/>
          </a:xfrm>
          <a:prstGeom prst="rect">
            <a:avLst/>
          </a:prstGeom>
          <a:noFill/>
        </p:spPr>
        <p:txBody>
          <a:bodyPr wrap="square" rtlCol="0">
            <a:spAutoFit/>
          </a:bodyPr>
          <a:lstStyle/>
          <a:p>
            <a:r>
              <a:rPr lang="en-US" sz="1900" dirty="0"/>
              <a:t>Re = 12k</a:t>
            </a:r>
          </a:p>
        </p:txBody>
      </p:sp>
      <p:sp>
        <p:nvSpPr>
          <p:cNvPr id="42" name="TextBox 41">
            <a:extLst>
              <a:ext uri="{FF2B5EF4-FFF2-40B4-BE49-F238E27FC236}">
                <a16:creationId xmlns:a16="http://schemas.microsoft.com/office/drawing/2014/main" id="{585DE3CC-0F0B-EF4D-96F7-EEAA2763C6F6}"/>
              </a:ext>
            </a:extLst>
          </p:cNvPr>
          <p:cNvSpPr txBox="1"/>
          <p:nvPr/>
        </p:nvSpPr>
        <p:spPr>
          <a:xfrm>
            <a:off x="8935199" y="1890886"/>
            <a:ext cx="1069690" cy="384721"/>
          </a:xfrm>
          <a:prstGeom prst="rect">
            <a:avLst/>
          </a:prstGeom>
          <a:noFill/>
        </p:spPr>
        <p:txBody>
          <a:bodyPr wrap="square" rtlCol="0">
            <a:spAutoFit/>
          </a:bodyPr>
          <a:lstStyle/>
          <a:p>
            <a:r>
              <a:rPr lang="en-US" sz="1900" dirty="0"/>
              <a:t>Re = 18k</a:t>
            </a:r>
          </a:p>
        </p:txBody>
      </p:sp>
      <p:sp>
        <p:nvSpPr>
          <p:cNvPr id="45" name="TextBox 44">
            <a:extLst>
              <a:ext uri="{FF2B5EF4-FFF2-40B4-BE49-F238E27FC236}">
                <a16:creationId xmlns:a16="http://schemas.microsoft.com/office/drawing/2014/main" id="{C98A3798-CF8B-2B45-B780-ADE801716F9F}"/>
              </a:ext>
            </a:extLst>
          </p:cNvPr>
          <p:cNvSpPr txBox="1"/>
          <p:nvPr/>
        </p:nvSpPr>
        <p:spPr>
          <a:xfrm>
            <a:off x="7164384" y="1474397"/>
            <a:ext cx="1069690" cy="384721"/>
          </a:xfrm>
          <a:prstGeom prst="rect">
            <a:avLst/>
          </a:prstGeom>
          <a:noFill/>
        </p:spPr>
        <p:txBody>
          <a:bodyPr wrap="square" rtlCol="0">
            <a:spAutoFit/>
          </a:bodyPr>
          <a:lstStyle/>
          <a:p>
            <a:r>
              <a:rPr lang="en-US" sz="1900" dirty="0"/>
              <a:t>Re = 18k</a:t>
            </a:r>
          </a:p>
        </p:txBody>
      </p:sp>
      <p:sp>
        <p:nvSpPr>
          <p:cNvPr id="47" name="TextBox 46">
            <a:extLst>
              <a:ext uri="{FF2B5EF4-FFF2-40B4-BE49-F238E27FC236}">
                <a16:creationId xmlns:a16="http://schemas.microsoft.com/office/drawing/2014/main" id="{E5205122-6AD6-F745-AE0A-0F547E5CCDE1}"/>
              </a:ext>
            </a:extLst>
          </p:cNvPr>
          <p:cNvSpPr txBox="1"/>
          <p:nvPr/>
        </p:nvSpPr>
        <p:spPr>
          <a:xfrm>
            <a:off x="10776912" y="1251872"/>
            <a:ext cx="1069690" cy="384721"/>
          </a:xfrm>
          <a:prstGeom prst="rect">
            <a:avLst/>
          </a:prstGeom>
          <a:noFill/>
        </p:spPr>
        <p:txBody>
          <a:bodyPr wrap="square" rtlCol="0">
            <a:spAutoFit/>
          </a:bodyPr>
          <a:lstStyle/>
          <a:p>
            <a:r>
              <a:rPr lang="en-US" sz="1900" dirty="0"/>
              <a:t>Re = 9k</a:t>
            </a:r>
          </a:p>
        </p:txBody>
      </p:sp>
      <p:sp>
        <p:nvSpPr>
          <p:cNvPr id="56" name="TextBox 55">
            <a:extLst>
              <a:ext uri="{FF2B5EF4-FFF2-40B4-BE49-F238E27FC236}">
                <a16:creationId xmlns:a16="http://schemas.microsoft.com/office/drawing/2014/main" id="{19513A0C-6E28-4842-BD8C-45F15E522ECC}"/>
              </a:ext>
            </a:extLst>
          </p:cNvPr>
          <p:cNvSpPr txBox="1"/>
          <p:nvPr/>
        </p:nvSpPr>
        <p:spPr>
          <a:xfrm>
            <a:off x="4840458" y="663994"/>
            <a:ext cx="7301739" cy="384721"/>
          </a:xfrm>
          <a:prstGeom prst="rect">
            <a:avLst/>
          </a:prstGeom>
          <a:noFill/>
        </p:spPr>
        <p:txBody>
          <a:bodyPr wrap="square" rtlCol="0">
            <a:spAutoFit/>
          </a:bodyPr>
          <a:lstStyle/>
          <a:p>
            <a:pPr algn="ctr"/>
            <a:r>
              <a:rPr lang="en-US" sz="1900" b="1" dirty="0"/>
              <a:t>Precision error of mean C</a:t>
            </a:r>
            <a:r>
              <a:rPr lang="en-US" sz="1900" b="1" baseline="-25000" dirty="0"/>
              <a:t>L</a:t>
            </a:r>
            <a:r>
              <a:rPr lang="en-US" sz="1900" b="1" dirty="0"/>
              <a:t> (C</a:t>
            </a:r>
            <a:r>
              <a:rPr lang="en-US" sz="1900" b="1" baseline="-25000" dirty="0"/>
              <a:t>L</a:t>
            </a:r>
            <a:r>
              <a:rPr lang="en-US" sz="1900" b="1" dirty="0"/>
              <a:t> uses unsteady </a:t>
            </a:r>
            <a:r>
              <a:rPr lang="en-US" sz="1900" b="1" dirty="0" err="1"/>
              <a:t>U</a:t>
            </a:r>
            <a:r>
              <a:rPr lang="en-US" sz="1900" b="1" baseline="-25000" dirty="0" err="1"/>
              <a:t>main</a:t>
            </a:r>
            <a:r>
              <a:rPr lang="en-US" sz="1900" b="1" dirty="0"/>
              <a:t> &amp; wing area)</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E165587-7990-B441-9F8B-153916511741}"/>
                  </a:ext>
                </a:extLst>
              </p:cNvPr>
              <p:cNvSpPr txBox="1"/>
              <p:nvPr/>
            </p:nvSpPr>
            <p:spPr>
              <a:xfrm>
                <a:off x="5179863" y="2868890"/>
                <a:ext cx="3016111" cy="400110"/>
              </a:xfrm>
              <a:prstGeom prst="rect">
                <a:avLst/>
              </a:prstGeom>
              <a:noFill/>
            </p:spPr>
            <p:txBody>
              <a:bodyPr wrap="square" rtlCol="0">
                <a:spAutoFit/>
              </a:bodyPr>
              <a:lstStyle/>
              <a:p>
                <a:r>
                  <a:rPr lang="en-US" sz="2000" dirty="0">
                    <a:ea typeface="Cambria Math" panose="02040503050406030204" pitchFamily="18" charset="0"/>
                  </a:rPr>
                  <a:t>Time-avg. </a:t>
                </a:r>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±4% (±0.05)</a:t>
                </a:r>
              </a:p>
            </p:txBody>
          </p:sp>
        </mc:Choice>
        <mc:Fallback xmlns="">
          <p:sp>
            <p:nvSpPr>
              <p:cNvPr id="57" name="TextBox 56">
                <a:extLst>
                  <a:ext uri="{FF2B5EF4-FFF2-40B4-BE49-F238E27FC236}">
                    <a16:creationId xmlns:a16="http://schemas.microsoft.com/office/drawing/2014/main" id="{6E165587-7990-B441-9F8B-153916511741}"/>
                  </a:ext>
                </a:extLst>
              </p:cNvPr>
              <p:cNvSpPr txBox="1">
                <a:spLocks noRot="1" noChangeAspect="1" noMove="1" noResize="1" noEditPoints="1" noAdjustHandles="1" noChangeArrowheads="1" noChangeShapeType="1" noTextEdit="1"/>
              </p:cNvSpPr>
              <p:nvPr/>
            </p:nvSpPr>
            <p:spPr>
              <a:xfrm>
                <a:off x="5179863" y="2868890"/>
                <a:ext cx="3016111" cy="400110"/>
              </a:xfrm>
              <a:prstGeom prst="rect">
                <a:avLst/>
              </a:prstGeom>
              <a:blipFill>
                <a:blip r:embed="rId5"/>
                <a:stretch>
                  <a:fillRect l="-2532" t="-6250" r="-126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8E5AE90-68AB-1341-9727-E31ACCC5C86A}"/>
                  </a:ext>
                </a:extLst>
              </p:cNvPr>
              <p:cNvSpPr txBox="1"/>
              <p:nvPr/>
            </p:nvSpPr>
            <p:spPr>
              <a:xfrm>
                <a:off x="8527613" y="2868890"/>
                <a:ext cx="2208567" cy="400110"/>
              </a:xfrm>
              <a:prstGeom prst="rect">
                <a:avLst/>
              </a:prstGeom>
              <a:noFill/>
            </p:spPr>
            <p:txBody>
              <a:bodyPr wrap="square" rtlCol="0">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±6.7% (±0.08)</a:t>
                </a:r>
              </a:p>
            </p:txBody>
          </p:sp>
        </mc:Choice>
        <mc:Fallback xmlns="">
          <p:sp>
            <p:nvSpPr>
              <p:cNvPr id="58" name="TextBox 57">
                <a:extLst>
                  <a:ext uri="{FF2B5EF4-FFF2-40B4-BE49-F238E27FC236}">
                    <a16:creationId xmlns:a16="http://schemas.microsoft.com/office/drawing/2014/main" id="{38E5AE90-68AB-1341-9727-E31ACCC5C86A}"/>
                  </a:ext>
                </a:extLst>
              </p:cNvPr>
              <p:cNvSpPr txBox="1">
                <a:spLocks noRot="1" noChangeAspect="1" noMove="1" noResize="1" noEditPoints="1" noAdjustHandles="1" noChangeArrowheads="1" noChangeShapeType="1" noTextEdit="1"/>
              </p:cNvSpPr>
              <p:nvPr/>
            </p:nvSpPr>
            <p:spPr>
              <a:xfrm>
                <a:off x="8527613" y="2868890"/>
                <a:ext cx="2208567" cy="400110"/>
              </a:xfrm>
              <a:prstGeom prst="rect">
                <a:avLst/>
              </a:prstGeom>
              <a:blipFill>
                <a:blip r:embed="rId6"/>
                <a:stretch>
                  <a:fillRect t="-6250" b="-25000"/>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834559BB-DC6F-264D-A603-2223356665A3}"/>
              </a:ext>
            </a:extLst>
          </p:cNvPr>
          <p:cNvSpPr txBox="1"/>
          <p:nvPr/>
        </p:nvSpPr>
        <p:spPr>
          <a:xfrm rot="16200000">
            <a:off x="4373569" y="1814737"/>
            <a:ext cx="517387" cy="400110"/>
          </a:xfrm>
          <a:prstGeom prst="rect">
            <a:avLst/>
          </a:prstGeom>
          <a:solidFill>
            <a:schemeClr val="bg1"/>
          </a:solidFill>
        </p:spPr>
        <p:txBody>
          <a:bodyPr wrap="square" rtlCol="0">
            <a:spAutoFit/>
          </a:bodyPr>
          <a:lstStyle/>
          <a:p>
            <a:r>
              <a:rPr lang="en-US" sz="2000" dirty="0"/>
              <a:t>C</a:t>
            </a:r>
            <a:r>
              <a:rPr lang="en-US" sz="2000" baseline="-25000" dirty="0"/>
              <a:t>L</a:t>
            </a:r>
          </a:p>
        </p:txBody>
      </p:sp>
      <p:sp>
        <p:nvSpPr>
          <p:cNvPr id="60" name="TextBox 59">
            <a:extLst>
              <a:ext uri="{FF2B5EF4-FFF2-40B4-BE49-F238E27FC236}">
                <a16:creationId xmlns:a16="http://schemas.microsoft.com/office/drawing/2014/main" id="{EACDC014-CC03-C74F-9941-D07D6C0C6730}"/>
              </a:ext>
            </a:extLst>
          </p:cNvPr>
          <p:cNvSpPr txBox="1"/>
          <p:nvPr/>
        </p:nvSpPr>
        <p:spPr>
          <a:xfrm>
            <a:off x="5865496" y="3544266"/>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65" name="TextBox 64">
            <a:extLst>
              <a:ext uri="{FF2B5EF4-FFF2-40B4-BE49-F238E27FC236}">
                <a16:creationId xmlns:a16="http://schemas.microsoft.com/office/drawing/2014/main" id="{152D1E2B-40CD-EB4F-A637-C67DFF72F2EB}"/>
              </a:ext>
            </a:extLst>
          </p:cNvPr>
          <p:cNvSpPr txBox="1"/>
          <p:nvPr/>
        </p:nvSpPr>
        <p:spPr>
          <a:xfrm>
            <a:off x="9361435" y="3544266"/>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2" name="Slide Number Placeholder 1">
            <a:extLst>
              <a:ext uri="{FF2B5EF4-FFF2-40B4-BE49-F238E27FC236}">
                <a16:creationId xmlns:a16="http://schemas.microsoft.com/office/drawing/2014/main" id="{AC107B6D-20C1-44CB-9FCC-8B5C52B62A17}"/>
              </a:ext>
            </a:extLst>
          </p:cNvPr>
          <p:cNvSpPr>
            <a:spLocks noGrp="1"/>
          </p:cNvSpPr>
          <p:nvPr>
            <p:ph type="sldNum" sz="quarter" idx="12"/>
          </p:nvPr>
        </p:nvSpPr>
        <p:spPr/>
        <p:txBody>
          <a:bodyPr/>
          <a:lstStyle/>
          <a:p>
            <a:fld id="{15530B12-77AA-4F8A-BB96-7B022F2BE984}" type="slidenum">
              <a:rPr lang="en-US" smtClean="0"/>
              <a:t>77</a:t>
            </a:fld>
            <a:endParaRPr lang="en-US"/>
          </a:p>
        </p:txBody>
      </p:sp>
    </p:spTree>
    <p:extLst>
      <p:ext uri="{BB962C8B-B14F-4D97-AF65-F5344CB8AC3E}">
        <p14:creationId xmlns:p14="http://schemas.microsoft.com/office/powerpoint/2010/main" val="12779551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38057E-3094-1040-B15D-B207AC2261C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734" t="26321" r="11905" b="23809"/>
          <a:stretch/>
        </p:blipFill>
        <p:spPr>
          <a:xfrm>
            <a:off x="5768532" y="777228"/>
            <a:ext cx="4665343" cy="3611880"/>
          </a:xfrm>
          <a:prstGeom prst="rect">
            <a:avLst/>
          </a:prstGeom>
        </p:spPr>
      </p:pic>
      <p:sp>
        <p:nvSpPr>
          <p:cNvPr id="7" name="TextBox 6"/>
          <p:cNvSpPr txBox="1"/>
          <p:nvPr/>
        </p:nvSpPr>
        <p:spPr>
          <a:xfrm>
            <a:off x="1834552" y="4617848"/>
            <a:ext cx="8690945" cy="2019527"/>
          </a:xfrm>
          <a:prstGeom prst="rect">
            <a:avLst/>
          </a:prstGeom>
          <a:noFill/>
        </p:spPr>
        <p:txBody>
          <a:bodyPr wrap="square" rtlCol="0">
            <a:spAutoFit/>
          </a:bodyPr>
          <a:lstStyle/>
          <a:p>
            <a:pPr marL="285750" indent="-285750">
              <a:lnSpc>
                <a:spcPts val="2800"/>
              </a:lnSpc>
              <a:spcBef>
                <a:spcPts val="600"/>
              </a:spcBef>
              <a:buFont typeface="Arial" panose="020B0604020202020204" pitchFamily="34" charset="0"/>
              <a:buChar char="•"/>
            </a:pPr>
            <a:r>
              <a:rPr lang="en-US" sz="2000" dirty="0"/>
              <a:t>Starting flow: static-sweep has higher initial added-mass &amp; circ. peaks than rect. (higher AR, SEV); earlier C</a:t>
            </a:r>
            <a:r>
              <a:rPr lang="en-US" sz="2000" baseline="-25000" dirty="0"/>
              <a:t>L</a:t>
            </a:r>
            <a:r>
              <a:rPr lang="en-US" sz="2000" dirty="0"/>
              <a:t> drop &amp; earlier/higher 2</a:t>
            </a:r>
            <a:r>
              <a:rPr lang="en-US" sz="2000" baseline="30000" dirty="0"/>
              <a:t>nd</a:t>
            </a:r>
            <a:r>
              <a:rPr lang="en-US" sz="2000" dirty="0"/>
              <a:t> circ. peak (SEV?).</a:t>
            </a:r>
          </a:p>
          <a:p>
            <a:pPr marL="285750" indent="-285750">
              <a:lnSpc>
                <a:spcPts val="2800"/>
              </a:lnSpc>
              <a:spcBef>
                <a:spcPts val="600"/>
              </a:spcBef>
              <a:buFont typeface="Arial" panose="020B0604020202020204" pitchFamily="34" charset="0"/>
              <a:buChar char="•"/>
            </a:pPr>
            <a:r>
              <a:rPr lang="en-US" sz="2000" dirty="0"/>
              <a:t>Step-up gust, 1c: static-sweep vs. rect.—initial trends similar to starting flow.</a:t>
            </a:r>
          </a:p>
          <a:p>
            <a:pPr marL="285750" indent="-285750">
              <a:lnSpc>
                <a:spcPts val="2800"/>
              </a:lnSpc>
              <a:spcBef>
                <a:spcPts val="600"/>
              </a:spcBef>
              <a:buFont typeface="Arial" panose="020B0604020202020204" pitchFamily="34" charset="0"/>
              <a:buChar char="•"/>
            </a:pPr>
            <a:r>
              <a:rPr lang="en-US" sz="2000" dirty="0"/>
              <a:t>Step-down gust: static-sweep and rect. very similar, except 1c deceleration—rect. has higher C</a:t>
            </a:r>
            <a:r>
              <a:rPr lang="en-US" sz="2000" baseline="-25000" dirty="0"/>
              <a:t>L</a:t>
            </a:r>
            <a:r>
              <a:rPr lang="en-US" sz="2000" dirty="0"/>
              <a:t> during initial recovery.</a:t>
            </a:r>
          </a:p>
        </p:txBody>
      </p:sp>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t>Static tip sweep vs. rectangular tip</a:t>
            </a:r>
          </a:p>
        </p:txBody>
      </p:sp>
      <p:sp>
        <p:nvSpPr>
          <p:cNvPr id="9" name="TextBox 8">
            <a:extLst>
              <a:ext uri="{FF2B5EF4-FFF2-40B4-BE49-F238E27FC236}">
                <a16:creationId xmlns:a16="http://schemas.microsoft.com/office/drawing/2014/main" id="{24824BB7-2100-4942-94B2-9EC9B197FD12}"/>
              </a:ext>
            </a:extLst>
          </p:cNvPr>
          <p:cNvSpPr txBox="1"/>
          <p:nvPr/>
        </p:nvSpPr>
        <p:spPr>
          <a:xfrm>
            <a:off x="6510169" y="3151789"/>
            <a:ext cx="2269654" cy="677108"/>
          </a:xfrm>
          <a:prstGeom prst="rect">
            <a:avLst/>
          </a:prstGeom>
          <a:noFill/>
        </p:spPr>
        <p:txBody>
          <a:bodyPr wrap="square" rtlCol="0">
            <a:spAutoFit/>
          </a:bodyPr>
          <a:lstStyle/>
          <a:p>
            <a:r>
              <a:rPr lang="en-US" sz="1900" dirty="0"/>
              <a:t>Rectangular: AR = 4 Static-sweep: AR = 6</a:t>
            </a:r>
          </a:p>
        </p:txBody>
      </p:sp>
      <p:pic>
        <p:nvPicPr>
          <p:cNvPr id="4" name="Picture 3">
            <a:extLst>
              <a:ext uri="{FF2B5EF4-FFF2-40B4-BE49-F238E27FC236}">
                <a16:creationId xmlns:a16="http://schemas.microsoft.com/office/drawing/2014/main" id="{2E443642-0572-CF4C-A2FD-253FE76078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09" t="26493" r="11905" b="23809"/>
          <a:stretch/>
        </p:blipFill>
        <p:spPr>
          <a:xfrm>
            <a:off x="1737756" y="783771"/>
            <a:ext cx="4694185" cy="3611880"/>
          </a:xfrm>
          <a:prstGeom prst="rect">
            <a:avLst/>
          </a:prstGeom>
        </p:spPr>
      </p:pic>
      <p:sp>
        <p:nvSpPr>
          <p:cNvPr id="11" name="TextBox 10">
            <a:extLst>
              <a:ext uri="{FF2B5EF4-FFF2-40B4-BE49-F238E27FC236}">
                <a16:creationId xmlns:a16="http://schemas.microsoft.com/office/drawing/2014/main" id="{29741D09-6465-5346-BAD3-E3F93EDB8568}"/>
              </a:ext>
            </a:extLst>
          </p:cNvPr>
          <p:cNvSpPr txBox="1"/>
          <p:nvPr/>
        </p:nvSpPr>
        <p:spPr>
          <a:xfrm>
            <a:off x="7644997" y="755983"/>
            <a:ext cx="1864429" cy="384721"/>
          </a:xfrm>
          <a:prstGeom prst="rect">
            <a:avLst/>
          </a:prstGeom>
          <a:noFill/>
        </p:spPr>
        <p:txBody>
          <a:bodyPr wrap="square" rtlCol="0">
            <a:spAutoFit/>
          </a:bodyPr>
          <a:lstStyle/>
          <a:p>
            <a:r>
              <a:rPr lang="en-US" sz="1900" b="1" dirty="0"/>
              <a:t>Step-down gusts</a:t>
            </a:r>
          </a:p>
        </p:txBody>
      </p:sp>
      <p:sp>
        <p:nvSpPr>
          <p:cNvPr id="12" name="TextBox 11">
            <a:extLst>
              <a:ext uri="{FF2B5EF4-FFF2-40B4-BE49-F238E27FC236}">
                <a16:creationId xmlns:a16="http://schemas.microsoft.com/office/drawing/2014/main" id="{E576CE1D-32F4-6049-97F4-091E781735AB}"/>
              </a:ext>
            </a:extLst>
          </p:cNvPr>
          <p:cNvSpPr txBox="1"/>
          <p:nvPr/>
        </p:nvSpPr>
        <p:spPr>
          <a:xfrm>
            <a:off x="3530196" y="755983"/>
            <a:ext cx="1549805" cy="384721"/>
          </a:xfrm>
          <a:prstGeom prst="rect">
            <a:avLst/>
          </a:prstGeom>
          <a:noFill/>
        </p:spPr>
        <p:txBody>
          <a:bodyPr wrap="square" rtlCol="0">
            <a:spAutoFit/>
          </a:bodyPr>
          <a:lstStyle/>
          <a:p>
            <a:r>
              <a:rPr lang="en-US" sz="1900" b="1" dirty="0"/>
              <a:t>Step-up gusts</a:t>
            </a:r>
          </a:p>
        </p:txBody>
      </p:sp>
      <p:sp>
        <p:nvSpPr>
          <p:cNvPr id="2" name="Slide Number Placeholder 1">
            <a:extLst>
              <a:ext uri="{FF2B5EF4-FFF2-40B4-BE49-F238E27FC236}">
                <a16:creationId xmlns:a16="http://schemas.microsoft.com/office/drawing/2014/main" id="{5FE5BECB-64F3-4865-95BB-6E6EAD12541A}"/>
              </a:ext>
            </a:extLst>
          </p:cNvPr>
          <p:cNvSpPr>
            <a:spLocks noGrp="1"/>
          </p:cNvSpPr>
          <p:nvPr>
            <p:ph type="sldNum" sz="quarter" idx="12"/>
          </p:nvPr>
        </p:nvSpPr>
        <p:spPr/>
        <p:txBody>
          <a:bodyPr/>
          <a:lstStyle/>
          <a:p>
            <a:fld id="{15530B12-77AA-4F8A-BB96-7B022F2BE984}" type="slidenum">
              <a:rPr lang="en-US" smtClean="0"/>
              <a:t>78</a:t>
            </a:fld>
            <a:endParaRPr lang="en-US"/>
          </a:p>
        </p:txBody>
      </p:sp>
    </p:spTree>
    <p:extLst>
      <p:ext uri="{BB962C8B-B14F-4D97-AF65-F5344CB8AC3E}">
        <p14:creationId xmlns:p14="http://schemas.microsoft.com/office/powerpoint/2010/main" val="21602811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5216" y="4348347"/>
            <a:ext cx="11271504" cy="2340128"/>
          </a:xfrm>
          <a:prstGeom prst="rect">
            <a:avLst/>
          </a:prstGeom>
          <a:noFill/>
        </p:spPr>
        <p:txBody>
          <a:bodyPr wrap="square" rtlCol="0">
            <a:spAutoFit/>
          </a:bodyPr>
          <a:lstStyle/>
          <a:p>
            <a:pPr marL="285750" indent="-285750">
              <a:lnSpc>
                <a:spcPts val="3200"/>
              </a:lnSpc>
              <a:spcBef>
                <a:spcPts val="600"/>
              </a:spcBef>
              <a:buFont typeface="Arial" panose="020B0604020202020204" pitchFamily="34" charset="0"/>
              <a:buChar char="•"/>
            </a:pPr>
            <a:r>
              <a:rPr lang="en-US" sz="2000" dirty="0"/>
              <a:t>Starting-flow: behavior consistent w/ AVT-202; C</a:t>
            </a:r>
            <a:r>
              <a:rPr lang="en-US" sz="2000" baseline="-25000" dirty="0"/>
              <a:t>L</a:t>
            </a:r>
            <a:r>
              <a:rPr lang="en-US" sz="2000" dirty="0"/>
              <a:t> collapses results for different Re.</a:t>
            </a:r>
          </a:p>
          <a:p>
            <a:pPr marL="285750" indent="-285750">
              <a:lnSpc>
                <a:spcPts val="3200"/>
              </a:lnSpc>
              <a:spcBef>
                <a:spcPts val="600"/>
              </a:spcBef>
              <a:buFont typeface="Arial" panose="020B0604020202020204" pitchFamily="34" charset="0"/>
              <a:buChar char="•"/>
            </a:pPr>
            <a:r>
              <a:rPr lang="en-US" sz="2000" dirty="0"/>
              <a:t>C</a:t>
            </a:r>
            <a:r>
              <a:rPr lang="en-US" sz="2000" baseline="-25000" dirty="0"/>
              <a:t>L</a:t>
            </a:r>
            <a:r>
              <a:rPr lang="en-US" sz="2000" dirty="0"/>
              <a:t> using instantaneous </a:t>
            </a:r>
            <a:r>
              <a:rPr lang="en-US" sz="2000" dirty="0" err="1"/>
              <a:t>U</a:t>
            </a:r>
            <a:r>
              <a:rPr lang="en-US" sz="2000" baseline="-25000" dirty="0" err="1"/>
              <a:t>main</a:t>
            </a:r>
            <a:r>
              <a:rPr lang="en-US" sz="2000" dirty="0"/>
              <a:t>(t) makes starting &amp; gust magnitudes comparable.</a:t>
            </a:r>
          </a:p>
          <a:p>
            <a:pPr marL="285750" indent="-285750">
              <a:lnSpc>
                <a:spcPts val="3200"/>
              </a:lnSpc>
              <a:spcBef>
                <a:spcPts val="600"/>
              </a:spcBef>
              <a:buFont typeface="Arial" panose="020B0604020202020204" pitchFamily="34" charset="0"/>
              <a:buChar char="•"/>
            </a:pPr>
            <a:r>
              <a:rPr lang="en-US" sz="2000" dirty="0"/>
              <a:t> </a:t>
            </a:r>
            <a:r>
              <a:rPr lang="en-US" sz="2000" u="sng" dirty="0">
                <a:solidFill>
                  <a:srgbClr val="FF0000"/>
                </a:solidFill>
              </a:rPr>
              <a:t>1c</a:t>
            </a:r>
            <a:r>
              <a:rPr lang="en-US" sz="2000" u="sng" dirty="0"/>
              <a:t> step-up force similar to </a:t>
            </a:r>
            <a:r>
              <a:rPr lang="en-US" sz="2000" u="sng" dirty="0">
                <a:solidFill>
                  <a:srgbClr val="FF0000"/>
                </a:solidFill>
              </a:rPr>
              <a:t>1c</a:t>
            </a:r>
            <a:r>
              <a:rPr lang="en-US" sz="2000" u="sng" dirty="0"/>
              <a:t> startup, consistent w/ </a:t>
            </a:r>
            <a:r>
              <a:rPr lang="en-US" sz="2000" u="sng" dirty="0" err="1"/>
              <a:t>Mulleners</a:t>
            </a:r>
            <a:r>
              <a:rPr lang="en-US" sz="2000" u="sng" dirty="0"/>
              <a:t> </a:t>
            </a:r>
            <a:r>
              <a:rPr lang="en-US" sz="2000" i="1" u="sng" dirty="0"/>
              <a:t>et al</a:t>
            </a:r>
            <a:r>
              <a:rPr lang="en-US" sz="2000" u="sng" dirty="0"/>
              <a:t>. (</a:t>
            </a:r>
            <a:r>
              <a:rPr lang="en-US" sz="2000" i="1" u="sng" dirty="0"/>
              <a:t>AIAAJ</a:t>
            </a:r>
            <a:r>
              <a:rPr lang="en-US" sz="2000" u="sng" dirty="0"/>
              <a:t> 2017)</a:t>
            </a:r>
            <a:r>
              <a:rPr lang="en-US" sz="2000" dirty="0"/>
              <a:t>.</a:t>
            </a:r>
          </a:p>
          <a:p>
            <a:pPr marL="285750" indent="-285750">
              <a:lnSpc>
                <a:spcPts val="3200"/>
              </a:lnSpc>
              <a:spcBef>
                <a:spcPts val="600"/>
              </a:spcBef>
              <a:buFont typeface="Arial" panose="020B0604020202020204" pitchFamily="34" charset="0"/>
              <a:buChar char="•"/>
            </a:pPr>
            <a:r>
              <a:rPr lang="en-US" sz="2000" dirty="0"/>
              <a:t>Step-down case: small </a:t>
            </a:r>
            <a:r>
              <a:rPr lang="en-US" sz="2000" dirty="0">
                <a:solidFill>
                  <a:srgbClr val="FF0000"/>
                </a:solidFill>
              </a:rPr>
              <a:t>1c</a:t>
            </a:r>
            <a:r>
              <a:rPr lang="en-US" sz="2000" dirty="0"/>
              <a:t> recovery spike (Lift plot) could be continuation of circ. lift combined w/ added-mass effect, or just mechanical backlash.</a:t>
            </a:r>
          </a:p>
        </p:txBody>
      </p:sp>
      <p:sp>
        <p:nvSpPr>
          <p:cNvPr id="8" name="TextBox 7"/>
          <p:cNvSpPr txBox="1"/>
          <p:nvPr/>
        </p:nvSpPr>
        <p:spPr>
          <a:xfrm>
            <a:off x="1746168" y="127730"/>
            <a:ext cx="8699664" cy="615553"/>
          </a:xfrm>
          <a:prstGeom prst="rect">
            <a:avLst/>
          </a:prstGeom>
          <a:noFill/>
        </p:spPr>
        <p:txBody>
          <a:bodyPr wrap="square" rtlCol="0">
            <a:spAutoFit/>
          </a:bodyPr>
          <a:lstStyle/>
          <a:p>
            <a:pPr algn="ctr"/>
            <a:r>
              <a:rPr lang="en-US" sz="3400" dirty="0"/>
              <a:t>Rectangular wing reference case: step-up/down</a:t>
            </a:r>
          </a:p>
        </p:txBody>
      </p:sp>
      <p:grpSp>
        <p:nvGrpSpPr>
          <p:cNvPr id="10" name="Group 9">
            <a:extLst>
              <a:ext uri="{FF2B5EF4-FFF2-40B4-BE49-F238E27FC236}">
                <a16:creationId xmlns:a16="http://schemas.microsoft.com/office/drawing/2014/main" id="{54AC7AAC-86E8-5143-98AD-E65FD81644CA}"/>
              </a:ext>
            </a:extLst>
          </p:cNvPr>
          <p:cNvGrpSpPr/>
          <p:nvPr/>
        </p:nvGrpSpPr>
        <p:grpSpPr>
          <a:xfrm>
            <a:off x="1084245" y="768595"/>
            <a:ext cx="4476510" cy="3521317"/>
            <a:chOff x="1084245" y="768595"/>
            <a:chExt cx="4476510" cy="3521317"/>
          </a:xfrm>
        </p:grpSpPr>
        <p:pic>
          <p:nvPicPr>
            <p:cNvPr id="4" name="Picture 3">
              <a:extLst>
                <a:ext uri="{FF2B5EF4-FFF2-40B4-BE49-F238E27FC236}">
                  <a16:creationId xmlns:a16="http://schemas.microsoft.com/office/drawing/2014/main" id="{39D655D5-9269-1640-9FE2-9C92B2268A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4245" y="851768"/>
              <a:ext cx="4476510" cy="3438144"/>
            </a:xfrm>
            <a:prstGeom prst="rect">
              <a:avLst/>
            </a:prstGeom>
          </p:spPr>
        </p:pic>
        <p:cxnSp>
          <p:nvCxnSpPr>
            <p:cNvPr id="9" name="Straight Connector 8">
              <a:extLst>
                <a:ext uri="{FF2B5EF4-FFF2-40B4-BE49-F238E27FC236}">
                  <a16:creationId xmlns:a16="http://schemas.microsoft.com/office/drawing/2014/main" id="{960B3E7D-DF92-0140-9793-627B8118F397}"/>
                </a:ext>
              </a:extLst>
            </p:cNvPr>
            <p:cNvCxnSpPr/>
            <p:nvPr/>
          </p:nvCxnSpPr>
          <p:spPr>
            <a:xfrm>
              <a:off x="3940663" y="919285"/>
              <a:ext cx="0" cy="282233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461FDB1-40BE-8D49-8B24-CF9C3C3BD11A}"/>
                </a:ext>
              </a:extLst>
            </p:cNvPr>
            <p:cNvSpPr txBox="1"/>
            <p:nvPr/>
          </p:nvSpPr>
          <p:spPr>
            <a:xfrm>
              <a:off x="2524888" y="768595"/>
              <a:ext cx="2144808" cy="292388"/>
            </a:xfrm>
            <a:prstGeom prst="rect">
              <a:avLst/>
            </a:prstGeom>
            <a:solidFill>
              <a:schemeClr val="bg1"/>
            </a:solidFill>
            <a:ln>
              <a:solidFill>
                <a:schemeClr val="tx1"/>
              </a:solidFill>
            </a:ln>
          </p:spPr>
          <p:txBody>
            <a:bodyPr wrap="square" tIns="0" bIns="0" rtlCol="0">
              <a:spAutoFit/>
            </a:bodyPr>
            <a:lstStyle/>
            <a:p>
              <a:r>
                <a:rPr lang="en-US" sz="1900" b="1" dirty="0"/>
                <a:t>Dimensional lift (N)</a:t>
              </a:r>
            </a:p>
          </p:txBody>
        </p:sp>
      </p:grpSp>
      <p:grpSp>
        <p:nvGrpSpPr>
          <p:cNvPr id="11" name="Group 10">
            <a:extLst>
              <a:ext uri="{FF2B5EF4-FFF2-40B4-BE49-F238E27FC236}">
                <a16:creationId xmlns:a16="http://schemas.microsoft.com/office/drawing/2014/main" id="{111D12B1-C21F-124B-86FF-5BBBC1B42957}"/>
              </a:ext>
            </a:extLst>
          </p:cNvPr>
          <p:cNvGrpSpPr/>
          <p:nvPr/>
        </p:nvGrpSpPr>
        <p:grpSpPr>
          <a:xfrm>
            <a:off x="6645000" y="772233"/>
            <a:ext cx="4462756" cy="3517679"/>
            <a:chOff x="6645000" y="772233"/>
            <a:chExt cx="4462756" cy="3517679"/>
          </a:xfrm>
        </p:grpSpPr>
        <p:pic>
          <p:nvPicPr>
            <p:cNvPr id="6" name="Picture 5">
              <a:extLst>
                <a:ext uri="{FF2B5EF4-FFF2-40B4-BE49-F238E27FC236}">
                  <a16:creationId xmlns:a16="http://schemas.microsoft.com/office/drawing/2014/main" id="{19C91312-07A1-DD43-9AE5-11CDC2205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5000" y="851768"/>
              <a:ext cx="4462756" cy="3438144"/>
            </a:xfrm>
            <a:prstGeom prst="rect">
              <a:avLst/>
            </a:prstGeom>
          </p:spPr>
        </p:pic>
        <p:cxnSp>
          <p:nvCxnSpPr>
            <p:cNvPr id="12" name="Straight Connector 11">
              <a:extLst>
                <a:ext uri="{FF2B5EF4-FFF2-40B4-BE49-F238E27FC236}">
                  <a16:creationId xmlns:a16="http://schemas.microsoft.com/office/drawing/2014/main" id="{6B63D344-6CA9-7D42-A453-2A8D3996EAEC}"/>
                </a:ext>
              </a:extLst>
            </p:cNvPr>
            <p:cNvCxnSpPr/>
            <p:nvPr/>
          </p:nvCxnSpPr>
          <p:spPr>
            <a:xfrm>
              <a:off x="9484946" y="916110"/>
              <a:ext cx="0" cy="282233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E5E3B46-0912-004E-916A-347A58EA1414}"/>
                </a:ext>
              </a:extLst>
            </p:cNvPr>
            <p:cNvSpPr txBox="1"/>
            <p:nvPr/>
          </p:nvSpPr>
          <p:spPr>
            <a:xfrm>
              <a:off x="7499584" y="772233"/>
              <a:ext cx="3241553" cy="292388"/>
            </a:xfrm>
            <a:prstGeom prst="rect">
              <a:avLst/>
            </a:prstGeom>
            <a:solidFill>
              <a:schemeClr val="bg1"/>
            </a:solidFill>
            <a:ln>
              <a:solidFill>
                <a:schemeClr val="tx1"/>
              </a:solidFill>
            </a:ln>
          </p:spPr>
          <p:txBody>
            <a:bodyPr wrap="square" tIns="0" bIns="0" rtlCol="0">
              <a:spAutoFit/>
            </a:bodyPr>
            <a:lstStyle/>
            <a:p>
              <a:r>
                <a:rPr lang="en-US" sz="1900" b="1" dirty="0"/>
                <a:t>C</a:t>
              </a:r>
              <a:r>
                <a:rPr lang="en-US" sz="1900" b="1" baseline="-25000" dirty="0"/>
                <a:t>L</a:t>
              </a:r>
              <a:r>
                <a:rPr lang="en-US" sz="1900" b="1" dirty="0"/>
                <a:t> using instantaneous </a:t>
              </a:r>
              <a:r>
                <a:rPr lang="en-US" sz="1900" b="1" dirty="0" err="1"/>
                <a:t>U</a:t>
              </a:r>
              <a:r>
                <a:rPr lang="en-US" sz="1900" b="1" baseline="-25000" dirty="0" err="1"/>
                <a:t>main</a:t>
              </a:r>
              <a:r>
                <a:rPr lang="en-US" sz="1900" b="1" dirty="0"/>
                <a:t>(t)</a:t>
              </a:r>
            </a:p>
          </p:txBody>
        </p:sp>
      </p:grpSp>
      <p:sp>
        <p:nvSpPr>
          <p:cNvPr id="15" name="TextBox 14">
            <a:extLst>
              <a:ext uri="{FF2B5EF4-FFF2-40B4-BE49-F238E27FC236}">
                <a16:creationId xmlns:a16="http://schemas.microsoft.com/office/drawing/2014/main" id="{78D32008-F206-3141-B85B-2B5F376B88B9}"/>
              </a:ext>
            </a:extLst>
          </p:cNvPr>
          <p:cNvSpPr txBox="1"/>
          <p:nvPr/>
        </p:nvSpPr>
        <p:spPr>
          <a:xfrm>
            <a:off x="3883309" y="3391618"/>
            <a:ext cx="1138881" cy="369332"/>
          </a:xfrm>
          <a:prstGeom prst="rect">
            <a:avLst/>
          </a:prstGeom>
          <a:noFill/>
        </p:spPr>
        <p:txBody>
          <a:bodyPr wrap="square" rtlCol="0">
            <a:spAutoFit/>
          </a:bodyPr>
          <a:lstStyle/>
          <a:p>
            <a:r>
              <a:rPr lang="en-US" dirty="0"/>
              <a:t>Gust start</a:t>
            </a:r>
          </a:p>
        </p:txBody>
      </p:sp>
      <p:sp>
        <p:nvSpPr>
          <p:cNvPr id="2" name="Slide Number Placeholder 1">
            <a:extLst>
              <a:ext uri="{FF2B5EF4-FFF2-40B4-BE49-F238E27FC236}">
                <a16:creationId xmlns:a16="http://schemas.microsoft.com/office/drawing/2014/main" id="{1C8F9D23-C9A1-4D4D-9458-7A2F229FE361}"/>
              </a:ext>
            </a:extLst>
          </p:cNvPr>
          <p:cNvSpPr>
            <a:spLocks noGrp="1"/>
          </p:cNvSpPr>
          <p:nvPr>
            <p:ph type="sldNum" sz="quarter" idx="12"/>
          </p:nvPr>
        </p:nvSpPr>
        <p:spPr/>
        <p:txBody>
          <a:bodyPr/>
          <a:lstStyle/>
          <a:p>
            <a:fld id="{15530B12-77AA-4F8A-BB96-7B022F2BE984}" type="slidenum">
              <a:rPr lang="en-US" smtClean="0"/>
              <a:t>79</a:t>
            </a:fld>
            <a:endParaRPr lang="en-US"/>
          </a:p>
        </p:txBody>
      </p:sp>
    </p:spTree>
    <p:extLst>
      <p:ext uri="{BB962C8B-B14F-4D97-AF65-F5344CB8AC3E}">
        <p14:creationId xmlns:p14="http://schemas.microsoft.com/office/powerpoint/2010/main" val="239766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n 9"/>
          <p:cNvSpPr/>
          <p:nvPr/>
        </p:nvSpPr>
        <p:spPr>
          <a:xfrm rot="15480000">
            <a:off x="7744197" y="3815972"/>
            <a:ext cx="127220" cy="516835"/>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62109" y="2499729"/>
            <a:ext cx="4993418" cy="1015663"/>
          </a:xfrm>
          <a:prstGeom prst="rect">
            <a:avLst/>
          </a:prstGeom>
          <a:noFill/>
        </p:spPr>
        <p:txBody>
          <a:bodyPr wrap="square" rtlCol="0">
            <a:spAutoFit/>
          </a:bodyPr>
          <a:lstStyle/>
          <a:p>
            <a:r>
              <a:rPr lang="en-US" sz="2400" b="1" dirty="0"/>
              <a:t>Objective:</a:t>
            </a:r>
            <a:r>
              <a:rPr lang="en-US" b="1" dirty="0"/>
              <a:t> </a:t>
            </a:r>
            <a:r>
              <a:rPr lang="en-US" dirty="0"/>
              <a:t>develop a 3D analytical model for unsteady rotating wings and compare it with available experimental and numerical results.</a:t>
            </a:r>
          </a:p>
        </p:txBody>
      </p:sp>
      <p:sp>
        <p:nvSpPr>
          <p:cNvPr id="6" name="Rectangle 5"/>
          <p:cNvSpPr/>
          <p:nvPr/>
        </p:nvSpPr>
        <p:spPr>
          <a:xfrm>
            <a:off x="962109" y="4369408"/>
            <a:ext cx="4918056" cy="1015663"/>
          </a:xfrm>
          <a:prstGeom prst="rect">
            <a:avLst/>
          </a:prstGeom>
        </p:spPr>
        <p:txBody>
          <a:bodyPr wrap="square">
            <a:spAutoFit/>
          </a:bodyPr>
          <a:lstStyle/>
          <a:p>
            <a:r>
              <a:rPr lang="en-US" sz="2400" b="1" dirty="0"/>
              <a:t>Application:</a:t>
            </a:r>
            <a:r>
              <a:rPr lang="en-US" dirty="0"/>
              <a:t> mathematical models used for vehicle design, such as drones, and flight controller.</a:t>
            </a:r>
          </a:p>
        </p:txBody>
      </p:sp>
      <p:sp>
        <p:nvSpPr>
          <p:cNvPr id="2" name="Rectangle 1"/>
          <p:cNvSpPr/>
          <p:nvPr/>
        </p:nvSpPr>
        <p:spPr>
          <a:xfrm>
            <a:off x="1237298" y="453958"/>
            <a:ext cx="9717404" cy="707886"/>
          </a:xfrm>
          <a:prstGeom prst="rect">
            <a:avLst/>
          </a:prstGeom>
          <a:noFill/>
        </p:spPr>
        <p:txBody>
          <a:bodyPr wrap="none" rtlCol="0">
            <a:spAutoFit/>
          </a:bodyPr>
          <a:lstStyle/>
          <a:p>
            <a:pPr algn="ctr"/>
            <a:r>
              <a:rPr lang="en-US" sz="4000" dirty="0">
                <a:solidFill>
                  <a:schemeClr val="accent1">
                    <a:lumMod val="75000"/>
                  </a:schemeClr>
                </a:solidFill>
              </a:rPr>
              <a:t>Model for the Unsteady Lift of Rotating Wings</a:t>
            </a:r>
          </a:p>
        </p:txBody>
      </p:sp>
      <p:sp>
        <p:nvSpPr>
          <p:cNvPr id="8" name="Cube 7"/>
          <p:cNvSpPr/>
          <p:nvPr/>
        </p:nvSpPr>
        <p:spPr>
          <a:xfrm rot="4726567" flipV="1">
            <a:off x="8527225" y="2510225"/>
            <a:ext cx="1384549" cy="2603689"/>
          </a:xfrm>
          <a:prstGeom prst="cube">
            <a:avLst>
              <a:gd name="adj" fmla="val 195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7482177" y="2337683"/>
            <a:ext cx="119270" cy="1852654"/>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rved Right Arrow 10"/>
          <p:cNvSpPr/>
          <p:nvPr/>
        </p:nvSpPr>
        <p:spPr>
          <a:xfrm>
            <a:off x="7327126" y="2232403"/>
            <a:ext cx="429370" cy="291179"/>
          </a:xfrm>
          <a:prstGeom prst="curved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AAF07D1-8362-4C64-B5BA-DC86E948807B}"/>
              </a:ext>
            </a:extLst>
          </p:cNvPr>
          <p:cNvSpPr>
            <a:spLocks noGrp="1"/>
          </p:cNvSpPr>
          <p:nvPr>
            <p:ph type="sldNum" sz="quarter" idx="12"/>
          </p:nvPr>
        </p:nvSpPr>
        <p:spPr/>
        <p:txBody>
          <a:bodyPr/>
          <a:lstStyle/>
          <a:p>
            <a:fld id="{15530B12-77AA-4F8A-BB96-7B022F2BE984}" type="slidenum">
              <a:rPr lang="en-US" smtClean="0"/>
              <a:t>8</a:t>
            </a:fld>
            <a:endParaRPr lang="en-US"/>
          </a:p>
        </p:txBody>
      </p:sp>
      <p:sp>
        <p:nvSpPr>
          <p:cNvPr id="5" name="Rectangle 4"/>
          <p:cNvSpPr/>
          <p:nvPr/>
        </p:nvSpPr>
        <p:spPr>
          <a:xfrm>
            <a:off x="962109" y="5968782"/>
            <a:ext cx="11079326" cy="584775"/>
          </a:xfrm>
          <a:prstGeom prst="rect">
            <a:avLst/>
          </a:prstGeom>
        </p:spPr>
        <p:txBody>
          <a:bodyPr wrap="square">
            <a:spAutoFit/>
          </a:bodyPr>
          <a:lstStyle/>
          <a:p>
            <a:r>
              <a:rPr lang="en-US" sz="1600" dirty="0">
                <a:solidFill>
                  <a:schemeClr val="accent1">
                    <a:lumMod val="75000"/>
                  </a:schemeClr>
                </a:solidFill>
                <a:latin typeface="noto sans"/>
              </a:rPr>
              <a:t>Chowdhury, J., &amp; </a:t>
            </a:r>
            <a:r>
              <a:rPr lang="en-US" sz="1600" dirty="0" err="1">
                <a:solidFill>
                  <a:schemeClr val="accent1">
                    <a:lumMod val="75000"/>
                  </a:schemeClr>
                </a:solidFill>
                <a:latin typeface="noto sans"/>
              </a:rPr>
              <a:t>Ringuette</a:t>
            </a:r>
            <a:r>
              <a:rPr lang="en-US" sz="1600" dirty="0">
                <a:solidFill>
                  <a:schemeClr val="accent1">
                    <a:lumMod val="75000"/>
                  </a:schemeClr>
                </a:solidFill>
                <a:latin typeface="noto sans"/>
              </a:rPr>
              <a:t>, M. (2019). A simple vortex-loop-based model for unsteady rotating wings. </a:t>
            </a:r>
            <a:r>
              <a:rPr lang="en-US" sz="1600" i="1" dirty="0">
                <a:solidFill>
                  <a:schemeClr val="accent1">
                    <a:lumMod val="75000"/>
                  </a:schemeClr>
                </a:solidFill>
                <a:latin typeface="noto sans"/>
              </a:rPr>
              <a:t>Journal of Fluid Mechanics,</a:t>
            </a:r>
            <a:r>
              <a:rPr lang="en-US" sz="1600" dirty="0">
                <a:solidFill>
                  <a:schemeClr val="accent1">
                    <a:lumMod val="75000"/>
                  </a:schemeClr>
                </a:solidFill>
                <a:latin typeface="noto sans"/>
              </a:rPr>
              <a:t> </a:t>
            </a:r>
            <a:r>
              <a:rPr lang="en-US" sz="1600" i="1" dirty="0">
                <a:solidFill>
                  <a:schemeClr val="accent1">
                    <a:lumMod val="75000"/>
                  </a:schemeClr>
                </a:solidFill>
                <a:latin typeface="noto sans"/>
              </a:rPr>
              <a:t>880</a:t>
            </a:r>
            <a:r>
              <a:rPr lang="en-US" sz="1600" dirty="0">
                <a:solidFill>
                  <a:schemeClr val="accent1">
                    <a:lumMod val="75000"/>
                  </a:schemeClr>
                </a:solidFill>
                <a:latin typeface="noto sans"/>
              </a:rPr>
              <a:t>, 1020-1035</a:t>
            </a:r>
            <a:endParaRPr lang="en-US" sz="1600" dirty="0">
              <a:solidFill>
                <a:schemeClr val="accent1">
                  <a:lumMod val="75000"/>
                </a:schemeClr>
              </a:solidFill>
            </a:endParaRPr>
          </a:p>
        </p:txBody>
      </p:sp>
    </p:spTree>
    <p:extLst>
      <p:ext uri="{BB962C8B-B14F-4D97-AF65-F5344CB8AC3E}">
        <p14:creationId xmlns:p14="http://schemas.microsoft.com/office/powerpoint/2010/main" val="1470193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27589" y="127730"/>
            <a:ext cx="9936823" cy="615553"/>
          </a:xfrm>
          <a:prstGeom prst="rect">
            <a:avLst/>
          </a:prstGeom>
          <a:noFill/>
        </p:spPr>
        <p:txBody>
          <a:bodyPr wrap="square" rtlCol="0">
            <a:spAutoFit/>
          </a:bodyPr>
          <a:lstStyle/>
          <a:p>
            <a:pPr algn="ctr"/>
            <a:r>
              <a:rPr lang="en-US" sz="3400" dirty="0"/>
              <a:t>Experimental setup: uncertainty in force measurements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E905692-A812-6A43-A4E0-CF38045332E2}"/>
                  </a:ext>
                </a:extLst>
              </p:cNvPr>
              <p:cNvSpPr txBox="1"/>
              <p:nvPr/>
            </p:nvSpPr>
            <p:spPr>
              <a:xfrm>
                <a:off x="585216" y="4668973"/>
                <a:ext cx="11384591" cy="1928990"/>
              </a:xfrm>
              <a:prstGeom prst="rect">
                <a:avLst/>
              </a:prstGeom>
              <a:noFill/>
            </p:spPr>
            <p:txBody>
              <a:bodyPr wrap="none" rtlCol="0">
                <a:spAutoFit/>
              </a:bodyPr>
              <a:lstStyle/>
              <a:p>
                <a:pPr marL="285750" indent="-285750">
                  <a:lnSpc>
                    <a:spcPts val="3200"/>
                  </a:lnSpc>
                  <a:spcBef>
                    <a:spcPts val="600"/>
                  </a:spcBef>
                  <a:buFont typeface="Arial" panose="020B0604020202020204" pitchFamily="34" charset="0"/>
                  <a:buChar char="•"/>
                </a:pPr>
                <a:r>
                  <a:rPr lang="en-US" sz="2000" dirty="0"/>
                  <a:t>Static weight tests for 0.2−2 N give results within 1.5% of ATI calibration.</a:t>
                </a:r>
              </a:p>
              <a:p>
                <a:pPr marL="285750" indent="-285750">
                  <a:lnSpc>
                    <a:spcPts val="3200"/>
                  </a:lnSpc>
                  <a:spcBef>
                    <a:spcPts val="600"/>
                  </a:spcBef>
                  <a:buFont typeface="Arial" panose="020B0604020202020204" pitchFamily="34" charset="0"/>
                  <a:buChar char="•"/>
                </a:pPr>
                <a:r>
                  <a:rPr lang="en-US" sz="2000" dirty="0"/>
                  <a:t>Compute precision error of mean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i="1">
                        <a:latin typeface="Cambria Math" panose="02040503050406030204" pitchFamily="18" charset="0"/>
                        <a:ea typeface="Cambria Math" panose="02040503050406030204" pitchFamily="18" charset="0"/>
                      </a:rPr>
                      <m:t> </m:t>
                    </m:r>
                  </m:oMath>
                </a14:m>
                <a:r>
                  <a:rPr lang="en-US" sz="2000" dirty="0"/>
                  <a:t>using run-to-run variations: </a:t>
                </a:r>
                <a14:m>
                  <m:oMath xmlns:m="http://schemas.openxmlformats.org/officeDocument/2006/math">
                    <m:r>
                      <a:rPr lang="en-US" sz="2000" i="1" smtClean="0">
                        <a:latin typeface="Cambria Math" panose="02040503050406030204" pitchFamily="18" charset="0"/>
                        <a:ea typeface="Cambria Math" panose="02040503050406030204" pitchFamily="18" charset="0"/>
                      </a:rPr>
                      <m:t>𝛿</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m:rPr>
                            <m:sty m:val="p"/>
                          </m:rPr>
                          <a:rPr lang="en-US" sz="2000" b="0" i="0" smtClean="0">
                            <a:latin typeface="Cambria Math" panose="02040503050406030204" pitchFamily="18" charset="0"/>
                            <a:ea typeface="Cambria Math" panose="02040503050406030204" pitchFamily="18" charset="0"/>
                          </a:rPr>
                          <m:t>L</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,0.95</m:t>
                        </m:r>
                      </m:sub>
                    </m:sSub>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𝑁</m:t>
                        </m:r>
                      </m:e>
                    </m:rad>
                  </m:oMath>
                </a14:m>
                <a:r>
                  <a:rPr lang="en-US" sz="2000" dirty="0"/>
                  <a:t>;   </a:t>
                </a:r>
                <a:r>
                  <a:rPr lang="en-US" sz="2000" i="1" dirty="0"/>
                  <a:t>N</a:t>
                </a:r>
                <a:r>
                  <a:rPr lang="en-US" sz="2000" dirty="0"/>
                  <a:t> = no. runs.</a:t>
                </a:r>
              </a:p>
              <a:p>
                <a:pPr marL="285750" indent="-285750">
                  <a:lnSpc>
                    <a:spcPts val="3200"/>
                  </a:lnSpc>
                  <a:spcBef>
                    <a:spcPts val="6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𝐶</m:t>
                            </m:r>
                          </m:e>
                        </m:acc>
                      </m:e>
                      <m:sub>
                        <m:r>
                          <m:rPr>
                            <m:sty m:val="p"/>
                          </m:rPr>
                          <a:rPr lang="en-US" sz="2000" b="0" i="0" smtClean="0">
                            <a:latin typeface="Cambria Math" panose="02040503050406030204" pitchFamily="18" charset="0"/>
                          </a:rPr>
                          <m:t>L</m:t>
                        </m:r>
                      </m:sub>
                    </m:sSub>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𝛿</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m:rPr>
                            <m:sty m:val="p"/>
                          </m:rPr>
                          <a:rPr lang="en-US" sz="2000" b="0" i="0" smtClean="0">
                            <a:latin typeface="Cambria Math" panose="02040503050406030204" pitchFamily="18" charset="0"/>
                            <a:ea typeface="Cambria Math" panose="02040503050406030204" pitchFamily="18" charset="0"/>
                          </a:rPr>
                          <m:t>L</m:t>
                        </m:r>
                      </m:sub>
                    </m:sSub>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𝐶</m:t>
                                </m:r>
                              </m:e>
                            </m:acc>
                          </m:e>
                          <m:sub>
                            <m:r>
                              <m:rPr>
                                <m:sty m:val="p"/>
                              </m:rPr>
                              <a:rPr lang="en-US" sz="2000">
                                <a:latin typeface="Cambria Math" panose="02040503050406030204" pitchFamily="18" charset="0"/>
                              </a:rPr>
                              <m:t>L</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water</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water</m:t>
                            </m:r>
                          </m:sub>
                        </m:sSub>
                      </m:e>
                    </m:d>
                    <m:r>
                      <a:rPr lang="en-US" sz="2000" b="0" i="1" smtClean="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𝐶</m:t>
                                </m:r>
                              </m:e>
                            </m:acc>
                          </m:e>
                          <m:sub>
                            <m:r>
                              <m:rPr>
                                <m:sty m:val="p"/>
                              </m:rPr>
                              <a:rPr lang="en-US" sz="2000">
                                <a:latin typeface="Cambria Math" panose="02040503050406030204" pitchFamily="18" charset="0"/>
                              </a:rPr>
                              <m:t>L</m:t>
                            </m:r>
                            <m:r>
                              <a:rPr lang="en-US" sz="2000">
                                <a:latin typeface="Cambria Math" panose="02040503050406030204" pitchFamily="18" charset="0"/>
                              </a:rPr>
                              <m:t>,</m:t>
                            </m:r>
                            <m:r>
                              <m:rPr>
                                <m:sty m:val="p"/>
                              </m:rPr>
                              <a:rPr lang="en-US" sz="2000" b="0" i="0" smtClean="0">
                                <a:latin typeface="Cambria Math" panose="02040503050406030204" pitchFamily="18" charset="0"/>
                              </a:rPr>
                              <m:t>air</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r>
                              <a:rPr lang="en-US" sz="200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air</m:t>
                            </m:r>
                          </m:sub>
                        </m:sSub>
                      </m:e>
                    </m:d>
                  </m:oMath>
                </a14:m>
                <a:endParaRPr lang="en-US" sz="2000" dirty="0"/>
              </a:p>
              <a:p>
                <a:pPr marL="285750" indent="-285750">
                  <a:lnSpc>
                    <a:spcPts val="3200"/>
                  </a:lnSpc>
                  <a:spcBef>
                    <a:spcPts val="600"/>
                  </a:spcBef>
                  <a:buFont typeface="Arial" panose="020B0604020202020204" pitchFamily="34" charset="0"/>
                  <a:buChar char="•"/>
                </a:pPr>
                <a:r>
                  <a:rPr lang="en-US" sz="2000" dirty="0"/>
                  <a:t>(Left plot) step-up actuation-in, time-average </a:t>
                </a:r>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b="0" i="0" smtClean="0">
                        <a:latin typeface="Cambria Math" panose="02040503050406030204" pitchFamily="18" charset="0"/>
                        <a:ea typeface="Cambria Math" panose="02040503050406030204" pitchFamily="18" charset="0"/>
                      </a:rPr>
                      <m:t>:</m:t>
                    </m:r>
                  </m:oMath>
                </a14:m>
                <a:r>
                  <a:rPr lang="en-US" sz="2000" dirty="0"/>
                  <a:t> ±4% (±0.05); (right) step-down act.-out: ±6.7% (±0.08). </a:t>
                </a:r>
              </a:p>
            </p:txBody>
          </p:sp>
        </mc:Choice>
        <mc:Fallback xmlns="">
          <p:sp>
            <p:nvSpPr>
              <p:cNvPr id="38" name="TextBox 37">
                <a:extLst>
                  <a:ext uri="{FF2B5EF4-FFF2-40B4-BE49-F238E27FC236}">
                    <a16:creationId xmlns:a16="http://schemas.microsoft.com/office/drawing/2014/main" id="{2E905692-A812-6A43-A4E0-CF38045332E2}"/>
                  </a:ext>
                </a:extLst>
              </p:cNvPr>
              <p:cNvSpPr txBox="1">
                <a:spLocks noRot="1" noChangeAspect="1" noMove="1" noResize="1" noEditPoints="1" noAdjustHandles="1" noChangeArrowheads="1" noChangeShapeType="1" noTextEdit="1"/>
              </p:cNvSpPr>
              <p:nvPr/>
            </p:nvSpPr>
            <p:spPr>
              <a:xfrm>
                <a:off x="585216" y="4668973"/>
                <a:ext cx="11384591" cy="1928990"/>
              </a:xfrm>
              <a:prstGeom prst="rect">
                <a:avLst/>
              </a:prstGeom>
              <a:blipFill>
                <a:blip r:embed="rId2"/>
                <a:stretch>
                  <a:fillRect l="-334" r="-223" b="-392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352B50A-B63C-9141-893A-96B25D52ED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5979" y="640080"/>
            <a:ext cx="5080000" cy="3810000"/>
          </a:xfrm>
          <a:prstGeom prst="rect">
            <a:avLst/>
          </a:prstGeom>
        </p:spPr>
      </p:pic>
      <p:pic>
        <p:nvPicPr>
          <p:cNvPr id="11" name="Picture 10">
            <a:extLst>
              <a:ext uri="{FF2B5EF4-FFF2-40B4-BE49-F238E27FC236}">
                <a16:creationId xmlns:a16="http://schemas.microsoft.com/office/drawing/2014/main" id="{ED68FE5C-8606-B04F-9E2E-C66472C507D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31958" y="637032"/>
            <a:ext cx="5084064" cy="3813048"/>
          </a:xfrm>
          <a:prstGeom prst="rect">
            <a:avLst/>
          </a:prstGeom>
        </p:spPr>
      </p:pic>
      <p:sp>
        <p:nvSpPr>
          <p:cNvPr id="6" name="TextBox 5">
            <a:extLst>
              <a:ext uri="{FF2B5EF4-FFF2-40B4-BE49-F238E27FC236}">
                <a16:creationId xmlns:a16="http://schemas.microsoft.com/office/drawing/2014/main" id="{C87E6518-7780-4D4A-9D5E-B2B798735446}"/>
              </a:ext>
            </a:extLst>
          </p:cNvPr>
          <p:cNvSpPr txBox="1"/>
          <p:nvPr/>
        </p:nvSpPr>
        <p:spPr>
          <a:xfrm>
            <a:off x="1902111" y="2351195"/>
            <a:ext cx="1069690" cy="384721"/>
          </a:xfrm>
          <a:prstGeom prst="rect">
            <a:avLst/>
          </a:prstGeom>
          <a:noFill/>
        </p:spPr>
        <p:txBody>
          <a:bodyPr wrap="square" rtlCol="0">
            <a:spAutoFit/>
          </a:bodyPr>
          <a:lstStyle/>
          <a:p>
            <a:r>
              <a:rPr lang="en-US" sz="1900" dirty="0"/>
              <a:t>Re = 12k</a:t>
            </a:r>
          </a:p>
        </p:txBody>
      </p:sp>
      <p:sp>
        <p:nvSpPr>
          <p:cNvPr id="7" name="TextBox 6">
            <a:extLst>
              <a:ext uri="{FF2B5EF4-FFF2-40B4-BE49-F238E27FC236}">
                <a16:creationId xmlns:a16="http://schemas.microsoft.com/office/drawing/2014/main" id="{51FB8E38-CB41-2D40-BC06-6FF1549315BF}"/>
              </a:ext>
            </a:extLst>
          </p:cNvPr>
          <p:cNvSpPr txBox="1"/>
          <p:nvPr/>
        </p:nvSpPr>
        <p:spPr>
          <a:xfrm>
            <a:off x="4032780" y="1905718"/>
            <a:ext cx="1069690" cy="384721"/>
          </a:xfrm>
          <a:prstGeom prst="rect">
            <a:avLst/>
          </a:prstGeom>
          <a:noFill/>
        </p:spPr>
        <p:txBody>
          <a:bodyPr wrap="square" rtlCol="0">
            <a:spAutoFit/>
          </a:bodyPr>
          <a:lstStyle/>
          <a:p>
            <a:r>
              <a:rPr lang="en-US" sz="1900" dirty="0"/>
              <a:t>Re = 18k</a:t>
            </a:r>
          </a:p>
        </p:txBody>
      </p:sp>
      <p:sp>
        <p:nvSpPr>
          <p:cNvPr id="9" name="TextBox 8">
            <a:extLst>
              <a:ext uri="{FF2B5EF4-FFF2-40B4-BE49-F238E27FC236}">
                <a16:creationId xmlns:a16="http://schemas.microsoft.com/office/drawing/2014/main" id="{4216AFF3-DB88-1A4C-89CE-9CCAB9EC923D}"/>
              </a:ext>
            </a:extLst>
          </p:cNvPr>
          <p:cNvSpPr txBox="1"/>
          <p:nvPr/>
        </p:nvSpPr>
        <p:spPr>
          <a:xfrm>
            <a:off x="7631762" y="2357057"/>
            <a:ext cx="1069690" cy="384721"/>
          </a:xfrm>
          <a:prstGeom prst="rect">
            <a:avLst/>
          </a:prstGeom>
          <a:noFill/>
        </p:spPr>
        <p:txBody>
          <a:bodyPr wrap="square" rtlCol="0">
            <a:spAutoFit/>
          </a:bodyPr>
          <a:lstStyle/>
          <a:p>
            <a:r>
              <a:rPr lang="en-US" sz="1900" dirty="0"/>
              <a:t>Re = 18k</a:t>
            </a:r>
          </a:p>
        </p:txBody>
      </p:sp>
      <p:sp>
        <p:nvSpPr>
          <p:cNvPr id="10" name="TextBox 9">
            <a:extLst>
              <a:ext uri="{FF2B5EF4-FFF2-40B4-BE49-F238E27FC236}">
                <a16:creationId xmlns:a16="http://schemas.microsoft.com/office/drawing/2014/main" id="{43A59C88-E8C9-014E-873C-5897E3117B49}"/>
              </a:ext>
            </a:extLst>
          </p:cNvPr>
          <p:cNvSpPr txBox="1"/>
          <p:nvPr/>
        </p:nvSpPr>
        <p:spPr>
          <a:xfrm>
            <a:off x="9777088" y="1539372"/>
            <a:ext cx="1069690" cy="384721"/>
          </a:xfrm>
          <a:prstGeom prst="rect">
            <a:avLst/>
          </a:prstGeom>
          <a:noFill/>
        </p:spPr>
        <p:txBody>
          <a:bodyPr wrap="square" rtlCol="0">
            <a:spAutoFit/>
          </a:bodyPr>
          <a:lstStyle/>
          <a:p>
            <a:r>
              <a:rPr lang="en-US" sz="1900" dirty="0"/>
              <a:t>Re = 9k</a:t>
            </a:r>
          </a:p>
        </p:txBody>
      </p:sp>
      <p:sp>
        <p:nvSpPr>
          <p:cNvPr id="12" name="TextBox 11">
            <a:extLst>
              <a:ext uri="{FF2B5EF4-FFF2-40B4-BE49-F238E27FC236}">
                <a16:creationId xmlns:a16="http://schemas.microsoft.com/office/drawing/2014/main" id="{D51743B6-0573-A94E-A8AA-BDD4E5122972}"/>
              </a:ext>
            </a:extLst>
          </p:cNvPr>
          <p:cNvSpPr txBox="1"/>
          <p:nvPr/>
        </p:nvSpPr>
        <p:spPr>
          <a:xfrm>
            <a:off x="1429458" y="903584"/>
            <a:ext cx="3764084" cy="384721"/>
          </a:xfrm>
          <a:prstGeom prst="rect">
            <a:avLst/>
          </a:prstGeom>
          <a:noFill/>
        </p:spPr>
        <p:txBody>
          <a:bodyPr wrap="square" rtlCol="0">
            <a:spAutoFit/>
          </a:bodyPr>
          <a:lstStyle/>
          <a:p>
            <a:pPr algn="ctr"/>
            <a:r>
              <a:rPr lang="en-US" sz="1900" dirty="0"/>
              <a:t>AR = 4, 1c step-up gust, actuation in</a:t>
            </a:r>
          </a:p>
        </p:txBody>
      </p:sp>
      <p:sp>
        <p:nvSpPr>
          <p:cNvPr id="13" name="TextBox 12">
            <a:extLst>
              <a:ext uri="{FF2B5EF4-FFF2-40B4-BE49-F238E27FC236}">
                <a16:creationId xmlns:a16="http://schemas.microsoft.com/office/drawing/2014/main" id="{26BEB568-F6E5-9C4C-B404-7E7B2B73E3D2}"/>
              </a:ext>
            </a:extLst>
          </p:cNvPr>
          <p:cNvSpPr txBox="1"/>
          <p:nvPr/>
        </p:nvSpPr>
        <p:spPr>
          <a:xfrm>
            <a:off x="6977875" y="897722"/>
            <a:ext cx="4198124" cy="377026"/>
          </a:xfrm>
          <a:prstGeom prst="rect">
            <a:avLst/>
          </a:prstGeom>
          <a:noFill/>
        </p:spPr>
        <p:txBody>
          <a:bodyPr wrap="square" rtlCol="0">
            <a:spAutoFit/>
          </a:bodyPr>
          <a:lstStyle/>
          <a:p>
            <a:pPr algn="ctr"/>
            <a:r>
              <a:rPr lang="en-US" sz="1850" dirty="0"/>
              <a:t>AR = 4, 1c step-down gust, actuation out</a:t>
            </a:r>
          </a:p>
        </p:txBody>
      </p:sp>
      <p:sp>
        <p:nvSpPr>
          <p:cNvPr id="14" name="TextBox 13">
            <a:extLst>
              <a:ext uri="{FF2B5EF4-FFF2-40B4-BE49-F238E27FC236}">
                <a16:creationId xmlns:a16="http://schemas.microsoft.com/office/drawing/2014/main" id="{56194280-8D20-684D-B56A-A1ABAD90DA8D}"/>
              </a:ext>
            </a:extLst>
          </p:cNvPr>
          <p:cNvSpPr txBox="1"/>
          <p:nvPr/>
        </p:nvSpPr>
        <p:spPr>
          <a:xfrm>
            <a:off x="1378844" y="3289288"/>
            <a:ext cx="3703108" cy="677108"/>
          </a:xfrm>
          <a:prstGeom prst="rect">
            <a:avLst/>
          </a:prstGeom>
          <a:noFill/>
        </p:spPr>
        <p:txBody>
          <a:bodyPr wrap="square" rtlCol="0">
            <a:spAutoFit/>
          </a:bodyPr>
          <a:lstStyle/>
          <a:p>
            <a:r>
              <a:rPr lang="en-US" sz="1900" b="1" dirty="0"/>
              <a:t>C</a:t>
            </a:r>
            <a:r>
              <a:rPr lang="en-US" sz="1900" b="1" baseline="-25000" dirty="0"/>
              <a:t>L</a:t>
            </a:r>
            <a:r>
              <a:rPr lang="en-US" sz="1900" b="1" dirty="0"/>
              <a:t> all cases uses instantaneous </a:t>
            </a:r>
            <a:r>
              <a:rPr lang="en-US" sz="1900" b="1" dirty="0" err="1"/>
              <a:t>U</a:t>
            </a:r>
            <a:r>
              <a:rPr lang="en-US" sz="1900" b="1" baseline="-25000" dirty="0" err="1"/>
              <a:t>main</a:t>
            </a:r>
            <a:r>
              <a:rPr lang="en-US" sz="1900" b="1" dirty="0"/>
              <a:t>(t) &amp; time-varying wing area</a:t>
            </a:r>
          </a:p>
        </p:txBody>
      </p:sp>
      <p:grpSp>
        <p:nvGrpSpPr>
          <p:cNvPr id="15" name="Group 14">
            <a:extLst>
              <a:ext uri="{FF2B5EF4-FFF2-40B4-BE49-F238E27FC236}">
                <a16:creationId xmlns:a16="http://schemas.microsoft.com/office/drawing/2014/main" id="{CBCC203A-2742-0445-98AE-8C47CFD2A24A}"/>
              </a:ext>
            </a:extLst>
          </p:cNvPr>
          <p:cNvGrpSpPr/>
          <p:nvPr/>
        </p:nvGrpSpPr>
        <p:grpSpPr>
          <a:xfrm>
            <a:off x="12375803" y="1181415"/>
            <a:ext cx="3176522" cy="2724279"/>
            <a:chOff x="8064736" y="941446"/>
            <a:chExt cx="3176522" cy="2724279"/>
          </a:xfrm>
        </p:grpSpPr>
        <p:grpSp>
          <p:nvGrpSpPr>
            <p:cNvPr id="16" name="Group 15">
              <a:extLst>
                <a:ext uri="{FF2B5EF4-FFF2-40B4-BE49-F238E27FC236}">
                  <a16:creationId xmlns:a16="http://schemas.microsoft.com/office/drawing/2014/main" id="{18E36E24-1BF4-7A47-BA38-4BE31DB87F87}"/>
                </a:ext>
              </a:extLst>
            </p:cNvPr>
            <p:cNvGrpSpPr/>
            <p:nvPr/>
          </p:nvGrpSpPr>
          <p:grpSpPr>
            <a:xfrm>
              <a:off x="8064736" y="941446"/>
              <a:ext cx="2090968" cy="2724279"/>
              <a:chOff x="5767013" y="739222"/>
              <a:chExt cx="2090968" cy="2724279"/>
            </a:xfrm>
          </p:grpSpPr>
          <p:pic>
            <p:nvPicPr>
              <p:cNvPr id="19" name="Picture 18">
                <a:extLst>
                  <a:ext uri="{FF2B5EF4-FFF2-40B4-BE49-F238E27FC236}">
                    <a16:creationId xmlns:a16="http://schemas.microsoft.com/office/drawing/2014/main" id="{DC50A433-B71D-9E49-A931-506E79DE34A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5767013" y="739222"/>
                <a:ext cx="2090968" cy="2724279"/>
              </a:xfrm>
              <a:prstGeom prst="rect">
                <a:avLst/>
              </a:prstGeom>
            </p:spPr>
          </p:pic>
          <p:sp>
            <p:nvSpPr>
              <p:cNvPr id="20" name="Freeform 19">
                <a:extLst>
                  <a:ext uri="{FF2B5EF4-FFF2-40B4-BE49-F238E27FC236}">
                    <a16:creationId xmlns:a16="http://schemas.microsoft.com/office/drawing/2014/main" id="{6F275068-2F14-5742-A906-63BEB2D48DF9}"/>
                  </a:ext>
                </a:extLst>
              </p:cNvPr>
              <p:cNvSpPr/>
              <p:nvPr/>
            </p:nvSpPr>
            <p:spPr>
              <a:xfrm>
                <a:off x="6489700" y="2838696"/>
                <a:ext cx="131761" cy="115553"/>
              </a:xfrm>
              <a:custGeom>
                <a:avLst/>
                <a:gdLst>
                  <a:gd name="connsiteX0" fmla="*/ 6350 w 131762"/>
                  <a:gd name="connsiteY0" fmla="*/ 15629 h 133653"/>
                  <a:gd name="connsiteX1" fmla="*/ 6350 w 131762"/>
                  <a:gd name="connsiteY1" fmla="*/ 15629 h 133653"/>
                  <a:gd name="connsiteX2" fmla="*/ 38100 w 131762"/>
                  <a:gd name="connsiteY2" fmla="*/ 12454 h 133653"/>
                  <a:gd name="connsiteX3" fmla="*/ 57150 w 131762"/>
                  <a:gd name="connsiteY3" fmla="*/ 6104 h 133653"/>
                  <a:gd name="connsiteX4" fmla="*/ 66675 w 131762"/>
                  <a:gd name="connsiteY4" fmla="*/ 2929 h 133653"/>
                  <a:gd name="connsiteX5" fmla="*/ 123825 w 131762"/>
                  <a:gd name="connsiteY5" fmla="*/ 15629 h 133653"/>
                  <a:gd name="connsiteX6" fmla="*/ 120650 w 131762"/>
                  <a:gd name="connsiteY6" fmla="*/ 41029 h 133653"/>
                  <a:gd name="connsiteX7" fmla="*/ 117475 w 131762"/>
                  <a:gd name="connsiteY7" fmla="*/ 50554 h 133653"/>
                  <a:gd name="connsiteX8" fmla="*/ 114300 w 131762"/>
                  <a:gd name="connsiteY8" fmla="*/ 79129 h 133653"/>
                  <a:gd name="connsiteX9" fmla="*/ 104775 w 131762"/>
                  <a:gd name="connsiteY9" fmla="*/ 107704 h 133653"/>
                  <a:gd name="connsiteX10" fmla="*/ 101600 w 131762"/>
                  <a:gd name="connsiteY10" fmla="*/ 117229 h 133653"/>
                  <a:gd name="connsiteX11" fmla="*/ 98425 w 131762"/>
                  <a:gd name="connsiteY11" fmla="*/ 126754 h 133653"/>
                  <a:gd name="connsiteX12" fmla="*/ 88900 w 131762"/>
                  <a:gd name="connsiteY12" fmla="*/ 133104 h 133653"/>
                  <a:gd name="connsiteX13" fmla="*/ 6350 w 131762"/>
                  <a:gd name="connsiteY13" fmla="*/ 129929 h 133653"/>
                  <a:gd name="connsiteX14" fmla="*/ 0 w 131762"/>
                  <a:gd name="connsiteY14" fmla="*/ 110879 h 133653"/>
                  <a:gd name="connsiteX15" fmla="*/ 6350 w 131762"/>
                  <a:gd name="connsiteY15" fmla="*/ 15629 h 1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762" h="133653">
                    <a:moveTo>
                      <a:pt x="6350" y="15629"/>
                    </a:moveTo>
                    <a:lnTo>
                      <a:pt x="6350" y="15629"/>
                    </a:lnTo>
                    <a:cubicBezTo>
                      <a:pt x="16933" y="14571"/>
                      <a:pt x="27646" y="14414"/>
                      <a:pt x="38100" y="12454"/>
                    </a:cubicBezTo>
                    <a:cubicBezTo>
                      <a:pt x="44679" y="11220"/>
                      <a:pt x="50800" y="8221"/>
                      <a:pt x="57150" y="6104"/>
                    </a:cubicBezTo>
                    <a:lnTo>
                      <a:pt x="66675" y="2929"/>
                    </a:lnTo>
                    <a:cubicBezTo>
                      <a:pt x="156192" y="7640"/>
                      <a:pt x="129071" y="-13225"/>
                      <a:pt x="123825" y="15629"/>
                    </a:cubicBezTo>
                    <a:cubicBezTo>
                      <a:pt x="122299" y="24024"/>
                      <a:pt x="122176" y="32634"/>
                      <a:pt x="120650" y="41029"/>
                    </a:cubicBezTo>
                    <a:cubicBezTo>
                      <a:pt x="120051" y="44322"/>
                      <a:pt x="118533" y="47379"/>
                      <a:pt x="117475" y="50554"/>
                    </a:cubicBezTo>
                    <a:cubicBezTo>
                      <a:pt x="116417" y="60079"/>
                      <a:pt x="116180" y="69731"/>
                      <a:pt x="114300" y="79129"/>
                    </a:cubicBezTo>
                    <a:lnTo>
                      <a:pt x="104775" y="107704"/>
                    </a:lnTo>
                    <a:lnTo>
                      <a:pt x="101600" y="117229"/>
                    </a:lnTo>
                    <a:cubicBezTo>
                      <a:pt x="100542" y="120404"/>
                      <a:pt x="101210" y="124898"/>
                      <a:pt x="98425" y="126754"/>
                    </a:cubicBezTo>
                    <a:lnTo>
                      <a:pt x="88900" y="133104"/>
                    </a:lnTo>
                    <a:cubicBezTo>
                      <a:pt x="61383" y="132046"/>
                      <a:pt x="33065" y="136608"/>
                      <a:pt x="6350" y="129929"/>
                    </a:cubicBezTo>
                    <a:cubicBezTo>
                      <a:pt x="-144" y="128306"/>
                      <a:pt x="0" y="117572"/>
                      <a:pt x="0" y="110879"/>
                    </a:cubicBezTo>
                    <a:lnTo>
                      <a:pt x="6350" y="15629"/>
                    </a:lnTo>
                    <a:close/>
                  </a:path>
                </a:pathLst>
              </a:cu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e 20">
                <a:extLst>
                  <a:ext uri="{FF2B5EF4-FFF2-40B4-BE49-F238E27FC236}">
                    <a16:creationId xmlns:a16="http://schemas.microsoft.com/office/drawing/2014/main" id="{3C63D49A-21CC-524D-9AA2-352640A3029E}"/>
                  </a:ext>
                </a:extLst>
              </p:cNvPr>
              <p:cNvSpPr/>
              <p:nvPr/>
            </p:nvSpPr>
            <p:spPr>
              <a:xfrm>
                <a:off x="6440439" y="2949134"/>
                <a:ext cx="45719" cy="45719"/>
              </a:xfrm>
              <a:prstGeom prst="pie">
                <a:avLst>
                  <a:gd name="adj1" fmla="val 5349891"/>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Rectangle 16">
              <a:extLst>
                <a:ext uri="{FF2B5EF4-FFF2-40B4-BE49-F238E27FC236}">
                  <a16:creationId xmlns:a16="http://schemas.microsoft.com/office/drawing/2014/main" id="{4A6B266C-A62F-0943-AEB4-DEB892CAE4D3}"/>
                </a:ext>
              </a:extLst>
            </p:cNvPr>
            <p:cNvSpPr/>
            <p:nvPr/>
          </p:nvSpPr>
          <p:spPr>
            <a:xfrm>
              <a:off x="10091214" y="1355228"/>
              <a:ext cx="1150044" cy="584775"/>
            </a:xfrm>
            <a:prstGeom prst="rect">
              <a:avLst/>
            </a:prstGeom>
          </p:spPr>
          <p:txBody>
            <a:bodyPr wrap="square">
              <a:spAutoFit/>
            </a:bodyPr>
            <a:lstStyle/>
            <a:p>
              <a:r>
                <a:rPr lang="en-US" sz="1600" dirty="0"/>
                <a:t>Gamma transducer</a:t>
              </a:r>
              <a:endParaRPr lang="en-US" sz="1600" i="1" dirty="0"/>
            </a:p>
          </p:txBody>
        </p:sp>
        <p:cxnSp>
          <p:nvCxnSpPr>
            <p:cNvPr id="18" name="Straight Arrow Connector 17">
              <a:extLst>
                <a:ext uri="{FF2B5EF4-FFF2-40B4-BE49-F238E27FC236}">
                  <a16:creationId xmlns:a16="http://schemas.microsoft.com/office/drawing/2014/main" id="{D18E716C-2245-2549-A5E0-48C763ABD0E7}"/>
                </a:ext>
              </a:extLst>
            </p:cNvPr>
            <p:cNvCxnSpPr>
              <a:cxnSpLocks/>
            </p:cNvCxnSpPr>
            <p:nvPr/>
          </p:nvCxnSpPr>
          <p:spPr>
            <a:xfrm flipH="1">
              <a:off x="9110221" y="1662890"/>
              <a:ext cx="1041997" cy="15540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07800FF2-ADE2-40C5-AD2E-01DEC338FD63}"/>
              </a:ext>
            </a:extLst>
          </p:cNvPr>
          <p:cNvSpPr>
            <a:spLocks noGrp="1"/>
          </p:cNvSpPr>
          <p:nvPr>
            <p:ph type="sldNum" sz="quarter" idx="12"/>
          </p:nvPr>
        </p:nvSpPr>
        <p:spPr/>
        <p:txBody>
          <a:bodyPr/>
          <a:lstStyle/>
          <a:p>
            <a:fld id="{15530B12-77AA-4F8A-BB96-7B022F2BE984}" type="slidenum">
              <a:rPr lang="en-US" smtClean="0"/>
              <a:t>80</a:t>
            </a:fld>
            <a:endParaRPr lang="en-US"/>
          </a:p>
        </p:txBody>
      </p:sp>
    </p:spTree>
    <p:extLst>
      <p:ext uri="{BB962C8B-B14F-4D97-AF65-F5344CB8AC3E}">
        <p14:creationId xmlns:p14="http://schemas.microsoft.com/office/powerpoint/2010/main" val="74775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t>Comparison with fully-submerged wings</a:t>
            </a:r>
          </a:p>
        </p:txBody>
      </p:sp>
      <p:pic>
        <p:nvPicPr>
          <p:cNvPr id="9" name="Picture 8">
            <a:extLst>
              <a:ext uri="{FF2B5EF4-FFF2-40B4-BE49-F238E27FC236}">
                <a16:creationId xmlns:a16="http://schemas.microsoft.com/office/drawing/2014/main" id="{805ACC18-366D-A543-AC75-89519DBCCC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097" y="743282"/>
            <a:ext cx="5465807" cy="3939092"/>
          </a:xfrm>
          <a:prstGeom prst="rect">
            <a:avLst/>
          </a:prstGeom>
        </p:spPr>
      </p:pic>
      <p:pic>
        <p:nvPicPr>
          <p:cNvPr id="11" name="Picture 10">
            <a:extLst>
              <a:ext uri="{FF2B5EF4-FFF2-40B4-BE49-F238E27FC236}">
                <a16:creationId xmlns:a16="http://schemas.microsoft.com/office/drawing/2014/main" id="{E252580A-6613-CE4B-B622-3520B9EC920F}"/>
              </a:ext>
            </a:extLst>
          </p:cNvPr>
          <p:cNvPicPr>
            <a:picLocks noChangeAspect="1"/>
          </p:cNvPicPr>
          <p:nvPr/>
        </p:nvPicPr>
        <p:blipFill>
          <a:blip r:embed="rId3"/>
          <a:stretch>
            <a:fillRect/>
          </a:stretch>
        </p:blipFill>
        <p:spPr>
          <a:xfrm>
            <a:off x="3860917" y="4211077"/>
            <a:ext cx="4470165" cy="2379640"/>
          </a:xfrm>
          <a:prstGeom prst="rect">
            <a:avLst/>
          </a:prstGeom>
        </p:spPr>
      </p:pic>
      <p:sp>
        <p:nvSpPr>
          <p:cNvPr id="33" name="Rectangle 32">
            <a:extLst>
              <a:ext uri="{FF2B5EF4-FFF2-40B4-BE49-F238E27FC236}">
                <a16:creationId xmlns:a16="http://schemas.microsoft.com/office/drawing/2014/main" id="{4CD000A1-18FC-994F-88EA-045B7429E5D5}"/>
              </a:ext>
            </a:extLst>
          </p:cNvPr>
          <p:cNvSpPr/>
          <p:nvPr/>
        </p:nvSpPr>
        <p:spPr>
          <a:xfrm>
            <a:off x="2543107" y="1986966"/>
            <a:ext cx="727753" cy="338554"/>
          </a:xfrm>
          <a:prstGeom prst="rect">
            <a:avLst/>
          </a:prstGeom>
        </p:spPr>
        <p:txBody>
          <a:bodyPr wrap="square">
            <a:spAutoFit/>
          </a:bodyPr>
          <a:lstStyle/>
          <a:p>
            <a:r>
              <a:rPr lang="en-US" sz="1600" dirty="0"/>
              <a:t>AR = 4</a:t>
            </a:r>
            <a:endParaRPr lang="en-US" sz="1600" i="1" dirty="0"/>
          </a:p>
        </p:txBody>
      </p:sp>
      <p:sp>
        <p:nvSpPr>
          <p:cNvPr id="34" name="Rectangle 33">
            <a:extLst>
              <a:ext uri="{FF2B5EF4-FFF2-40B4-BE49-F238E27FC236}">
                <a16:creationId xmlns:a16="http://schemas.microsoft.com/office/drawing/2014/main" id="{CD9F813C-15B9-C942-98B0-073FD7099F15}"/>
              </a:ext>
            </a:extLst>
          </p:cNvPr>
          <p:cNvSpPr/>
          <p:nvPr/>
        </p:nvSpPr>
        <p:spPr>
          <a:xfrm>
            <a:off x="2543107" y="5231620"/>
            <a:ext cx="727753" cy="338554"/>
          </a:xfrm>
          <a:prstGeom prst="rect">
            <a:avLst/>
          </a:prstGeom>
        </p:spPr>
        <p:txBody>
          <a:bodyPr wrap="square">
            <a:spAutoFit/>
          </a:bodyPr>
          <a:lstStyle/>
          <a:p>
            <a:r>
              <a:rPr lang="en-US" sz="1600" dirty="0"/>
              <a:t>AR = 2</a:t>
            </a:r>
            <a:endParaRPr lang="en-US" sz="1600" i="1" dirty="0"/>
          </a:p>
        </p:txBody>
      </p:sp>
      <p:sp>
        <p:nvSpPr>
          <p:cNvPr id="2" name="Slide Number Placeholder 1">
            <a:extLst>
              <a:ext uri="{FF2B5EF4-FFF2-40B4-BE49-F238E27FC236}">
                <a16:creationId xmlns:a16="http://schemas.microsoft.com/office/drawing/2014/main" id="{61A74314-6244-4DEB-9CBF-722EA663FAFD}"/>
              </a:ext>
            </a:extLst>
          </p:cNvPr>
          <p:cNvSpPr>
            <a:spLocks noGrp="1"/>
          </p:cNvSpPr>
          <p:nvPr>
            <p:ph type="sldNum" sz="quarter" idx="12"/>
          </p:nvPr>
        </p:nvSpPr>
        <p:spPr/>
        <p:txBody>
          <a:bodyPr/>
          <a:lstStyle/>
          <a:p>
            <a:fld id="{15530B12-77AA-4F8A-BB96-7B022F2BE984}" type="slidenum">
              <a:rPr lang="en-US" smtClean="0"/>
              <a:t>81</a:t>
            </a:fld>
            <a:endParaRPr lang="en-US"/>
          </a:p>
        </p:txBody>
      </p:sp>
    </p:spTree>
    <p:extLst>
      <p:ext uri="{BB962C8B-B14F-4D97-AF65-F5344CB8AC3E}">
        <p14:creationId xmlns:p14="http://schemas.microsoft.com/office/powerpoint/2010/main" val="1718835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2C87B-4C28-1444-894C-4274B2B0A209}"/>
              </a:ext>
            </a:extLst>
          </p:cNvPr>
          <p:cNvSpPr txBox="1"/>
          <p:nvPr/>
        </p:nvSpPr>
        <p:spPr>
          <a:xfrm>
            <a:off x="2023038" y="374934"/>
            <a:ext cx="8145924" cy="615553"/>
          </a:xfrm>
          <a:prstGeom prst="rect">
            <a:avLst/>
          </a:prstGeom>
          <a:noFill/>
        </p:spPr>
        <p:txBody>
          <a:bodyPr wrap="square" rtlCol="0">
            <a:spAutoFit/>
          </a:bodyPr>
          <a:lstStyle/>
          <a:p>
            <a:pPr algn="ctr"/>
            <a:r>
              <a:rPr lang="en-US" sz="3400" dirty="0"/>
              <a:t>Bio-inspired drones with sweep/area change</a:t>
            </a:r>
          </a:p>
        </p:txBody>
      </p:sp>
      <p:pic>
        <p:nvPicPr>
          <p:cNvPr id="5" name="Picture 4">
            <a:extLst>
              <a:ext uri="{FF2B5EF4-FFF2-40B4-BE49-F238E27FC236}">
                <a16:creationId xmlns:a16="http://schemas.microsoft.com/office/drawing/2014/main" id="{361E96F4-53DC-8041-B789-24E79BFAF5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9443" y="4455622"/>
            <a:ext cx="3174587" cy="2061556"/>
          </a:xfrm>
          <a:prstGeom prst="rect">
            <a:avLst/>
          </a:prstGeom>
        </p:spPr>
      </p:pic>
      <p:sp>
        <p:nvSpPr>
          <p:cNvPr id="6" name="TextBox 5">
            <a:extLst>
              <a:ext uri="{FF2B5EF4-FFF2-40B4-BE49-F238E27FC236}">
                <a16:creationId xmlns:a16="http://schemas.microsoft.com/office/drawing/2014/main" id="{7E6E7AA4-55C9-E948-9FFB-77D064510274}"/>
              </a:ext>
            </a:extLst>
          </p:cNvPr>
          <p:cNvSpPr txBox="1"/>
          <p:nvPr/>
        </p:nvSpPr>
        <p:spPr>
          <a:xfrm>
            <a:off x="1854767" y="1081927"/>
            <a:ext cx="8605416"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t>For MAV applications, see Li </a:t>
            </a:r>
            <a:r>
              <a:rPr lang="en-US" sz="2200" i="1" dirty="0"/>
              <a:t>et al</a:t>
            </a:r>
            <a:r>
              <a:rPr lang="en-US" sz="2200" dirty="0"/>
              <a:t>. “A review of modelling and analysis of morphing wings,” </a:t>
            </a:r>
            <a:r>
              <a:rPr lang="en-US" sz="2200" i="1" dirty="0"/>
              <a:t>Prog. </a:t>
            </a:r>
            <a:r>
              <a:rPr lang="en-US" sz="2200" i="1" dirty="0" err="1"/>
              <a:t>Aerosp</a:t>
            </a:r>
            <a:r>
              <a:rPr lang="en-US" sz="2200" i="1" dirty="0"/>
              <a:t> Sci.,</a:t>
            </a:r>
            <a:r>
              <a:rPr lang="en-US" sz="2200" dirty="0"/>
              <a:t> 2018</a:t>
            </a:r>
          </a:p>
        </p:txBody>
      </p:sp>
      <p:pic>
        <p:nvPicPr>
          <p:cNvPr id="7" name="Picture 6">
            <a:extLst>
              <a:ext uri="{FF2B5EF4-FFF2-40B4-BE49-F238E27FC236}">
                <a16:creationId xmlns:a16="http://schemas.microsoft.com/office/drawing/2014/main" id="{2A14734A-7963-DB4D-A7EC-231A9E1877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7945" y="2062828"/>
            <a:ext cx="3496084" cy="1704440"/>
          </a:xfrm>
          <a:prstGeom prst="rect">
            <a:avLst/>
          </a:prstGeom>
        </p:spPr>
      </p:pic>
      <p:pic>
        <p:nvPicPr>
          <p:cNvPr id="8" name="Picture 7">
            <a:extLst>
              <a:ext uri="{FF2B5EF4-FFF2-40B4-BE49-F238E27FC236}">
                <a16:creationId xmlns:a16="http://schemas.microsoft.com/office/drawing/2014/main" id="{756C9854-9051-8F4C-98E1-DA41953AC0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0630" y="2118096"/>
            <a:ext cx="3611337" cy="1351955"/>
          </a:xfrm>
          <a:prstGeom prst="rect">
            <a:avLst/>
          </a:prstGeom>
        </p:spPr>
      </p:pic>
      <p:sp>
        <p:nvSpPr>
          <p:cNvPr id="9" name="Rectangle 8">
            <a:extLst>
              <a:ext uri="{FF2B5EF4-FFF2-40B4-BE49-F238E27FC236}">
                <a16:creationId xmlns:a16="http://schemas.microsoft.com/office/drawing/2014/main" id="{FEE1B696-5979-024C-9004-D7EA4EF2AA24}"/>
              </a:ext>
            </a:extLst>
          </p:cNvPr>
          <p:cNvSpPr/>
          <p:nvPr/>
        </p:nvSpPr>
        <p:spPr>
          <a:xfrm>
            <a:off x="2023039" y="3778674"/>
            <a:ext cx="4031673" cy="400110"/>
          </a:xfrm>
          <a:prstGeom prst="rect">
            <a:avLst/>
          </a:prstGeom>
        </p:spPr>
        <p:txBody>
          <a:bodyPr wrap="square">
            <a:spAutoFit/>
          </a:bodyPr>
          <a:lstStyle/>
          <a:p>
            <a:r>
              <a:rPr lang="en-US" sz="2000" dirty="0" err="1"/>
              <a:t>RoboSwift</a:t>
            </a:r>
            <a:r>
              <a:rPr lang="en-US" sz="2000" dirty="0"/>
              <a:t>: http://</a:t>
            </a:r>
            <a:r>
              <a:rPr lang="en-US" sz="2000" dirty="0" err="1"/>
              <a:t>www.roboswift.nl</a:t>
            </a:r>
            <a:r>
              <a:rPr lang="en-US" sz="2000" dirty="0"/>
              <a:t>/</a:t>
            </a:r>
            <a:endParaRPr lang="en-US" sz="2000" i="1" dirty="0"/>
          </a:p>
        </p:txBody>
      </p:sp>
      <p:sp>
        <p:nvSpPr>
          <p:cNvPr id="10" name="Rectangle 9">
            <a:extLst>
              <a:ext uri="{FF2B5EF4-FFF2-40B4-BE49-F238E27FC236}">
                <a16:creationId xmlns:a16="http://schemas.microsoft.com/office/drawing/2014/main" id="{7C0DC20A-33D3-144A-83B6-DB7E8A01AF14}"/>
              </a:ext>
            </a:extLst>
          </p:cNvPr>
          <p:cNvSpPr/>
          <p:nvPr/>
        </p:nvSpPr>
        <p:spPr>
          <a:xfrm>
            <a:off x="6760580" y="3624786"/>
            <a:ext cx="3471434" cy="707886"/>
          </a:xfrm>
          <a:prstGeom prst="rect">
            <a:avLst/>
          </a:prstGeom>
        </p:spPr>
        <p:txBody>
          <a:bodyPr wrap="square">
            <a:spAutoFit/>
          </a:bodyPr>
          <a:lstStyle/>
          <a:p>
            <a:r>
              <a:rPr lang="en-US" sz="2000" dirty="0" err="1"/>
              <a:t>NextGen</a:t>
            </a:r>
            <a:r>
              <a:rPr lang="en-US" sz="2000" dirty="0"/>
              <a:t> MFX-1: Flanagan </a:t>
            </a:r>
            <a:r>
              <a:rPr lang="en-US" sz="2000" i="1" dirty="0"/>
              <a:t>et al</a:t>
            </a:r>
            <a:r>
              <a:rPr lang="en-US" sz="2000" dirty="0"/>
              <a:t>. AIAA Paper 2007-1707</a:t>
            </a:r>
            <a:endParaRPr lang="en-US" sz="2000" i="1" dirty="0"/>
          </a:p>
        </p:txBody>
      </p:sp>
      <p:sp>
        <p:nvSpPr>
          <p:cNvPr id="11" name="TextBox 10">
            <a:extLst>
              <a:ext uri="{FF2B5EF4-FFF2-40B4-BE49-F238E27FC236}">
                <a16:creationId xmlns:a16="http://schemas.microsoft.com/office/drawing/2014/main" id="{2C0E47BE-FC26-384E-A4B1-121C053F7D03}"/>
              </a:ext>
            </a:extLst>
          </p:cNvPr>
          <p:cNvSpPr txBox="1"/>
          <p:nvPr/>
        </p:nvSpPr>
        <p:spPr>
          <a:xfrm>
            <a:off x="5913957" y="4676262"/>
            <a:ext cx="4424933" cy="1938992"/>
          </a:xfrm>
          <a:prstGeom prst="rect">
            <a:avLst/>
          </a:prstGeom>
          <a:noFill/>
        </p:spPr>
        <p:txBody>
          <a:bodyPr wrap="square" rtlCol="0">
            <a:spAutoFit/>
          </a:bodyPr>
          <a:lstStyle/>
          <a:p>
            <a:r>
              <a:rPr lang="en-US" sz="2000" dirty="0"/>
              <a:t>Di Luca </a:t>
            </a:r>
            <a:r>
              <a:rPr lang="en-US" sz="2000" i="1" dirty="0"/>
              <a:t>et al</a:t>
            </a:r>
            <a:r>
              <a:rPr lang="en-US" sz="2000" dirty="0"/>
              <a:t>., </a:t>
            </a:r>
            <a:r>
              <a:rPr lang="en-US" sz="2000" i="1" dirty="0"/>
              <a:t>Interface Focus</a:t>
            </a:r>
            <a:r>
              <a:rPr lang="en-US" sz="2000" dirty="0"/>
              <a:t>, 2017 </a:t>
            </a:r>
          </a:p>
          <a:p>
            <a:pPr marL="285750" indent="-285750">
              <a:buFont typeface="Arial" panose="020B0604020202020204" pitchFamily="34" charset="0"/>
              <a:buChar char="•"/>
            </a:pPr>
            <a:r>
              <a:rPr lang="en-US" sz="2000" dirty="0"/>
              <a:t>Achieve 41% reduction in wing area.</a:t>
            </a:r>
          </a:p>
          <a:p>
            <a:pPr marL="285750" indent="-285750">
              <a:buFont typeface="Arial" panose="020B0604020202020204" pitchFamily="34" charset="0"/>
              <a:buChar char="•"/>
            </a:pPr>
            <a:r>
              <a:rPr lang="en-US" sz="2000" dirty="0"/>
              <a:t>Expanded wing provides greater C</a:t>
            </a:r>
            <a:r>
              <a:rPr lang="en-US" sz="2000" baseline="-25000" dirty="0"/>
              <a:t>L</a:t>
            </a:r>
            <a:r>
              <a:rPr lang="en-US" sz="2000" dirty="0"/>
              <a:t> at low speed; retraction reduces C</a:t>
            </a:r>
            <a:r>
              <a:rPr lang="en-US" sz="2000" baseline="-25000" dirty="0"/>
              <a:t>D</a:t>
            </a:r>
            <a:r>
              <a:rPr lang="en-US" sz="2000" dirty="0"/>
              <a:t> for higher speed.</a:t>
            </a:r>
          </a:p>
          <a:p>
            <a:pPr marL="285750" indent="-285750">
              <a:buFont typeface="Arial" panose="020B0604020202020204" pitchFamily="34" charset="0"/>
              <a:buChar char="•"/>
            </a:pPr>
            <a:r>
              <a:rPr lang="en-US" sz="2000" dirty="0"/>
              <a:t>Asymmetric actuation for roll control.</a:t>
            </a:r>
          </a:p>
        </p:txBody>
      </p:sp>
      <p:sp>
        <p:nvSpPr>
          <p:cNvPr id="2" name="Slide Number Placeholder 1">
            <a:extLst>
              <a:ext uri="{FF2B5EF4-FFF2-40B4-BE49-F238E27FC236}">
                <a16:creationId xmlns:a16="http://schemas.microsoft.com/office/drawing/2014/main" id="{2B2ECD78-BDF3-413F-9110-F5C5E64ED413}"/>
              </a:ext>
            </a:extLst>
          </p:cNvPr>
          <p:cNvSpPr>
            <a:spLocks noGrp="1"/>
          </p:cNvSpPr>
          <p:nvPr>
            <p:ph type="sldNum" sz="quarter" idx="12"/>
          </p:nvPr>
        </p:nvSpPr>
        <p:spPr/>
        <p:txBody>
          <a:bodyPr/>
          <a:lstStyle/>
          <a:p>
            <a:fld id="{15530B12-77AA-4F8A-BB96-7B022F2BE984}" type="slidenum">
              <a:rPr lang="en-US" smtClean="0"/>
              <a:t>82</a:t>
            </a:fld>
            <a:endParaRPr lang="en-US"/>
          </a:p>
        </p:txBody>
      </p:sp>
    </p:spTree>
    <p:extLst>
      <p:ext uri="{BB962C8B-B14F-4D97-AF65-F5344CB8AC3E}">
        <p14:creationId xmlns:p14="http://schemas.microsoft.com/office/powerpoint/2010/main" val="32341426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7801" y="86275"/>
            <a:ext cx="5156412" cy="615553"/>
          </a:xfrm>
          <a:prstGeom prst="rect">
            <a:avLst/>
          </a:prstGeom>
          <a:noFill/>
        </p:spPr>
        <p:txBody>
          <a:bodyPr wrap="none" rtlCol="0">
            <a:spAutoFit/>
          </a:bodyPr>
          <a:lstStyle/>
          <a:p>
            <a:pPr algn="ctr"/>
            <a:r>
              <a:rPr lang="en-US" sz="3400" dirty="0"/>
              <a:t>Prior work (sweep, rotation)</a:t>
            </a:r>
          </a:p>
        </p:txBody>
      </p:sp>
      <p:sp>
        <p:nvSpPr>
          <p:cNvPr id="3" name="TextBox 2"/>
          <p:cNvSpPr txBox="1"/>
          <p:nvPr/>
        </p:nvSpPr>
        <p:spPr>
          <a:xfrm>
            <a:off x="1665953" y="701828"/>
            <a:ext cx="8871423" cy="2246769"/>
          </a:xfrm>
          <a:prstGeom prst="rect">
            <a:avLst/>
          </a:prstGeom>
          <a:noFill/>
        </p:spPr>
        <p:txBody>
          <a:bodyPr wrap="square" rtlCol="0">
            <a:spAutoFit/>
          </a:bodyPr>
          <a:lstStyle/>
          <a:p>
            <a:pPr marL="285750" indent="-285750">
              <a:buFont typeface="Arial" panose="020B0604020202020204" pitchFamily="34" charset="0"/>
              <a:buChar char="•"/>
            </a:pPr>
            <a:r>
              <a:rPr lang="en-US" sz="2200" dirty="0"/>
              <a:t>Approach here: combine tip sweep &amp; rotation to affect vortex formation.</a:t>
            </a:r>
          </a:p>
          <a:p>
            <a:pPr marL="800100" lvl="1" indent="-342900">
              <a:spcBef>
                <a:spcPts val="1200"/>
              </a:spcBef>
              <a:buFont typeface="Courier New" panose="02070309020205020404" pitchFamily="49" charset="0"/>
              <a:buChar char="o"/>
            </a:pPr>
            <a:r>
              <a:rPr lang="en-US" sz="2000" dirty="0"/>
              <a:t>Sweep promotes an LEV-TV connection in </a:t>
            </a:r>
            <a:r>
              <a:rPr lang="en-US" sz="2000" dirty="0">
                <a:solidFill>
                  <a:prstClr val="black"/>
                </a:solidFill>
              </a:rPr>
              <a:t>translating rectangular wings </a:t>
            </a:r>
            <a:r>
              <a:rPr lang="en-US" sz="1600" dirty="0"/>
              <a:t>(</a:t>
            </a:r>
            <a:r>
              <a:rPr lang="en-US" sz="1600" dirty="0" err="1"/>
              <a:t>Beem</a:t>
            </a:r>
            <a:r>
              <a:rPr lang="en-US" sz="1600" dirty="0"/>
              <a:t> </a:t>
            </a:r>
            <a:r>
              <a:rPr lang="en-US" sz="1600" i="1" dirty="0"/>
              <a:t>et al</a:t>
            </a:r>
            <a:r>
              <a:rPr lang="en-US" sz="1600" dirty="0"/>
              <a:t>. '12)</a:t>
            </a:r>
            <a:r>
              <a:rPr lang="en-US" sz="2000" dirty="0"/>
              <a:t> ; for a flapping wing in translation, sweep can enhance </a:t>
            </a:r>
            <a:r>
              <a:rPr lang="en-US" sz="2000" dirty="0" err="1"/>
              <a:t>spanwise</a:t>
            </a:r>
            <a:r>
              <a:rPr lang="en-US" sz="2000" dirty="0"/>
              <a:t> flow, aid in LEV attachment </a:t>
            </a:r>
            <a:r>
              <a:rPr lang="en-US" sz="1600" dirty="0"/>
              <a:t>(e.g. Wong </a:t>
            </a:r>
            <a:r>
              <a:rPr lang="en-US" sz="1600" i="1" dirty="0"/>
              <a:t>et al</a:t>
            </a:r>
            <a:r>
              <a:rPr lang="en-US" sz="1600" dirty="0"/>
              <a:t>. '13, Wong &amp; Rival ‘15).</a:t>
            </a:r>
            <a:endParaRPr lang="en-US" sz="2200" dirty="0"/>
          </a:p>
          <a:p>
            <a:pPr marL="800100" lvl="1" indent="-342900">
              <a:spcBef>
                <a:spcPts val="1200"/>
              </a:spcBef>
              <a:buFont typeface="Courier New" panose="02070309020205020404" pitchFamily="49" charset="0"/>
              <a:buChar char="o"/>
            </a:pPr>
            <a:r>
              <a:rPr lang="en-US" sz="2200" dirty="0"/>
              <a:t>Wing rotation exhibits attached LEVs for low local </a:t>
            </a:r>
            <a:r>
              <a:rPr lang="en-US" sz="2200" dirty="0" err="1"/>
              <a:t>Rossby</a:t>
            </a:r>
            <a:r>
              <a:rPr lang="en-US" sz="2200" dirty="0"/>
              <a:t> no.</a:t>
            </a:r>
            <a:r>
              <a:rPr lang="en-US" sz="1600" dirty="0"/>
              <a:t> (e.g. </a:t>
            </a:r>
            <a:r>
              <a:rPr lang="en-US" sz="1600" dirty="0" err="1"/>
              <a:t>Lentink</a:t>
            </a:r>
            <a:r>
              <a:rPr lang="en-US" sz="1600" dirty="0"/>
              <a:t> &amp; Dickinson '09, Jardin &amp; </a:t>
            </a:r>
            <a:r>
              <a:rPr lang="en-US" sz="1600" dirty="0" err="1"/>
              <a:t>Colonius</a:t>
            </a:r>
            <a:r>
              <a:rPr lang="en-US" sz="1600" dirty="0"/>
              <a:t> '18, Bhat </a:t>
            </a:r>
            <a:r>
              <a:rPr lang="en-US" sz="1600" i="1" dirty="0"/>
              <a:t>et al</a:t>
            </a:r>
            <a:r>
              <a:rPr lang="en-US" sz="1600" dirty="0"/>
              <a:t>. ‘19).</a:t>
            </a:r>
          </a:p>
        </p:txBody>
      </p:sp>
      <p:sp>
        <p:nvSpPr>
          <p:cNvPr id="5" name="TextBox 4"/>
          <p:cNvSpPr txBox="1"/>
          <p:nvPr/>
        </p:nvSpPr>
        <p:spPr>
          <a:xfrm>
            <a:off x="1665952" y="3102486"/>
            <a:ext cx="6139976" cy="3508653"/>
          </a:xfrm>
          <a:prstGeom prst="rect">
            <a:avLst/>
          </a:prstGeom>
          <a:noFill/>
        </p:spPr>
        <p:txBody>
          <a:bodyPr wrap="square" rtlCol="0">
            <a:spAutoFit/>
          </a:bodyPr>
          <a:lstStyle/>
          <a:p>
            <a:pPr marL="285750" indent="-285750">
              <a:buFont typeface="Arial" panose="020B0604020202020204" pitchFamily="34" charset="0"/>
              <a:buChar char="•"/>
            </a:pPr>
            <a:r>
              <a:rPr lang="en-US" sz="2200" dirty="0"/>
              <a:t>Prior studies on variable wing geometry:</a:t>
            </a:r>
          </a:p>
          <a:p>
            <a:pPr marL="800100" lvl="1" indent="-342900">
              <a:buFont typeface="Courier New" panose="02070309020205020404" pitchFamily="49" charset="0"/>
              <a:buChar char="o"/>
            </a:pPr>
            <a:r>
              <a:rPr lang="en-US" sz="2000" dirty="0"/>
              <a:t>Wingtip bending/deflection upward/downward </a:t>
            </a:r>
            <a:r>
              <a:rPr lang="en-US" dirty="0"/>
              <a:t>(</a:t>
            </a:r>
            <a:r>
              <a:rPr lang="en-US" sz="1600" dirty="0"/>
              <a:t>e.g. Scofield </a:t>
            </a:r>
            <a:r>
              <a:rPr lang="en-US" sz="1600" i="1" dirty="0"/>
              <a:t>et al. </a:t>
            </a:r>
            <a:r>
              <a:rPr lang="en-US" sz="1600" dirty="0"/>
              <a:t>SciTech 2019, O’Donnell &amp; </a:t>
            </a:r>
            <a:r>
              <a:rPr lang="en-US" sz="1600" dirty="0" err="1"/>
              <a:t>Mohseni</a:t>
            </a:r>
            <a:r>
              <a:rPr lang="en-US" sz="1600" dirty="0"/>
              <a:t> 2019</a:t>
            </a:r>
            <a:r>
              <a:rPr lang="en-US" dirty="0"/>
              <a:t>).</a:t>
            </a:r>
          </a:p>
          <a:p>
            <a:pPr marL="800100" lvl="1" indent="-342900">
              <a:buFont typeface="Courier New" panose="02070309020205020404" pitchFamily="49" charset="0"/>
              <a:buChar char="o"/>
            </a:pPr>
            <a:r>
              <a:rPr lang="en-US" sz="2000" dirty="0">
                <a:solidFill>
                  <a:prstClr val="black"/>
                </a:solidFill>
              </a:rPr>
              <a:t>Dynamic changes in bat wing span </a:t>
            </a:r>
            <a:r>
              <a:rPr lang="en-US" dirty="0">
                <a:solidFill>
                  <a:prstClr val="black"/>
                </a:solidFill>
              </a:rPr>
              <a:t>(</a:t>
            </a:r>
            <a:r>
              <a:rPr lang="en-US" sz="1600" dirty="0">
                <a:solidFill>
                  <a:prstClr val="black"/>
                </a:solidFill>
              </a:rPr>
              <a:t>Wang </a:t>
            </a:r>
            <a:r>
              <a:rPr lang="en-US" sz="1600" i="1" dirty="0">
                <a:solidFill>
                  <a:prstClr val="black"/>
                </a:solidFill>
              </a:rPr>
              <a:t>et al</a:t>
            </a:r>
            <a:r>
              <a:rPr lang="en-US" sz="1600" dirty="0">
                <a:solidFill>
                  <a:prstClr val="black"/>
                </a:solidFill>
              </a:rPr>
              <a:t>. 2015</a:t>
            </a:r>
            <a:r>
              <a:rPr lang="en-US" dirty="0">
                <a:solidFill>
                  <a:prstClr val="black"/>
                </a:solidFill>
              </a:rPr>
              <a:t>) </a:t>
            </a:r>
            <a:r>
              <a:rPr lang="en-US" sz="2000" dirty="0">
                <a:solidFill>
                  <a:prstClr val="black"/>
                </a:solidFill>
              </a:rPr>
              <a:t>and Gulls’ planform shape </a:t>
            </a:r>
            <a:r>
              <a:rPr lang="en-US" dirty="0">
                <a:solidFill>
                  <a:prstClr val="black"/>
                </a:solidFill>
              </a:rPr>
              <a:t>(</a:t>
            </a:r>
            <a:r>
              <a:rPr lang="en-US" sz="1600" dirty="0">
                <a:solidFill>
                  <a:prstClr val="black"/>
                </a:solidFill>
              </a:rPr>
              <a:t>Harvey </a:t>
            </a:r>
            <a:r>
              <a:rPr lang="en-US" sz="1600" i="1" dirty="0">
                <a:solidFill>
                  <a:prstClr val="black"/>
                </a:solidFill>
              </a:rPr>
              <a:t>et al</a:t>
            </a:r>
            <a:r>
              <a:rPr lang="en-US" sz="1600" dirty="0">
                <a:solidFill>
                  <a:prstClr val="black"/>
                </a:solidFill>
              </a:rPr>
              <a:t>. 2019</a:t>
            </a:r>
            <a:r>
              <a:rPr lang="en-US" dirty="0">
                <a:solidFill>
                  <a:prstClr val="black"/>
                </a:solidFill>
              </a:rPr>
              <a:t>).</a:t>
            </a:r>
          </a:p>
          <a:p>
            <a:pPr marL="800100" lvl="1" indent="-342900">
              <a:buFont typeface="Courier New" panose="02070309020205020404" pitchFamily="49" charset="0"/>
              <a:buChar char="o"/>
            </a:pPr>
            <a:r>
              <a:rPr lang="en-US" sz="2000" dirty="0"/>
              <a:t>For greater C</a:t>
            </a:r>
            <a:r>
              <a:rPr lang="en-US" sz="2000" baseline="-25000" dirty="0"/>
              <a:t>L</a:t>
            </a:r>
            <a:r>
              <a:rPr lang="en-US" sz="2000" dirty="0"/>
              <a:t>, wing expanding, and for lower C</a:t>
            </a:r>
            <a:r>
              <a:rPr lang="en-US" sz="2000" baseline="-25000" dirty="0"/>
              <a:t>D</a:t>
            </a:r>
            <a:r>
              <a:rPr lang="en-US" sz="2000" dirty="0"/>
              <a:t> , retraction</a:t>
            </a:r>
            <a:r>
              <a:rPr lang="en-US" dirty="0"/>
              <a:t> (</a:t>
            </a:r>
            <a:r>
              <a:rPr lang="en-US" sz="1600" dirty="0"/>
              <a:t>Di Luca </a:t>
            </a:r>
            <a:r>
              <a:rPr lang="en-US" sz="1600" i="1" dirty="0"/>
              <a:t>et al</a:t>
            </a:r>
            <a:r>
              <a:rPr lang="en-US" sz="1600" dirty="0"/>
              <a:t>. 2017</a:t>
            </a:r>
            <a:r>
              <a:rPr lang="en-US" dirty="0"/>
              <a:t>). </a:t>
            </a:r>
          </a:p>
          <a:p>
            <a:pPr marL="285750" indent="-285750">
              <a:buFont typeface="Arial" panose="020B0604020202020204" pitchFamily="34" charset="0"/>
              <a:buChar char="•"/>
            </a:pPr>
            <a:endParaRPr lang="en-US" sz="2000" dirty="0"/>
          </a:p>
          <a:p>
            <a:pPr marL="800100" lvl="1" indent="-342900">
              <a:buFont typeface="Courier New" panose="02070309020205020404" pitchFamily="49" charset="0"/>
              <a:buChar char="o"/>
            </a:pPr>
            <a:endParaRPr lang="en-US" dirty="0"/>
          </a:p>
          <a:p>
            <a:pPr marL="800100" lvl="1" indent="-342900">
              <a:buFont typeface="Courier New" panose="02070309020205020404" pitchFamily="49" charset="0"/>
              <a:buChar char="o"/>
            </a:pPr>
            <a:endParaRPr lang="en-US" sz="2200" dirty="0"/>
          </a:p>
          <a:p>
            <a:r>
              <a:rPr lang="en-US" sz="2200" dirty="0"/>
              <a:t>	</a:t>
            </a:r>
          </a:p>
        </p:txBody>
      </p:sp>
      <p:pic>
        <p:nvPicPr>
          <p:cNvPr id="6" name="Picture 5">
            <a:extLst>
              <a:ext uri="{FF2B5EF4-FFF2-40B4-BE49-F238E27FC236}">
                <a16:creationId xmlns:a16="http://schemas.microsoft.com/office/drawing/2014/main" id="{81ACA85D-5A11-4F40-A9CE-98C6B4E1C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91995" y="3362802"/>
            <a:ext cx="2745380" cy="1782832"/>
          </a:xfrm>
          <a:prstGeom prst="rect">
            <a:avLst/>
          </a:prstGeom>
        </p:spPr>
      </p:pic>
      <p:sp>
        <p:nvSpPr>
          <p:cNvPr id="7" name="TextBox 6"/>
          <p:cNvSpPr txBox="1"/>
          <p:nvPr/>
        </p:nvSpPr>
        <p:spPr>
          <a:xfrm>
            <a:off x="1780033" y="5503142"/>
            <a:ext cx="8757343"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Streamwise</a:t>
            </a:r>
            <a:r>
              <a:rPr lang="en-US" sz="2200" dirty="0"/>
              <a:t> step-up gusts: </a:t>
            </a:r>
          </a:p>
          <a:p>
            <a:r>
              <a:rPr lang="en-US" sz="2200" dirty="0"/>
              <a:t>	</a:t>
            </a:r>
            <a:r>
              <a:rPr lang="en-US" sz="2000" dirty="0"/>
              <a:t>Starting &amp; gust flow look similar </a:t>
            </a:r>
            <a:r>
              <a:rPr lang="en-US" dirty="0"/>
              <a:t>(</a:t>
            </a:r>
            <a:r>
              <a:rPr lang="en-US" sz="1600" dirty="0" err="1"/>
              <a:t>Mulleners</a:t>
            </a:r>
            <a:r>
              <a:rPr lang="en-US" sz="1600" dirty="0"/>
              <a:t> </a:t>
            </a:r>
            <a:r>
              <a:rPr lang="en-US" sz="1600" i="1" dirty="0"/>
              <a:t>et al. </a:t>
            </a:r>
            <a:r>
              <a:rPr lang="en-US" sz="1600" dirty="0"/>
              <a:t>2017</a:t>
            </a:r>
            <a:r>
              <a:rPr lang="en-US" dirty="0"/>
              <a:t>). </a:t>
            </a:r>
            <a:r>
              <a:rPr lang="en-US" sz="2000" dirty="0"/>
              <a:t>The flow is sensitive to the gust ramp for non-slender delta wings </a:t>
            </a:r>
            <a:r>
              <a:rPr lang="en-US" dirty="0"/>
              <a:t>(</a:t>
            </a:r>
            <a:r>
              <a:rPr lang="en-US" sz="1600" dirty="0" err="1">
                <a:solidFill>
                  <a:prstClr val="black"/>
                </a:solidFill>
              </a:rPr>
              <a:t>Marzanek</a:t>
            </a:r>
            <a:r>
              <a:rPr lang="en-US" sz="1600" dirty="0">
                <a:solidFill>
                  <a:prstClr val="black"/>
                </a:solidFill>
              </a:rPr>
              <a:t> &amp; Rival 2019</a:t>
            </a:r>
            <a:r>
              <a:rPr lang="en-US" dirty="0">
                <a:solidFill>
                  <a:prstClr val="black"/>
                </a:solidFill>
              </a:rPr>
              <a:t>).</a:t>
            </a:r>
            <a:endParaRPr lang="en-US" dirty="0"/>
          </a:p>
        </p:txBody>
      </p:sp>
      <p:sp>
        <p:nvSpPr>
          <p:cNvPr id="4" name="TextBox 3"/>
          <p:cNvSpPr txBox="1"/>
          <p:nvPr/>
        </p:nvSpPr>
        <p:spPr>
          <a:xfrm>
            <a:off x="8372856" y="5154726"/>
            <a:ext cx="1901546" cy="369332"/>
          </a:xfrm>
          <a:prstGeom prst="rect">
            <a:avLst/>
          </a:prstGeom>
          <a:noFill/>
        </p:spPr>
        <p:txBody>
          <a:bodyPr wrap="none" rtlCol="0">
            <a:spAutoFit/>
          </a:bodyPr>
          <a:lstStyle/>
          <a:p>
            <a:r>
              <a:rPr lang="en-US" dirty="0"/>
              <a:t>Di Luca </a:t>
            </a:r>
            <a:r>
              <a:rPr lang="en-US" i="1" dirty="0"/>
              <a:t>et al</a:t>
            </a:r>
            <a:r>
              <a:rPr lang="en-US" dirty="0"/>
              <a:t>. 2017</a:t>
            </a:r>
          </a:p>
        </p:txBody>
      </p:sp>
      <p:sp>
        <p:nvSpPr>
          <p:cNvPr id="8" name="Slide Number Placeholder 7">
            <a:extLst>
              <a:ext uri="{FF2B5EF4-FFF2-40B4-BE49-F238E27FC236}">
                <a16:creationId xmlns:a16="http://schemas.microsoft.com/office/drawing/2014/main" id="{DA447155-44C5-4D2D-A77C-B0ABA6B4DCC0}"/>
              </a:ext>
            </a:extLst>
          </p:cNvPr>
          <p:cNvSpPr>
            <a:spLocks noGrp="1"/>
          </p:cNvSpPr>
          <p:nvPr>
            <p:ph type="sldNum" sz="quarter" idx="12"/>
          </p:nvPr>
        </p:nvSpPr>
        <p:spPr/>
        <p:txBody>
          <a:bodyPr/>
          <a:lstStyle/>
          <a:p>
            <a:fld id="{15530B12-77AA-4F8A-BB96-7B022F2BE984}" type="slidenum">
              <a:rPr lang="en-US" smtClean="0"/>
              <a:t>83</a:t>
            </a:fld>
            <a:endParaRPr lang="en-US"/>
          </a:p>
        </p:txBody>
      </p:sp>
    </p:spTree>
    <p:extLst>
      <p:ext uri="{BB962C8B-B14F-4D97-AF65-F5344CB8AC3E}">
        <p14:creationId xmlns:p14="http://schemas.microsoft.com/office/powerpoint/2010/main" val="1034885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8677" y="1421478"/>
            <a:ext cx="4095239" cy="430887"/>
          </a:xfrm>
          <a:prstGeom prst="rect">
            <a:avLst/>
          </a:prstGeom>
          <a:noFill/>
        </p:spPr>
        <p:txBody>
          <a:bodyPr wrap="square" rtlCol="0">
            <a:spAutoFit/>
          </a:bodyPr>
          <a:lstStyle/>
          <a:p>
            <a:r>
              <a:rPr lang="en-US" sz="2200" dirty="0"/>
              <a:t>Wing schematic &amp; 3D vortex loop</a:t>
            </a:r>
          </a:p>
        </p:txBody>
      </p:sp>
      <p:pic>
        <p:nvPicPr>
          <p:cNvPr id="6" name="Picture 5">
            <a:extLst>
              <a:ext uri="{FF2B5EF4-FFF2-40B4-BE49-F238E27FC236}">
                <a16:creationId xmlns:a16="http://schemas.microsoft.com/office/drawing/2014/main" id="{F9DB5F0F-C7FA-6A4F-86BF-AD6741965B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410" y="1880857"/>
            <a:ext cx="3690889" cy="3518654"/>
          </a:xfrm>
          <a:prstGeom prst="rect">
            <a:avLst/>
          </a:prstGeom>
        </p:spPr>
      </p:pic>
      <p:sp>
        <p:nvSpPr>
          <p:cNvPr id="7" name="TextBox 6"/>
          <p:cNvSpPr txBox="1"/>
          <p:nvPr/>
        </p:nvSpPr>
        <p:spPr>
          <a:xfrm>
            <a:off x="237614" y="77791"/>
            <a:ext cx="11773154" cy="707886"/>
          </a:xfrm>
          <a:prstGeom prst="rect">
            <a:avLst/>
          </a:prstGeom>
          <a:noFill/>
        </p:spPr>
        <p:txBody>
          <a:bodyPr wrap="square" rtlCol="0">
            <a:spAutoFit/>
          </a:bodyPr>
          <a:lstStyle/>
          <a:p>
            <a:pPr algn="ctr"/>
            <a:r>
              <a:rPr lang="en-US" sz="4000" dirty="0">
                <a:solidFill>
                  <a:schemeClr val="accent1">
                    <a:lumMod val="75000"/>
                  </a:schemeClr>
                </a:solidFill>
              </a:rPr>
              <a:t>Model Assumptions</a:t>
            </a:r>
          </a:p>
        </p:txBody>
      </p:sp>
      <p:sp>
        <p:nvSpPr>
          <p:cNvPr id="8" name="Rectangle 7"/>
          <p:cNvSpPr/>
          <p:nvPr/>
        </p:nvSpPr>
        <p:spPr>
          <a:xfrm>
            <a:off x="1359137" y="5693209"/>
            <a:ext cx="1618500" cy="523220"/>
          </a:xfrm>
          <a:prstGeom prst="rect">
            <a:avLst/>
          </a:prstGeom>
        </p:spPr>
        <p:txBody>
          <a:bodyPr wrap="square">
            <a:spAutoFit/>
          </a:bodyPr>
          <a:lstStyle/>
          <a:p>
            <a:r>
              <a:rPr lang="en-US" sz="1400" dirty="0"/>
              <a:t>AR=2 exp. from </a:t>
            </a:r>
            <a:r>
              <a:rPr lang="en-US" sz="1400" dirty="0" err="1"/>
              <a:t>Carr</a:t>
            </a:r>
            <a:r>
              <a:rPr lang="en-US" sz="1400" dirty="0"/>
              <a:t> </a:t>
            </a:r>
            <a:r>
              <a:rPr lang="en-US" sz="1400" i="1" dirty="0"/>
              <a:t>et al</a:t>
            </a:r>
            <a:r>
              <a:rPr lang="en-US" sz="1400" dirty="0"/>
              <a:t>. (2015)</a:t>
            </a:r>
            <a:endParaRPr lang="en-US" sz="1400" i="1" dirty="0"/>
          </a:p>
        </p:txBody>
      </p:sp>
      <p:sp>
        <p:nvSpPr>
          <p:cNvPr id="9" name="Rectangle 8"/>
          <p:cNvSpPr/>
          <p:nvPr/>
        </p:nvSpPr>
        <p:spPr>
          <a:xfrm>
            <a:off x="9208396" y="4330962"/>
            <a:ext cx="2226781" cy="553998"/>
          </a:xfrm>
          <a:prstGeom prst="rect">
            <a:avLst/>
          </a:prstGeom>
        </p:spPr>
        <p:txBody>
          <a:bodyPr wrap="square">
            <a:spAutoFit/>
          </a:bodyPr>
          <a:lstStyle/>
          <a:p>
            <a:r>
              <a:rPr lang="en-US" sz="1400" dirty="0"/>
              <a:t>AR=4 simulation from Jardin &amp; </a:t>
            </a:r>
            <a:r>
              <a:rPr lang="en-US" sz="1400" dirty="0" err="1"/>
              <a:t>Colonius</a:t>
            </a:r>
            <a:r>
              <a:rPr lang="en-US" sz="1400" dirty="0"/>
              <a:t> (2018</a:t>
            </a:r>
            <a:r>
              <a:rPr lang="en-US" sz="1600" dirty="0"/>
              <a:t>)</a:t>
            </a:r>
            <a:endParaRPr lang="en-US" sz="1600" i="1" dirty="0"/>
          </a:p>
        </p:txBody>
      </p:sp>
      <p:sp>
        <p:nvSpPr>
          <p:cNvPr id="11" name="TextBox 10">
            <a:extLst>
              <a:ext uri="{FF2B5EF4-FFF2-40B4-BE49-F238E27FC236}">
                <a16:creationId xmlns:a16="http://schemas.microsoft.com/office/drawing/2014/main" id="{14CB7198-0578-3E46-B2CE-0EA2C7BA9532}"/>
              </a:ext>
            </a:extLst>
          </p:cNvPr>
          <p:cNvSpPr txBox="1"/>
          <p:nvPr/>
        </p:nvSpPr>
        <p:spPr>
          <a:xfrm>
            <a:off x="8847641" y="1390934"/>
            <a:ext cx="2541130" cy="430887"/>
          </a:xfrm>
          <a:prstGeom prst="rect">
            <a:avLst/>
          </a:prstGeom>
          <a:noFill/>
        </p:spPr>
        <p:txBody>
          <a:bodyPr wrap="square" rtlCol="0">
            <a:spAutoFit/>
          </a:bodyPr>
          <a:lstStyle/>
          <a:p>
            <a:r>
              <a:rPr lang="en-US" sz="2200" dirty="0"/>
              <a:t>Growing vortex loop</a:t>
            </a:r>
          </a:p>
        </p:txBody>
      </p:sp>
      <p:sp>
        <p:nvSpPr>
          <p:cNvPr id="12" name="Rectangle 11">
            <a:extLst>
              <a:ext uri="{FF2B5EF4-FFF2-40B4-BE49-F238E27FC236}">
                <a16:creationId xmlns:a16="http://schemas.microsoft.com/office/drawing/2014/main" id="{0F2C88BB-BB7E-E945-9889-5663342691FB}"/>
              </a:ext>
            </a:extLst>
          </p:cNvPr>
          <p:cNvSpPr/>
          <p:nvPr/>
        </p:nvSpPr>
        <p:spPr>
          <a:xfrm>
            <a:off x="9910388" y="1769652"/>
            <a:ext cx="415636" cy="358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4C1A2A-404E-6042-AE48-2F968C23D2AB}"/>
              </a:ext>
            </a:extLst>
          </p:cNvPr>
          <p:cNvSpPr/>
          <p:nvPr/>
        </p:nvSpPr>
        <p:spPr>
          <a:xfrm rot="20887789">
            <a:off x="2226315" y="2770617"/>
            <a:ext cx="733845" cy="246221"/>
          </a:xfrm>
          <a:prstGeom prst="rect">
            <a:avLst/>
          </a:prstGeom>
          <a:solidFill>
            <a:schemeClr val="bg1"/>
          </a:solidFill>
        </p:spPr>
        <p:txBody>
          <a:bodyPr wrap="square" lIns="0" tIns="0" rIns="0" bIns="0">
            <a:spAutoFit/>
          </a:bodyPr>
          <a:lstStyle/>
          <a:p>
            <a:r>
              <a:rPr lang="en-US" sz="1600" dirty="0"/>
              <a:t>b = span</a:t>
            </a:r>
          </a:p>
        </p:txBody>
      </p:sp>
      <p:sp>
        <p:nvSpPr>
          <p:cNvPr id="14" name="Rectangle 13">
            <a:extLst>
              <a:ext uri="{FF2B5EF4-FFF2-40B4-BE49-F238E27FC236}">
                <a16:creationId xmlns:a16="http://schemas.microsoft.com/office/drawing/2014/main" id="{3EE0255C-7FBD-C94B-951D-11CC2CF9B82E}"/>
              </a:ext>
            </a:extLst>
          </p:cNvPr>
          <p:cNvSpPr/>
          <p:nvPr/>
        </p:nvSpPr>
        <p:spPr>
          <a:xfrm rot="20835921">
            <a:off x="4101068" y="2900430"/>
            <a:ext cx="812355" cy="246221"/>
          </a:xfrm>
          <a:prstGeom prst="rect">
            <a:avLst/>
          </a:prstGeom>
          <a:solidFill>
            <a:schemeClr val="bg1"/>
          </a:solidFill>
        </p:spPr>
        <p:txBody>
          <a:bodyPr wrap="square" lIns="0" tIns="0" rIns="0" bIns="0">
            <a:spAutoFit/>
          </a:bodyPr>
          <a:lstStyle/>
          <a:p>
            <a:r>
              <a:rPr lang="en-US" sz="1600" dirty="0"/>
              <a:t>c = chord</a:t>
            </a:r>
          </a:p>
        </p:txBody>
      </p:sp>
      <p:pic>
        <p:nvPicPr>
          <p:cNvPr id="18" name="Picture 17">
            <a:extLst>
              <a:ext uri="{FF2B5EF4-FFF2-40B4-BE49-F238E27FC236}">
                <a16:creationId xmlns:a16="http://schemas.microsoft.com/office/drawing/2014/main" id="{3B4D18B2-26B8-8540-ABEB-8D62C45E076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08396" y="2178831"/>
            <a:ext cx="2037328" cy="1868997"/>
          </a:xfrm>
          <a:prstGeom prst="rect">
            <a:avLst/>
          </a:prstGeom>
        </p:spPr>
      </p:pic>
      <p:sp>
        <p:nvSpPr>
          <p:cNvPr id="10" name="Slide Number Placeholder 9">
            <a:extLst>
              <a:ext uri="{FF2B5EF4-FFF2-40B4-BE49-F238E27FC236}">
                <a16:creationId xmlns:a16="http://schemas.microsoft.com/office/drawing/2014/main" id="{64236692-584A-4BC0-B0B2-AB63EC6C9F66}"/>
              </a:ext>
            </a:extLst>
          </p:cNvPr>
          <p:cNvSpPr>
            <a:spLocks noGrp="1"/>
          </p:cNvSpPr>
          <p:nvPr>
            <p:ph type="sldNum" sz="quarter" idx="12"/>
          </p:nvPr>
        </p:nvSpPr>
        <p:spPr/>
        <p:txBody>
          <a:bodyPr/>
          <a:lstStyle/>
          <a:p>
            <a:fld id="{15530B12-77AA-4F8A-BB96-7B022F2BE984}" type="slidenum">
              <a:rPr lang="en-US" smtClean="0"/>
              <a:t>9</a:t>
            </a:fld>
            <a:endParaRPr lang="en-US"/>
          </a:p>
        </p:txBody>
      </p:sp>
      <p:cxnSp>
        <p:nvCxnSpPr>
          <p:cNvPr id="21" name="Straight Arrow Connector 20">
            <a:extLst>
              <a:ext uri="{FF2B5EF4-FFF2-40B4-BE49-F238E27FC236}">
                <a16:creationId xmlns:a16="http://schemas.microsoft.com/office/drawing/2014/main" id="{971B446F-3F9A-47EF-AF61-D9A8E39B64AB}"/>
              </a:ext>
            </a:extLst>
          </p:cNvPr>
          <p:cNvCxnSpPr/>
          <p:nvPr/>
        </p:nvCxnSpPr>
        <p:spPr>
          <a:xfrm flipV="1">
            <a:off x="9556601" y="2496070"/>
            <a:ext cx="7530" cy="17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FF8588A-A74A-464C-94EF-3DEACC0B984A}"/>
              </a:ext>
            </a:extLst>
          </p:cNvPr>
          <p:cNvGrpSpPr/>
          <p:nvPr/>
        </p:nvGrpSpPr>
        <p:grpSpPr>
          <a:xfrm>
            <a:off x="8901370" y="2834811"/>
            <a:ext cx="773972" cy="369332"/>
            <a:chOff x="8839585" y="2587671"/>
            <a:chExt cx="773972" cy="369332"/>
          </a:xfrm>
        </p:grpSpPr>
        <p:sp>
          <p:nvSpPr>
            <p:cNvPr id="19" name="TextBox 18">
              <a:extLst>
                <a:ext uri="{FF2B5EF4-FFF2-40B4-BE49-F238E27FC236}">
                  <a16:creationId xmlns:a16="http://schemas.microsoft.com/office/drawing/2014/main" id="{9BA1A50E-7A6A-44CA-98FC-D1EAE73DD7BC}"/>
                </a:ext>
              </a:extLst>
            </p:cNvPr>
            <p:cNvSpPr txBox="1"/>
            <p:nvPr/>
          </p:nvSpPr>
          <p:spPr>
            <a:xfrm>
              <a:off x="8839585" y="2587671"/>
              <a:ext cx="502124" cy="369332"/>
            </a:xfrm>
            <a:prstGeom prst="rect">
              <a:avLst/>
            </a:prstGeom>
            <a:noFill/>
          </p:spPr>
          <p:txBody>
            <a:bodyPr wrap="square" rtlCol="0">
              <a:spAutoFit/>
            </a:bodyPr>
            <a:lstStyle/>
            <a:p>
              <a:r>
                <a:rPr lang="en-US" b="1" dirty="0"/>
                <a:t>RV</a:t>
              </a:r>
            </a:p>
          </p:txBody>
        </p:sp>
        <p:cxnSp>
          <p:nvCxnSpPr>
            <p:cNvPr id="23" name="Straight Arrow Connector 22">
              <a:extLst>
                <a:ext uri="{FF2B5EF4-FFF2-40B4-BE49-F238E27FC236}">
                  <a16:creationId xmlns:a16="http://schemas.microsoft.com/office/drawing/2014/main" id="{7B51D43F-9478-43F7-8149-2516F249FA01}"/>
                </a:ext>
              </a:extLst>
            </p:cNvPr>
            <p:cNvCxnSpPr>
              <a:cxnSpLocks/>
              <a:stCxn id="19" idx="3"/>
            </p:cNvCxnSpPr>
            <p:nvPr/>
          </p:nvCxnSpPr>
          <p:spPr>
            <a:xfrm flipV="1">
              <a:off x="9341709" y="2587673"/>
              <a:ext cx="271848" cy="18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8297840-EF9F-4FF2-9457-922C9938F8F2}"/>
              </a:ext>
            </a:extLst>
          </p:cNvPr>
          <p:cNvGrpSpPr/>
          <p:nvPr/>
        </p:nvGrpSpPr>
        <p:grpSpPr>
          <a:xfrm>
            <a:off x="3087034" y="4326300"/>
            <a:ext cx="816504" cy="751513"/>
            <a:chOff x="2691616" y="3967952"/>
            <a:chExt cx="816504" cy="751513"/>
          </a:xfrm>
        </p:grpSpPr>
        <p:sp>
          <p:nvSpPr>
            <p:cNvPr id="17" name="Rectangle 16">
              <a:extLst>
                <a:ext uri="{FF2B5EF4-FFF2-40B4-BE49-F238E27FC236}">
                  <a16:creationId xmlns:a16="http://schemas.microsoft.com/office/drawing/2014/main" id="{65EAB369-CDA8-2A4D-B0E9-15DDBB163566}"/>
                </a:ext>
              </a:extLst>
            </p:cNvPr>
            <p:cNvSpPr/>
            <p:nvPr/>
          </p:nvSpPr>
          <p:spPr>
            <a:xfrm>
              <a:off x="2691616" y="4319355"/>
              <a:ext cx="816504" cy="400110"/>
            </a:xfrm>
            <a:prstGeom prst="rect">
              <a:avLst/>
            </a:prstGeom>
          </p:spPr>
          <p:txBody>
            <a:bodyPr wrap="square">
              <a:spAutoFit/>
            </a:bodyPr>
            <a:lstStyle/>
            <a:p>
              <a:r>
                <a:rPr lang="en-US" sz="2000" b="1" dirty="0"/>
                <a:t>TEV</a:t>
              </a:r>
              <a:endParaRPr lang="en-US" sz="2000" b="1" i="1" dirty="0"/>
            </a:p>
          </p:txBody>
        </p:sp>
        <p:cxnSp>
          <p:nvCxnSpPr>
            <p:cNvPr id="27" name="Straight Arrow Connector 26">
              <a:extLst>
                <a:ext uri="{FF2B5EF4-FFF2-40B4-BE49-F238E27FC236}">
                  <a16:creationId xmlns:a16="http://schemas.microsoft.com/office/drawing/2014/main" id="{E932259A-5407-4174-BBAC-396D61C26272}"/>
                </a:ext>
              </a:extLst>
            </p:cNvPr>
            <p:cNvCxnSpPr>
              <a:cxnSpLocks/>
            </p:cNvCxnSpPr>
            <p:nvPr/>
          </p:nvCxnSpPr>
          <p:spPr>
            <a:xfrm flipH="1" flipV="1">
              <a:off x="2831992" y="3967952"/>
              <a:ext cx="131952" cy="351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6F0FA5B-0C17-4854-BF18-266066EAA2D0}"/>
              </a:ext>
            </a:extLst>
          </p:cNvPr>
          <p:cNvGrpSpPr/>
          <p:nvPr/>
        </p:nvGrpSpPr>
        <p:grpSpPr>
          <a:xfrm>
            <a:off x="3227409" y="2304643"/>
            <a:ext cx="633403" cy="659020"/>
            <a:chOff x="2831991" y="1946295"/>
            <a:chExt cx="633403" cy="659020"/>
          </a:xfrm>
        </p:grpSpPr>
        <p:sp>
          <p:nvSpPr>
            <p:cNvPr id="15" name="Rectangle 14">
              <a:extLst>
                <a:ext uri="{FF2B5EF4-FFF2-40B4-BE49-F238E27FC236}">
                  <a16:creationId xmlns:a16="http://schemas.microsoft.com/office/drawing/2014/main" id="{5D4DBBA6-6E68-894E-BAB9-1C1672B11CD5}"/>
                </a:ext>
              </a:extLst>
            </p:cNvPr>
            <p:cNvSpPr/>
            <p:nvPr/>
          </p:nvSpPr>
          <p:spPr>
            <a:xfrm>
              <a:off x="2831991" y="1946295"/>
              <a:ext cx="633403" cy="400110"/>
            </a:xfrm>
            <a:prstGeom prst="rect">
              <a:avLst/>
            </a:prstGeom>
          </p:spPr>
          <p:txBody>
            <a:bodyPr wrap="square">
              <a:spAutoFit/>
            </a:bodyPr>
            <a:lstStyle/>
            <a:p>
              <a:r>
                <a:rPr lang="en-US" sz="2000" b="1" dirty="0"/>
                <a:t>LEV</a:t>
              </a:r>
              <a:endParaRPr lang="en-US" sz="2000" b="1" i="1" dirty="0"/>
            </a:p>
          </p:txBody>
        </p:sp>
        <p:cxnSp>
          <p:nvCxnSpPr>
            <p:cNvPr id="28" name="Straight Arrow Connector 27">
              <a:extLst>
                <a:ext uri="{FF2B5EF4-FFF2-40B4-BE49-F238E27FC236}">
                  <a16:creationId xmlns:a16="http://schemas.microsoft.com/office/drawing/2014/main" id="{E39FA1C4-083E-4524-9450-0DC5817D7844}"/>
                </a:ext>
              </a:extLst>
            </p:cNvPr>
            <p:cNvCxnSpPr>
              <a:cxnSpLocks/>
            </p:cNvCxnSpPr>
            <p:nvPr/>
          </p:nvCxnSpPr>
          <p:spPr>
            <a:xfrm flipH="1">
              <a:off x="2897968" y="2312002"/>
              <a:ext cx="63662" cy="293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561F1D7-0601-4F22-91D0-7088F39D41A9}"/>
              </a:ext>
            </a:extLst>
          </p:cNvPr>
          <p:cNvGrpSpPr/>
          <p:nvPr/>
        </p:nvGrpSpPr>
        <p:grpSpPr>
          <a:xfrm>
            <a:off x="4261190" y="3787348"/>
            <a:ext cx="1061456" cy="403962"/>
            <a:chOff x="3865772" y="3429000"/>
            <a:chExt cx="1061456" cy="403962"/>
          </a:xfrm>
        </p:grpSpPr>
        <p:sp>
          <p:nvSpPr>
            <p:cNvPr id="16" name="Rectangle 15">
              <a:extLst>
                <a:ext uri="{FF2B5EF4-FFF2-40B4-BE49-F238E27FC236}">
                  <a16:creationId xmlns:a16="http://schemas.microsoft.com/office/drawing/2014/main" id="{DBD387B8-A198-F948-818B-810B2A9C6746}"/>
                </a:ext>
              </a:extLst>
            </p:cNvPr>
            <p:cNvSpPr/>
            <p:nvPr/>
          </p:nvSpPr>
          <p:spPr>
            <a:xfrm>
              <a:off x="4364531" y="3432852"/>
              <a:ext cx="562697" cy="400110"/>
            </a:xfrm>
            <a:prstGeom prst="rect">
              <a:avLst/>
            </a:prstGeom>
          </p:spPr>
          <p:txBody>
            <a:bodyPr wrap="square">
              <a:spAutoFit/>
            </a:bodyPr>
            <a:lstStyle/>
            <a:p>
              <a:r>
                <a:rPr lang="en-US" sz="2000" b="1" dirty="0"/>
                <a:t>TV</a:t>
              </a:r>
              <a:endParaRPr lang="en-US" sz="2000" b="1" i="1" dirty="0"/>
            </a:p>
          </p:txBody>
        </p:sp>
        <p:cxnSp>
          <p:nvCxnSpPr>
            <p:cNvPr id="29" name="Straight Arrow Connector 28">
              <a:extLst>
                <a:ext uri="{FF2B5EF4-FFF2-40B4-BE49-F238E27FC236}">
                  <a16:creationId xmlns:a16="http://schemas.microsoft.com/office/drawing/2014/main" id="{CBBF6EE5-CCCB-4093-8075-C9F2E8478CD6}"/>
                </a:ext>
              </a:extLst>
            </p:cNvPr>
            <p:cNvCxnSpPr>
              <a:cxnSpLocks/>
            </p:cNvCxnSpPr>
            <p:nvPr/>
          </p:nvCxnSpPr>
          <p:spPr>
            <a:xfrm flipH="1" flipV="1">
              <a:off x="3865772" y="3429000"/>
              <a:ext cx="446217" cy="120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90B312DE-83C5-4421-8626-39A02FA11A20}"/>
              </a:ext>
            </a:extLst>
          </p:cNvPr>
          <p:cNvSpPr txBox="1"/>
          <p:nvPr/>
        </p:nvSpPr>
        <p:spPr>
          <a:xfrm>
            <a:off x="1063026" y="3821978"/>
            <a:ext cx="42013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C3AABFE-BAD5-4668-B2A1-20FE9C087333}"/>
                  </a:ext>
                </a:extLst>
              </p:cNvPr>
              <p:cNvSpPr txBox="1"/>
              <p:nvPr/>
            </p:nvSpPr>
            <p:spPr>
              <a:xfrm>
                <a:off x="1705234" y="3245115"/>
                <a:ext cx="33938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rPr>
                        <m:t>α</m:t>
                      </m:r>
                    </m:oMath>
                  </m:oMathPara>
                </a14:m>
                <a:endParaRPr lang="en-US" sz="2000" dirty="0"/>
              </a:p>
            </p:txBody>
          </p:sp>
        </mc:Choice>
        <mc:Fallback xmlns="">
          <p:sp>
            <p:nvSpPr>
              <p:cNvPr id="37" name="TextBox 36">
                <a:extLst>
                  <a:ext uri="{FF2B5EF4-FFF2-40B4-BE49-F238E27FC236}">
                    <a16:creationId xmlns:a16="http://schemas.microsoft.com/office/drawing/2014/main" id="{0C3AABFE-BAD5-4668-B2A1-20FE9C087333}"/>
                  </a:ext>
                </a:extLst>
              </p:cNvPr>
              <p:cNvSpPr txBox="1">
                <a:spLocks noRot="1" noChangeAspect="1" noMove="1" noResize="1" noEditPoints="1" noAdjustHandles="1" noChangeArrowheads="1" noChangeShapeType="1" noTextEdit="1"/>
              </p:cNvSpPr>
              <p:nvPr/>
            </p:nvSpPr>
            <p:spPr>
              <a:xfrm>
                <a:off x="1705234" y="3245115"/>
                <a:ext cx="339386" cy="307777"/>
              </a:xfrm>
              <a:prstGeom prst="rect">
                <a:avLst/>
              </a:prstGeom>
              <a:blipFill>
                <a:blip r:embed="rId5"/>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94338EC9-3B74-4D03-A2D7-D6ECAE74630B}"/>
              </a:ext>
            </a:extLst>
          </p:cNvPr>
          <p:cNvGrpSpPr/>
          <p:nvPr/>
        </p:nvGrpSpPr>
        <p:grpSpPr>
          <a:xfrm>
            <a:off x="5472797" y="1430938"/>
            <a:ext cx="3100129" cy="2964124"/>
            <a:chOff x="5569786" y="3392226"/>
            <a:chExt cx="3100129" cy="2964124"/>
          </a:xfrm>
        </p:grpSpPr>
        <p:grpSp>
          <p:nvGrpSpPr>
            <p:cNvPr id="50" name="Group 49">
              <a:extLst>
                <a:ext uri="{FF2B5EF4-FFF2-40B4-BE49-F238E27FC236}">
                  <a16:creationId xmlns:a16="http://schemas.microsoft.com/office/drawing/2014/main" id="{67669BFF-41CB-449E-89AF-AF15699B9ECB}"/>
                </a:ext>
              </a:extLst>
            </p:cNvPr>
            <p:cNvGrpSpPr/>
            <p:nvPr/>
          </p:nvGrpSpPr>
          <p:grpSpPr>
            <a:xfrm>
              <a:off x="5678383" y="3392226"/>
              <a:ext cx="2991532" cy="2964124"/>
              <a:chOff x="5465934" y="3392393"/>
              <a:chExt cx="2991532" cy="2964124"/>
            </a:xfrm>
          </p:grpSpPr>
          <p:pic>
            <p:nvPicPr>
              <p:cNvPr id="2" name="Picture 1">
                <a:extLst>
                  <a:ext uri="{FF2B5EF4-FFF2-40B4-BE49-F238E27FC236}">
                    <a16:creationId xmlns:a16="http://schemas.microsoft.com/office/drawing/2014/main" id="{56DE06CC-4D97-2A4D-B17D-6E5F5CD83B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65934" y="4161957"/>
                <a:ext cx="2781467" cy="2194560"/>
              </a:xfrm>
              <a:prstGeom prst="rect">
                <a:avLst/>
              </a:prstGeom>
            </p:spPr>
          </p:pic>
          <p:sp>
            <p:nvSpPr>
              <p:cNvPr id="4" name="TextBox 3"/>
              <p:cNvSpPr txBox="1"/>
              <p:nvPr/>
            </p:nvSpPr>
            <p:spPr>
              <a:xfrm>
                <a:off x="5802363" y="3392393"/>
                <a:ext cx="1654812" cy="430887"/>
              </a:xfrm>
              <a:prstGeom prst="rect">
                <a:avLst/>
              </a:prstGeom>
              <a:noFill/>
            </p:spPr>
            <p:txBody>
              <a:bodyPr wrap="none" rtlCol="0">
                <a:spAutoFit/>
              </a:bodyPr>
              <a:lstStyle/>
              <a:p>
                <a:r>
                  <a:rPr lang="en-US" sz="2200" dirty="0"/>
                  <a:t>Loop is tilted</a:t>
                </a:r>
              </a:p>
            </p:txBody>
          </p:sp>
          <p:sp>
            <p:nvSpPr>
              <p:cNvPr id="49" name="TextBox 48">
                <a:extLst>
                  <a:ext uri="{FF2B5EF4-FFF2-40B4-BE49-F238E27FC236}">
                    <a16:creationId xmlns:a16="http://schemas.microsoft.com/office/drawing/2014/main" id="{E6A066F4-8463-43B4-949A-D4BA979C5C39}"/>
                  </a:ext>
                </a:extLst>
              </p:cNvPr>
              <p:cNvSpPr txBox="1"/>
              <p:nvPr/>
            </p:nvSpPr>
            <p:spPr>
              <a:xfrm>
                <a:off x="8037336" y="4134689"/>
                <a:ext cx="420130" cy="369332"/>
              </a:xfrm>
              <a:prstGeom prst="rect">
                <a:avLst/>
              </a:prstGeom>
              <a:solidFill>
                <a:schemeClr val="bg1"/>
              </a:solidFill>
            </p:spPr>
            <p:txBody>
              <a:bodyPr wrap="square" rtlCol="0">
                <a:spAutoFit/>
              </a:bodyPr>
              <a:lstStyle/>
              <a:p>
                <a:endParaRPr lang="en-US" dirty="0"/>
              </a:p>
            </p:txBody>
          </p:sp>
        </p:grpSp>
        <p:grpSp>
          <p:nvGrpSpPr>
            <p:cNvPr id="55" name="Group 54">
              <a:extLst>
                <a:ext uri="{FF2B5EF4-FFF2-40B4-BE49-F238E27FC236}">
                  <a16:creationId xmlns:a16="http://schemas.microsoft.com/office/drawing/2014/main" id="{E96ED4EB-C42F-4E48-BB6E-47E8C4E837CA}"/>
                </a:ext>
              </a:extLst>
            </p:cNvPr>
            <p:cNvGrpSpPr/>
            <p:nvPr/>
          </p:nvGrpSpPr>
          <p:grpSpPr>
            <a:xfrm>
              <a:off x="5569786" y="5225110"/>
              <a:ext cx="1390733" cy="706133"/>
              <a:chOff x="5322646" y="5225110"/>
              <a:chExt cx="1390733" cy="706133"/>
            </a:xfrm>
          </p:grpSpPr>
          <p:cxnSp>
            <p:nvCxnSpPr>
              <p:cNvPr id="52" name="Straight Connector 51">
                <a:extLst>
                  <a:ext uri="{FF2B5EF4-FFF2-40B4-BE49-F238E27FC236}">
                    <a16:creationId xmlns:a16="http://schemas.microsoft.com/office/drawing/2014/main" id="{43072422-6A97-49FB-8C13-828E7467C784}"/>
                  </a:ext>
                </a:extLst>
              </p:cNvPr>
              <p:cNvCxnSpPr/>
              <p:nvPr/>
            </p:nvCxnSpPr>
            <p:spPr>
              <a:xfrm>
                <a:off x="5322646" y="5818895"/>
                <a:ext cx="13907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14AD5616-AB34-43A6-9564-3A062149AD9A}"/>
                  </a:ext>
                </a:extLst>
              </p:cNvPr>
              <p:cNvSpPr/>
              <p:nvPr/>
            </p:nvSpPr>
            <p:spPr>
              <a:xfrm flipH="1">
                <a:off x="5795322" y="5246880"/>
                <a:ext cx="436605" cy="684363"/>
              </a:xfrm>
              <a:prstGeom prst="arc">
                <a:avLst>
                  <a:gd name="adj1" fmla="val 16200000"/>
                  <a:gd name="adj2" fmla="val 307221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29C64E6-4DF1-4390-A133-581150F64C71}"/>
                      </a:ext>
                    </a:extLst>
                  </p:cNvPr>
                  <p:cNvSpPr txBox="1"/>
                  <p:nvPr/>
                </p:nvSpPr>
                <p:spPr>
                  <a:xfrm>
                    <a:off x="5428286" y="5225110"/>
                    <a:ext cx="33938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rPr>
                            <m:t>α</m:t>
                          </m:r>
                        </m:oMath>
                      </m:oMathPara>
                    </a14:m>
                    <a:endParaRPr lang="en-US" sz="2000" dirty="0"/>
                  </a:p>
                </p:txBody>
              </p:sp>
            </mc:Choice>
            <mc:Fallback xmlns="">
              <p:sp>
                <p:nvSpPr>
                  <p:cNvPr id="54" name="TextBox 53">
                    <a:extLst>
                      <a:ext uri="{FF2B5EF4-FFF2-40B4-BE49-F238E27FC236}">
                        <a16:creationId xmlns:a16="http://schemas.microsoft.com/office/drawing/2014/main" id="{E29C64E6-4DF1-4390-A133-581150F64C71}"/>
                      </a:ext>
                    </a:extLst>
                  </p:cNvPr>
                  <p:cNvSpPr txBox="1">
                    <a:spLocks noRot="1" noChangeAspect="1" noMove="1" noResize="1" noEditPoints="1" noAdjustHandles="1" noChangeArrowheads="1" noChangeShapeType="1" noTextEdit="1"/>
                  </p:cNvSpPr>
                  <p:nvPr/>
                </p:nvSpPr>
                <p:spPr>
                  <a:xfrm>
                    <a:off x="5428286" y="5225110"/>
                    <a:ext cx="339386" cy="307777"/>
                  </a:xfrm>
                  <a:prstGeom prst="rect">
                    <a:avLst/>
                  </a:prstGeom>
                  <a:blipFill>
                    <a:blip r:embed="rId7"/>
                    <a:stretch>
                      <a:fillRect/>
                    </a:stretch>
                  </a:blipFill>
                </p:spPr>
                <p:txBody>
                  <a:bodyPr/>
                  <a:lstStyle/>
                  <a:p>
                    <a:r>
                      <a:rPr lang="en-US">
                        <a:noFill/>
                      </a:rPr>
                      <a:t> </a:t>
                    </a:r>
                  </a:p>
                </p:txBody>
              </p:sp>
            </mc:Fallback>
          </mc:AlternateContent>
        </p:grpSp>
      </p:grpSp>
      <p:sp>
        <p:nvSpPr>
          <p:cNvPr id="5" name="TextBox 4">
            <a:extLst>
              <a:ext uri="{FF2B5EF4-FFF2-40B4-BE49-F238E27FC236}">
                <a16:creationId xmlns:a16="http://schemas.microsoft.com/office/drawing/2014/main" id="{E55F779E-919A-4759-8D02-C7220F8EA541}"/>
              </a:ext>
            </a:extLst>
          </p:cNvPr>
          <p:cNvSpPr txBox="1"/>
          <p:nvPr/>
        </p:nvSpPr>
        <p:spPr>
          <a:xfrm>
            <a:off x="3227409" y="6358189"/>
            <a:ext cx="7425623" cy="369332"/>
          </a:xfrm>
          <a:prstGeom prst="rect">
            <a:avLst/>
          </a:prstGeom>
          <a:solidFill>
            <a:schemeClr val="bg1">
              <a:lumMod val="75000"/>
            </a:schemeClr>
          </a:solidFill>
        </p:spPr>
        <p:txBody>
          <a:bodyPr wrap="none" rtlCol="0">
            <a:spAutoFit/>
          </a:bodyPr>
          <a:lstStyle/>
          <a:p>
            <a:r>
              <a:rPr lang="en-US" dirty="0"/>
              <a:t>The model assumes a coherent planar vortex loop structure: LEV-TV-TEV-RV</a:t>
            </a:r>
          </a:p>
        </p:txBody>
      </p:sp>
    </p:spTree>
    <p:extLst>
      <p:ext uri="{BB962C8B-B14F-4D97-AF65-F5344CB8AC3E}">
        <p14:creationId xmlns:p14="http://schemas.microsoft.com/office/powerpoint/2010/main" val="2726688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22411</TotalTime>
  <Words>8736</Words>
  <Application>Microsoft Macintosh PowerPoint</Application>
  <PresentationFormat>Widescreen</PresentationFormat>
  <Paragraphs>1323</Paragraphs>
  <Slides>83</Slides>
  <Notes>67</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83</vt:i4>
      </vt:variant>
    </vt:vector>
  </HeadingPairs>
  <TitlesOfParts>
    <vt:vector size="95" baseType="lpstr">
      <vt:lpstr>Arial</vt:lpstr>
      <vt:lpstr>Calibri</vt:lpstr>
      <vt:lpstr>Calibri Light</vt:lpstr>
      <vt:lpstr>Cambria Math</vt:lpstr>
      <vt:lpstr>Courier New</vt:lpstr>
      <vt:lpstr>Helvetica</vt:lpstr>
      <vt:lpstr>Lato</vt:lpstr>
      <vt:lpstr>noto sans</vt:lpstr>
      <vt:lpstr>TeXGyreTermes-Regular</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&amp; Objective</vt:lpstr>
      <vt:lpstr>Schematic of the Experimental Setup</vt:lpstr>
      <vt:lpstr>Darcy’s Law for airflow through masks</vt:lpstr>
      <vt:lpstr>PowerPoint Presentation</vt:lpstr>
      <vt:lpstr>PowerPoint Presentation</vt:lpstr>
      <vt:lpstr>PowerPoint Presentation</vt:lpstr>
      <vt:lpstr>Summary</vt:lpstr>
      <vt:lpstr>PowerPoint Presentation</vt:lpstr>
      <vt:lpstr>PowerPoint Presentation</vt:lpstr>
      <vt:lpstr>How important is the inertial term?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Juhi Chowdhury</dc:creator>
  <cp:lastModifiedBy>Juhi Chowdhury</cp:lastModifiedBy>
  <cp:revision>597</cp:revision>
  <dcterms:created xsi:type="dcterms:W3CDTF">2021-01-04T01:51:44Z</dcterms:created>
  <dcterms:modified xsi:type="dcterms:W3CDTF">2022-09-28T15:05:12Z</dcterms:modified>
</cp:coreProperties>
</file>